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6"/>
  </p:notesMasterIdLst>
  <p:handoutMasterIdLst>
    <p:handoutMasterId r:id="rId277"/>
  </p:handoutMasterIdLst>
  <p:sldIdLst>
    <p:sldId id="259" r:id="rId2"/>
    <p:sldId id="363" r:id="rId3"/>
    <p:sldId id="364" r:id="rId4"/>
    <p:sldId id="365" r:id="rId5"/>
    <p:sldId id="366" r:id="rId6"/>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09" r:id="rId49"/>
    <p:sldId id="410" r:id="rId50"/>
    <p:sldId id="411" r:id="rId51"/>
    <p:sldId id="412"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27" r:id="rId67"/>
    <p:sldId id="428" r:id="rId68"/>
    <p:sldId id="429" r:id="rId69"/>
    <p:sldId id="430" r:id="rId70"/>
    <p:sldId id="431" r:id="rId71"/>
    <p:sldId id="432" r:id="rId72"/>
    <p:sldId id="433" r:id="rId73"/>
    <p:sldId id="434" r:id="rId74"/>
    <p:sldId id="435" r:id="rId75"/>
    <p:sldId id="436" r:id="rId76"/>
    <p:sldId id="437" r:id="rId77"/>
    <p:sldId id="438" r:id="rId78"/>
    <p:sldId id="439" r:id="rId79"/>
    <p:sldId id="440" r:id="rId80"/>
    <p:sldId id="441" r:id="rId81"/>
    <p:sldId id="442" r:id="rId82"/>
    <p:sldId id="443" r:id="rId83"/>
    <p:sldId id="444" r:id="rId84"/>
    <p:sldId id="445" r:id="rId85"/>
    <p:sldId id="446" r:id="rId86"/>
    <p:sldId id="447" r:id="rId87"/>
    <p:sldId id="448" r:id="rId88"/>
    <p:sldId id="449" r:id="rId89"/>
    <p:sldId id="627" r:id="rId90"/>
    <p:sldId id="450" r:id="rId91"/>
    <p:sldId id="451" r:id="rId92"/>
    <p:sldId id="452" r:id="rId93"/>
    <p:sldId id="453" r:id="rId94"/>
    <p:sldId id="454" r:id="rId95"/>
    <p:sldId id="455" r:id="rId96"/>
    <p:sldId id="456" r:id="rId97"/>
    <p:sldId id="457" r:id="rId98"/>
    <p:sldId id="458" r:id="rId99"/>
    <p:sldId id="459" r:id="rId100"/>
    <p:sldId id="460" r:id="rId101"/>
    <p:sldId id="461" r:id="rId102"/>
    <p:sldId id="462" r:id="rId103"/>
    <p:sldId id="463" r:id="rId104"/>
    <p:sldId id="464" r:id="rId105"/>
    <p:sldId id="465" r:id="rId106"/>
    <p:sldId id="466" r:id="rId107"/>
    <p:sldId id="467" r:id="rId108"/>
    <p:sldId id="468" r:id="rId109"/>
    <p:sldId id="469" r:id="rId110"/>
    <p:sldId id="470" r:id="rId111"/>
    <p:sldId id="471" r:id="rId112"/>
    <p:sldId id="472" r:id="rId113"/>
    <p:sldId id="473" r:id="rId114"/>
    <p:sldId id="474" r:id="rId115"/>
    <p:sldId id="475" r:id="rId116"/>
    <p:sldId id="476" r:id="rId117"/>
    <p:sldId id="477" r:id="rId118"/>
    <p:sldId id="478" r:id="rId119"/>
    <p:sldId id="479" r:id="rId120"/>
    <p:sldId id="480" r:id="rId121"/>
    <p:sldId id="481" r:id="rId122"/>
    <p:sldId id="482" r:id="rId123"/>
    <p:sldId id="483" r:id="rId124"/>
    <p:sldId id="484" r:id="rId125"/>
    <p:sldId id="485" r:id="rId126"/>
    <p:sldId id="486" r:id="rId127"/>
    <p:sldId id="487" r:id="rId128"/>
    <p:sldId id="488" r:id="rId129"/>
    <p:sldId id="489" r:id="rId130"/>
    <p:sldId id="490" r:id="rId131"/>
    <p:sldId id="491" r:id="rId132"/>
    <p:sldId id="492" r:id="rId133"/>
    <p:sldId id="493" r:id="rId134"/>
    <p:sldId id="494" r:id="rId135"/>
    <p:sldId id="495" r:id="rId136"/>
    <p:sldId id="496" r:id="rId137"/>
    <p:sldId id="497" r:id="rId138"/>
    <p:sldId id="498" r:id="rId139"/>
    <p:sldId id="499" r:id="rId140"/>
    <p:sldId id="500" r:id="rId141"/>
    <p:sldId id="501" r:id="rId142"/>
    <p:sldId id="502" r:id="rId143"/>
    <p:sldId id="503" r:id="rId144"/>
    <p:sldId id="504" r:id="rId145"/>
    <p:sldId id="505" r:id="rId146"/>
    <p:sldId id="506" r:id="rId147"/>
    <p:sldId id="507" r:id="rId148"/>
    <p:sldId id="508" r:id="rId149"/>
    <p:sldId id="509" r:id="rId150"/>
    <p:sldId id="510" r:id="rId151"/>
    <p:sldId id="511" r:id="rId152"/>
    <p:sldId id="512" r:id="rId153"/>
    <p:sldId id="513" r:id="rId154"/>
    <p:sldId id="514" r:id="rId155"/>
    <p:sldId id="515" r:id="rId156"/>
    <p:sldId id="516" r:id="rId157"/>
    <p:sldId id="517" r:id="rId158"/>
    <p:sldId id="518" r:id="rId159"/>
    <p:sldId id="519" r:id="rId160"/>
    <p:sldId id="520" r:id="rId161"/>
    <p:sldId id="521" r:id="rId162"/>
    <p:sldId id="522" r:id="rId163"/>
    <p:sldId id="523" r:id="rId164"/>
    <p:sldId id="524" r:id="rId165"/>
    <p:sldId id="525" r:id="rId166"/>
    <p:sldId id="526" r:id="rId167"/>
    <p:sldId id="527" r:id="rId168"/>
    <p:sldId id="528" r:id="rId169"/>
    <p:sldId id="529" r:id="rId170"/>
    <p:sldId id="530" r:id="rId171"/>
    <p:sldId id="531" r:id="rId172"/>
    <p:sldId id="532" r:id="rId173"/>
    <p:sldId id="533" r:id="rId174"/>
    <p:sldId id="534" r:id="rId175"/>
    <p:sldId id="535" r:id="rId176"/>
    <p:sldId id="536" r:id="rId177"/>
    <p:sldId id="537" r:id="rId178"/>
    <p:sldId id="538" r:id="rId179"/>
    <p:sldId id="539" r:id="rId180"/>
    <p:sldId id="540" r:id="rId181"/>
    <p:sldId id="541" r:id="rId182"/>
    <p:sldId id="542" r:id="rId183"/>
    <p:sldId id="543" r:id="rId184"/>
    <p:sldId id="544" r:id="rId185"/>
    <p:sldId id="545" r:id="rId186"/>
    <p:sldId id="546" r:id="rId187"/>
    <p:sldId id="547" r:id="rId188"/>
    <p:sldId id="548" r:id="rId189"/>
    <p:sldId id="549" r:id="rId190"/>
    <p:sldId id="550" r:id="rId191"/>
    <p:sldId id="551" r:id="rId192"/>
    <p:sldId id="552" r:id="rId193"/>
    <p:sldId id="553" r:id="rId194"/>
    <p:sldId id="554" r:id="rId195"/>
    <p:sldId id="555" r:id="rId196"/>
    <p:sldId id="556" r:id="rId197"/>
    <p:sldId id="557" r:id="rId198"/>
    <p:sldId id="558" r:id="rId199"/>
    <p:sldId id="559" r:id="rId200"/>
    <p:sldId id="560" r:id="rId201"/>
    <p:sldId id="561" r:id="rId202"/>
    <p:sldId id="562" r:id="rId203"/>
    <p:sldId id="563" r:id="rId204"/>
    <p:sldId id="564" r:id="rId205"/>
    <p:sldId id="565" r:id="rId206"/>
    <p:sldId id="566" r:id="rId207"/>
    <p:sldId id="567" r:id="rId208"/>
    <p:sldId id="568" r:id="rId209"/>
    <p:sldId id="569" r:id="rId210"/>
    <p:sldId id="570" r:id="rId211"/>
    <p:sldId id="571" r:id="rId212"/>
    <p:sldId id="572" r:id="rId213"/>
    <p:sldId id="573" r:id="rId214"/>
    <p:sldId id="574" r:id="rId215"/>
    <p:sldId id="575" r:id="rId216"/>
    <p:sldId id="576" r:id="rId217"/>
    <p:sldId id="577" r:id="rId218"/>
    <p:sldId id="578" r:id="rId219"/>
    <p:sldId id="579" r:id="rId220"/>
    <p:sldId id="580" r:id="rId221"/>
    <p:sldId id="581" r:id="rId222"/>
    <p:sldId id="582" r:id="rId223"/>
    <p:sldId id="583" r:id="rId224"/>
    <p:sldId id="584" r:id="rId225"/>
    <p:sldId id="585" r:id="rId226"/>
    <p:sldId id="586" r:id="rId227"/>
    <p:sldId id="587" r:id="rId228"/>
    <p:sldId id="588" r:id="rId229"/>
    <p:sldId id="589" r:id="rId230"/>
    <p:sldId id="590" r:id="rId231"/>
    <p:sldId id="591" r:id="rId232"/>
    <p:sldId id="592" r:id="rId233"/>
    <p:sldId id="593" r:id="rId234"/>
    <p:sldId id="594" r:id="rId235"/>
    <p:sldId id="595" r:id="rId236"/>
    <p:sldId id="596" r:id="rId237"/>
    <p:sldId id="597" r:id="rId238"/>
    <p:sldId id="598" r:id="rId239"/>
    <p:sldId id="599" r:id="rId240"/>
    <p:sldId id="600" r:id="rId241"/>
    <p:sldId id="601" r:id="rId242"/>
    <p:sldId id="602" r:id="rId243"/>
    <p:sldId id="603" r:id="rId244"/>
    <p:sldId id="604" r:id="rId245"/>
    <p:sldId id="605" r:id="rId246"/>
    <p:sldId id="606" r:id="rId247"/>
    <p:sldId id="607" r:id="rId248"/>
    <p:sldId id="608" r:id="rId249"/>
    <p:sldId id="609" r:id="rId250"/>
    <p:sldId id="610" r:id="rId251"/>
    <p:sldId id="611" r:id="rId252"/>
    <p:sldId id="626" r:id="rId253"/>
    <p:sldId id="612" r:id="rId254"/>
    <p:sldId id="613" r:id="rId255"/>
    <p:sldId id="615" r:id="rId256"/>
    <p:sldId id="616" r:id="rId257"/>
    <p:sldId id="617" r:id="rId258"/>
    <p:sldId id="618" r:id="rId259"/>
    <p:sldId id="619" r:id="rId260"/>
    <p:sldId id="620" r:id="rId261"/>
    <p:sldId id="621" r:id="rId262"/>
    <p:sldId id="622" r:id="rId263"/>
    <p:sldId id="623" r:id="rId264"/>
    <p:sldId id="624" r:id="rId265"/>
    <p:sldId id="625" r:id="rId266"/>
    <p:sldId id="628" r:id="rId267"/>
    <p:sldId id="629" r:id="rId268"/>
    <p:sldId id="630" r:id="rId269"/>
    <p:sldId id="631" r:id="rId270"/>
    <p:sldId id="632" r:id="rId271"/>
    <p:sldId id="633" r:id="rId272"/>
    <p:sldId id="634" r:id="rId273"/>
    <p:sldId id="635" r:id="rId274"/>
    <p:sldId id="284" r:id="rId275"/>
  </p:sldIdLst>
  <p:sldSz cx="9144000" cy="6858000" type="screen4x3"/>
  <p:notesSz cx="9866313" cy="67357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Overview and Objectives" id="{ABA716BF-3A5C-4ADB-94C9-CFEF84EBA240}">
          <p14:sldIdLst>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627"/>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26"/>
            <p14:sldId id="612"/>
            <p14:sldId id="613"/>
            <p14:sldId id="615"/>
            <p14:sldId id="616"/>
            <p14:sldId id="617"/>
            <p14:sldId id="618"/>
            <p14:sldId id="619"/>
            <p14:sldId id="620"/>
            <p14:sldId id="621"/>
            <p14:sldId id="622"/>
            <p14:sldId id="623"/>
            <p14:sldId id="624"/>
            <p14:sldId id="625"/>
            <p14:sldId id="628"/>
            <p14:sldId id="629"/>
            <p14:sldId id="630"/>
            <p14:sldId id="631"/>
            <p14:sldId id="632"/>
            <p14:sldId id="633"/>
            <p14:sldId id="634"/>
            <p14:sldId id="635"/>
            <p14:sldId id="284"/>
          </p14:sldIdLst>
        </p14:section>
        <p14:section name="Appendix"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122">
          <p15:clr>
            <a:srgbClr val="A4A3A4"/>
          </p15:clr>
        </p15:guide>
        <p15:guide id="4" pos="31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3977" autoAdjust="0"/>
  </p:normalViewPr>
  <p:slideViewPr>
    <p:cSldViewPr>
      <p:cViewPr varScale="1">
        <p:scale>
          <a:sx n="74" d="100"/>
          <a:sy n="74" d="100"/>
        </p:scale>
        <p:origin x="414" y="78"/>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 orient="horz" pos="2122"/>
        <p:guide pos="31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heme" Target="theme/theme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8C707D-FB29-45EA-B1FC-747D6C1B630D}" type="doc">
      <dgm:prSet loTypeId="urn:microsoft.com/office/officeart/2005/8/layout/hChevron3" loCatId="process" qsTypeId="urn:microsoft.com/office/officeart/2005/8/quickstyle/simple2" qsCatId="simple" csTypeId="urn:microsoft.com/office/officeart/2005/8/colors/accent4_4" csCatId="accent4" phldr="1"/>
      <dgm:spPr/>
      <dgm:t>
        <a:bodyPr/>
        <a:lstStyle/>
        <a:p>
          <a:endParaRPr lang="en-US"/>
        </a:p>
      </dgm:t>
    </dgm:pt>
    <dgm:pt modelId="{39E4F5CF-696B-4B87-AB55-5EA5F8BBEC64}">
      <dgm:prSet phldrT="[Text]"/>
      <dgm:spPr/>
      <dgm:t>
        <a:bodyPr/>
        <a:lstStyle/>
        <a:p>
          <a:r>
            <a:rPr lang="en-US" dirty="0" err="1" smtClean="0"/>
            <a:t>Lấy</a:t>
          </a:r>
          <a:r>
            <a:rPr lang="en-US" dirty="0" smtClean="0"/>
            <a:t> </a:t>
          </a:r>
          <a:r>
            <a:rPr lang="en-US" dirty="0" err="1" smtClean="0"/>
            <a:t>yêu</a:t>
          </a:r>
          <a:r>
            <a:rPr lang="en-US" dirty="0" smtClean="0"/>
            <a:t> </a:t>
          </a:r>
          <a:r>
            <a:rPr lang="en-US" dirty="0" err="1" smtClean="0"/>
            <a:t>cầu</a:t>
          </a:r>
          <a:endParaRPr lang="en-US" dirty="0"/>
        </a:p>
      </dgm:t>
    </dgm:pt>
    <dgm:pt modelId="{94505D86-179B-4DD7-8C0E-9C17A1084AD4}" type="parTrans" cxnId="{068ED6AD-B493-47BD-88E3-7C6D67A3681F}">
      <dgm:prSet/>
      <dgm:spPr/>
      <dgm:t>
        <a:bodyPr/>
        <a:lstStyle/>
        <a:p>
          <a:endParaRPr lang="en-US"/>
        </a:p>
      </dgm:t>
    </dgm:pt>
    <dgm:pt modelId="{1340C271-7C09-46F5-8E0D-AE4F3A67D007}" type="sibTrans" cxnId="{068ED6AD-B493-47BD-88E3-7C6D67A3681F}">
      <dgm:prSet/>
      <dgm:spPr/>
      <dgm:t>
        <a:bodyPr/>
        <a:lstStyle/>
        <a:p>
          <a:endParaRPr lang="en-US"/>
        </a:p>
      </dgm:t>
    </dgm:pt>
    <dgm:pt modelId="{53AE4A6F-2A15-43B9-B468-DEEBB20D24DA}">
      <dgm:prSet phldrT="[Text]"/>
      <dgm:spPr/>
      <dgm:t>
        <a:bodyPr/>
        <a:lstStyle/>
        <a:p>
          <a:r>
            <a:rPr lang="en-US" dirty="0" err="1" smtClean="0"/>
            <a:t>Phân</a:t>
          </a:r>
          <a:r>
            <a:rPr lang="en-US" dirty="0" smtClean="0"/>
            <a:t> </a:t>
          </a:r>
          <a:r>
            <a:rPr lang="en-US" dirty="0" err="1" smtClean="0"/>
            <a:t>tích</a:t>
          </a:r>
          <a:endParaRPr lang="en-US" dirty="0"/>
        </a:p>
      </dgm:t>
    </dgm:pt>
    <dgm:pt modelId="{6517D092-90EF-4B28-9310-16604F661742}" type="parTrans" cxnId="{7CF3C379-F4DE-4F3E-A886-691FFD80098A}">
      <dgm:prSet/>
      <dgm:spPr/>
      <dgm:t>
        <a:bodyPr/>
        <a:lstStyle/>
        <a:p>
          <a:endParaRPr lang="en-US"/>
        </a:p>
      </dgm:t>
    </dgm:pt>
    <dgm:pt modelId="{1AE75C38-54CB-42BD-9100-EC62F9974CF8}" type="sibTrans" cxnId="{7CF3C379-F4DE-4F3E-A886-691FFD80098A}">
      <dgm:prSet/>
      <dgm:spPr/>
      <dgm:t>
        <a:bodyPr/>
        <a:lstStyle/>
        <a:p>
          <a:endParaRPr lang="en-US"/>
        </a:p>
      </dgm:t>
    </dgm:pt>
    <dgm:pt modelId="{6913785D-43A3-473F-8D21-75F9B0E0506B}">
      <dgm:prSet phldrT="[Text]"/>
      <dgm:spPr/>
      <dgm:t>
        <a:bodyPr/>
        <a:lstStyle/>
        <a:p>
          <a:r>
            <a:rPr lang="en-US" smtClean="0"/>
            <a:t>Thiết kế giao diện</a:t>
          </a:r>
          <a:endParaRPr lang="en-US"/>
        </a:p>
      </dgm:t>
    </dgm:pt>
    <dgm:pt modelId="{340FB16C-C4B2-484F-B9F9-8D64D0C5FA2E}" type="parTrans" cxnId="{8D81B554-863B-46FA-8779-F51C8C131341}">
      <dgm:prSet/>
      <dgm:spPr/>
      <dgm:t>
        <a:bodyPr/>
        <a:lstStyle/>
        <a:p>
          <a:endParaRPr lang="en-US"/>
        </a:p>
      </dgm:t>
    </dgm:pt>
    <dgm:pt modelId="{38A75B1F-652D-4616-8679-AD3459FC7EA2}" type="sibTrans" cxnId="{8D81B554-863B-46FA-8779-F51C8C131341}">
      <dgm:prSet/>
      <dgm:spPr/>
      <dgm:t>
        <a:bodyPr/>
        <a:lstStyle/>
        <a:p>
          <a:endParaRPr lang="en-US"/>
        </a:p>
      </dgm:t>
    </dgm:pt>
    <dgm:pt modelId="{71E78843-CB8A-4F11-91F9-C4FFC4D214BB}">
      <dgm:prSet phldrT="[Text]"/>
      <dgm:spPr/>
      <dgm:t>
        <a:bodyPr/>
        <a:lstStyle/>
        <a:p>
          <a:r>
            <a:rPr lang="en-US" smtClean="0"/>
            <a:t>Xuất bản website</a:t>
          </a:r>
          <a:endParaRPr lang="en-US"/>
        </a:p>
      </dgm:t>
    </dgm:pt>
    <dgm:pt modelId="{59A56CC6-A917-40CC-9F58-342843F61EBC}" type="parTrans" cxnId="{DC7FBEB7-1F9C-479E-92E6-9C999D9A8D3C}">
      <dgm:prSet/>
      <dgm:spPr/>
      <dgm:t>
        <a:bodyPr/>
        <a:lstStyle/>
        <a:p>
          <a:endParaRPr lang="en-US"/>
        </a:p>
      </dgm:t>
    </dgm:pt>
    <dgm:pt modelId="{C151D119-28BB-4781-AFDC-636366C9D586}" type="sibTrans" cxnId="{DC7FBEB7-1F9C-479E-92E6-9C999D9A8D3C}">
      <dgm:prSet/>
      <dgm:spPr/>
      <dgm:t>
        <a:bodyPr/>
        <a:lstStyle/>
        <a:p>
          <a:endParaRPr lang="en-US"/>
        </a:p>
      </dgm:t>
    </dgm:pt>
    <dgm:pt modelId="{BDF471D9-2036-4555-A48B-B84751E8A696}" type="pres">
      <dgm:prSet presAssocID="{118C707D-FB29-45EA-B1FC-747D6C1B630D}" presName="Name0" presStyleCnt="0">
        <dgm:presLayoutVars>
          <dgm:dir/>
          <dgm:resizeHandles val="exact"/>
        </dgm:presLayoutVars>
      </dgm:prSet>
      <dgm:spPr/>
      <dgm:t>
        <a:bodyPr/>
        <a:lstStyle/>
        <a:p>
          <a:endParaRPr lang="en-US"/>
        </a:p>
      </dgm:t>
    </dgm:pt>
    <dgm:pt modelId="{09B41846-A1D3-4C36-B011-0B1FEF6094EB}" type="pres">
      <dgm:prSet presAssocID="{39E4F5CF-696B-4B87-AB55-5EA5F8BBEC64}" presName="parTxOnly" presStyleLbl="node1" presStyleIdx="0" presStyleCnt="4">
        <dgm:presLayoutVars>
          <dgm:bulletEnabled val="1"/>
        </dgm:presLayoutVars>
      </dgm:prSet>
      <dgm:spPr/>
      <dgm:t>
        <a:bodyPr/>
        <a:lstStyle/>
        <a:p>
          <a:endParaRPr lang="en-US"/>
        </a:p>
      </dgm:t>
    </dgm:pt>
    <dgm:pt modelId="{1F7C7172-2CF8-4F5D-9ED7-8B4F691EF0F6}" type="pres">
      <dgm:prSet presAssocID="{1340C271-7C09-46F5-8E0D-AE4F3A67D007}" presName="parSpace" presStyleCnt="0"/>
      <dgm:spPr/>
    </dgm:pt>
    <dgm:pt modelId="{26CDE476-0BF9-4A81-B519-569C69A1DDFE}" type="pres">
      <dgm:prSet presAssocID="{53AE4A6F-2A15-43B9-B468-DEEBB20D24DA}" presName="parTxOnly" presStyleLbl="node1" presStyleIdx="1" presStyleCnt="4">
        <dgm:presLayoutVars>
          <dgm:bulletEnabled val="1"/>
        </dgm:presLayoutVars>
      </dgm:prSet>
      <dgm:spPr/>
      <dgm:t>
        <a:bodyPr/>
        <a:lstStyle/>
        <a:p>
          <a:endParaRPr lang="en-US"/>
        </a:p>
      </dgm:t>
    </dgm:pt>
    <dgm:pt modelId="{092E097E-77EE-46D1-BFA0-852DCFC496B7}" type="pres">
      <dgm:prSet presAssocID="{1AE75C38-54CB-42BD-9100-EC62F9974CF8}" presName="parSpace" presStyleCnt="0"/>
      <dgm:spPr/>
    </dgm:pt>
    <dgm:pt modelId="{7BADE4A3-1C38-4D04-B5F2-C00A68F2788A}" type="pres">
      <dgm:prSet presAssocID="{6913785D-43A3-473F-8D21-75F9B0E0506B}" presName="parTxOnly" presStyleLbl="node1" presStyleIdx="2" presStyleCnt="4">
        <dgm:presLayoutVars>
          <dgm:bulletEnabled val="1"/>
        </dgm:presLayoutVars>
      </dgm:prSet>
      <dgm:spPr/>
      <dgm:t>
        <a:bodyPr/>
        <a:lstStyle/>
        <a:p>
          <a:endParaRPr lang="en-US"/>
        </a:p>
      </dgm:t>
    </dgm:pt>
    <dgm:pt modelId="{F2285BDC-0787-4FC6-8076-AA7B685E4D7E}" type="pres">
      <dgm:prSet presAssocID="{38A75B1F-652D-4616-8679-AD3459FC7EA2}" presName="parSpace" presStyleCnt="0"/>
      <dgm:spPr/>
    </dgm:pt>
    <dgm:pt modelId="{01B2DF0F-C95A-4071-8F7B-23C01D5FE3AA}" type="pres">
      <dgm:prSet presAssocID="{71E78843-CB8A-4F11-91F9-C4FFC4D214BB}" presName="parTxOnly" presStyleLbl="node1" presStyleIdx="3" presStyleCnt="4">
        <dgm:presLayoutVars>
          <dgm:bulletEnabled val="1"/>
        </dgm:presLayoutVars>
      </dgm:prSet>
      <dgm:spPr/>
      <dgm:t>
        <a:bodyPr/>
        <a:lstStyle/>
        <a:p>
          <a:endParaRPr lang="en-US"/>
        </a:p>
      </dgm:t>
    </dgm:pt>
  </dgm:ptLst>
  <dgm:cxnLst>
    <dgm:cxn modelId="{35C6A459-D4BE-465D-9BDE-A14EF6ADF4F9}" type="presOf" srcId="{53AE4A6F-2A15-43B9-B468-DEEBB20D24DA}" destId="{26CDE476-0BF9-4A81-B519-569C69A1DDFE}" srcOrd="0" destOrd="0" presId="urn:microsoft.com/office/officeart/2005/8/layout/hChevron3"/>
    <dgm:cxn modelId="{8D81B554-863B-46FA-8779-F51C8C131341}" srcId="{118C707D-FB29-45EA-B1FC-747D6C1B630D}" destId="{6913785D-43A3-473F-8D21-75F9B0E0506B}" srcOrd="2" destOrd="0" parTransId="{340FB16C-C4B2-484F-B9F9-8D64D0C5FA2E}" sibTransId="{38A75B1F-652D-4616-8679-AD3459FC7EA2}"/>
    <dgm:cxn modelId="{189BCA34-6FC5-457D-9A9F-D0490937CF26}" type="presOf" srcId="{71E78843-CB8A-4F11-91F9-C4FFC4D214BB}" destId="{01B2DF0F-C95A-4071-8F7B-23C01D5FE3AA}" srcOrd="0" destOrd="0" presId="urn:microsoft.com/office/officeart/2005/8/layout/hChevron3"/>
    <dgm:cxn modelId="{BBE9FA0D-3A76-423F-906D-5C6BA6338477}" type="presOf" srcId="{6913785D-43A3-473F-8D21-75F9B0E0506B}" destId="{7BADE4A3-1C38-4D04-B5F2-C00A68F2788A}" srcOrd="0" destOrd="0" presId="urn:microsoft.com/office/officeart/2005/8/layout/hChevron3"/>
    <dgm:cxn modelId="{51451C17-0928-4483-87F4-F302DC866D3A}" type="presOf" srcId="{39E4F5CF-696B-4B87-AB55-5EA5F8BBEC64}" destId="{09B41846-A1D3-4C36-B011-0B1FEF6094EB}" srcOrd="0" destOrd="0" presId="urn:microsoft.com/office/officeart/2005/8/layout/hChevron3"/>
    <dgm:cxn modelId="{7CF3C379-F4DE-4F3E-A886-691FFD80098A}" srcId="{118C707D-FB29-45EA-B1FC-747D6C1B630D}" destId="{53AE4A6F-2A15-43B9-B468-DEEBB20D24DA}" srcOrd="1" destOrd="0" parTransId="{6517D092-90EF-4B28-9310-16604F661742}" sibTransId="{1AE75C38-54CB-42BD-9100-EC62F9974CF8}"/>
    <dgm:cxn modelId="{068ED6AD-B493-47BD-88E3-7C6D67A3681F}" srcId="{118C707D-FB29-45EA-B1FC-747D6C1B630D}" destId="{39E4F5CF-696B-4B87-AB55-5EA5F8BBEC64}" srcOrd="0" destOrd="0" parTransId="{94505D86-179B-4DD7-8C0E-9C17A1084AD4}" sibTransId="{1340C271-7C09-46F5-8E0D-AE4F3A67D007}"/>
    <dgm:cxn modelId="{DC7FBEB7-1F9C-479E-92E6-9C999D9A8D3C}" srcId="{118C707D-FB29-45EA-B1FC-747D6C1B630D}" destId="{71E78843-CB8A-4F11-91F9-C4FFC4D214BB}" srcOrd="3" destOrd="0" parTransId="{59A56CC6-A917-40CC-9F58-342843F61EBC}" sibTransId="{C151D119-28BB-4781-AFDC-636366C9D586}"/>
    <dgm:cxn modelId="{F0FB4987-7690-4FD4-BAAF-E4BF336C660C}" type="presOf" srcId="{118C707D-FB29-45EA-B1FC-747D6C1B630D}" destId="{BDF471D9-2036-4555-A48B-B84751E8A696}" srcOrd="0" destOrd="0" presId="urn:microsoft.com/office/officeart/2005/8/layout/hChevron3"/>
    <dgm:cxn modelId="{D77E1DF3-8EDA-46C5-9546-79128D4DCF9B}" type="presParOf" srcId="{BDF471D9-2036-4555-A48B-B84751E8A696}" destId="{09B41846-A1D3-4C36-B011-0B1FEF6094EB}" srcOrd="0" destOrd="0" presId="urn:microsoft.com/office/officeart/2005/8/layout/hChevron3"/>
    <dgm:cxn modelId="{FBACC7DA-CC73-4218-B24C-B16913B1A452}" type="presParOf" srcId="{BDF471D9-2036-4555-A48B-B84751E8A696}" destId="{1F7C7172-2CF8-4F5D-9ED7-8B4F691EF0F6}" srcOrd="1" destOrd="0" presId="urn:microsoft.com/office/officeart/2005/8/layout/hChevron3"/>
    <dgm:cxn modelId="{FFD5B01D-6168-4229-920D-1329B44B038F}" type="presParOf" srcId="{BDF471D9-2036-4555-A48B-B84751E8A696}" destId="{26CDE476-0BF9-4A81-B519-569C69A1DDFE}" srcOrd="2" destOrd="0" presId="urn:microsoft.com/office/officeart/2005/8/layout/hChevron3"/>
    <dgm:cxn modelId="{32A4A5BA-FA5E-4D6F-9A1C-255821ACD150}" type="presParOf" srcId="{BDF471D9-2036-4555-A48B-B84751E8A696}" destId="{092E097E-77EE-46D1-BFA0-852DCFC496B7}" srcOrd="3" destOrd="0" presId="urn:microsoft.com/office/officeart/2005/8/layout/hChevron3"/>
    <dgm:cxn modelId="{1C14A6C8-A568-4485-96B9-0519A6E66FB7}" type="presParOf" srcId="{BDF471D9-2036-4555-A48B-B84751E8A696}" destId="{7BADE4A3-1C38-4D04-B5F2-C00A68F2788A}" srcOrd="4" destOrd="0" presId="urn:microsoft.com/office/officeart/2005/8/layout/hChevron3"/>
    <dgm:cxn modelId="{B26CFC9A-7D73-4622-B85E-8376AD6CF325}" type="presParOf" srcId="{BDF471D9-2036-4555-A48B-B84751E8A696}" destId="{F2285BDC-0787-4FC6-8076-AA7B685E4D7E}" srcOrd="5" destOrd="0" presId="urn:microsoft.com/office/officeart/2005/8/layout/hChevron3"/>
    <dgm:cxn modelId="{95C88FAB-6BFE-4E17-98B8-769201F17AC5}" type="presParOf" srcId="{BDF471D9-2036-4555-A48B-B84751E8A696}" destId="{01B2DF0F-C95A-4071-8F7B-23C01D5FE3AA}"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8C707D-FB29-45EA-B1FC-747D6C1B630D}" type="doc">
      <dgm:prSet loTypeId="urn:microsoft.com/office/officeart/2005/8/layout/hChevron3" loCatId="process" qsTypeId="urn:microsoft.com/office/officeart/2005/8/quickstyle/simple2" qsCatId="simple" csTypeId="urn:microsoft.com/office/officeart/2005/8/colors/accent4_4" csCatId="accent4" phldr="1"/>
      <dgm:spPr/>
      <dgm:t>
        <a:bodyPr/>
        <a:lstStyle/>
        <a:p>
          <a:endParaRPr lang="en-US"/>
        </a:p>
      </dgm:t>
    </dgm:pt>
    <dgm:pt modelId="{39E4F5CF-696B-4B87-AB55-5EA5F8BBEC64}">
      <dgm:prSet phldrT="[Text]"/>
      <dgm:spPr/>
      <dgm:t>
        <a:bodyPr/>
        <a:lstStyle/>
        <a:p>
          <a:r>
            <a:rPr lang="en-US" dirty="0" err="1" smtClean="0"/>
            <a:t>Lấy</a:t>
          </a:r>
          <a:r>
            <a:rPr lang="en-US" dirty="0" smtClean="0"/>
            <a:t> </a:t>
          </a:r>
          <a:r>
            <a:rPr lang="en-US" dirty="0" err="1" smtClean="0"/>
            <a:t>yêu</a:t>
          </a:r>
          <a:r>
            <a:rPr lang="en-US" dirty="0" smtClean="0"/>
            <a:t> </a:t>
          </a:r>
          <a:r>
            <a:rPr lang="en-US" dirty="0" err="1" smtClean="0"/>
            <a:t>cầu</a:t>
          </a:r>
          <a:endParaRPr lang="en-US" dirty="0"/>
        </a:p>
      </dgm:t>
    </dgm:pt>
    <dgm:pt modelId="{94505D86-179B-4DD7-8C0E-9C17A1084AD4}" type="parTrans" cxnId="{068ED6AD-B493-47BD-88E3-7C6D67A3681F}">
      <dgm:prSet/>
      <dgm:spPr/>
      <dgm:t>
        <a:bodyPr/>
        <a:lstStyle/>
        <a:p>
          <a:endParaRPr lang="en-US"/>
        </a:p>
      </dgm:t>
    </dgm:pt>
    <dgm:pt modelId="{1340C271-7C09-46F5-8E0D-AE4F3A67D007}" type="sibTrans" cxnId="{068ED6AD-B493-47BD-88E3-7C6D67A3681F}">
      <dgm:prSet/>
      <dgm:spPr/>
      <dgm:t>
        <a:bodyPr/>
        <a:lstStyle/>
        <a:p>
          <a:endParaRPr lang="en-US"/>
        </a:p>
      </dgm:t>
    </dgm:pt>
    <dgm:pt modelId="{53AE4A6F-2A15-43B9-B468-DEEBB20D24DA}">
      <dgm:prSet phldrT="[Text]"/>
      <dgm:spPr/>
      <dgm:t>
        <a:bodyPr/>
        <a:lstStyle/>
        <a:p>
          <a:r>
            <a:rPr lang="en-US" smtClean="0"/>
            <a:t>Phân tích</a:t>
          </a:r>
          <a:endParaRPr lang="en-US"/>
        </a:p>
      </dgm:t>
    </dgm:pt>
    <dgm:pt modelId="{6517D092-90EF-4B28-9310-16604F661742}" type="parTrans" cxnId="{7CF3C379-F4DE-4F3E-A886-691FFD80098A}">
      <dgm:prSet/>
      <dgm:spPr/>
      <dgm:t>
        <a:bodyPr/>
        <a:lstStyle/>
        <a:p>
          <a:endParaRPr lang="en-US"/>
        </a:p>
      </dgm:t>
    </dgm:pt>
    <dgm:pt modelId="{1AE75C38-54CB-42BD-9100-EC62F9974CF8}" type="sibTrans" cxnId="{7CF3C379-F4DE-4F3E-A886-691FFD80098A}">
      <dgm:prSet/>
      <dgm:spPr/>
      <dgm:t>
        <a:bodyPr/>
        <a:lstStyle/>
        <a:p>
          <a:endParaRPr lang="en-US"/>
        </a:p>
      </dgm:t>
    </dgm:pt>
    <dgm:pt modelId="{6913785D-43A3-473F-8D21-75F9B0E0506B}">
      <dgm:prSet phldrT="[Text]"/>
      <dgm:spPr/>
      <dgm:t>
        <a:bodyPr/>
        <a:lstStyle/>
        <a:p>
          <a:r>
            <a:rPr lang="en-US" dirty="0" err="1" smtClean="0"/>
            <a:t>Thiết</a:t>
          </a:r>
          <a:r>
            <a:rPr lang="en-US" dirty="0" smtClean="0"/>
            <a:t> </a:t>
          </a:r>
          <a:r>
            <a:rPr lang="en-US" dirty="0" err="1" smtClean="0"/>
            <a:t>kế</a:t>
          </a:r>
          <a:r>
            <a:rPr lang="en-US" dirty="0" smtClean="0"/>
            <a:t> </a:t>
          </a:r>
          <a:r>
            <a:rPr lang="en-US" dirty="0" err="1" smtClean="0"/>
            <a:t>giao</a:t>
          </a:r>
          <a:r>
            <a:rPr lang="en-US" dirty="0" smtClean="0"/>
            <a:t> </a:t>
          </a:r>
          <a:r>
            <a:rPr lang="en-US" dirty="0" err="1" smtClean="0"/>
            <a:t>diện</a:t>
          </a:r>
          <a:endParaRPr lang="en-US" dirty="0"/>
        </a:p>
      </dgm:t>
    </dgm:pt>
    <dgm:pt modelId="{340FB16C-C4B2-484F-B9F9-8D64D0C5FA2E}" type="parTrans" cxnId="{8D81B554-863B-46FA-8779-F51C8C131341}">
      <dgm:prSet/>
      <dgm:spPr/>
      <dgm:t>
        <a:bodyPr/>
        <a:lstStyle/>
        <a:p>
          <a:endParaRPr lang="en-US"/>
        </a:p>
      </dgm:t>
    </dgm:pt>
    <dgm:pt modelId="{38A75B1F-652D-4616-8679-AD3459FC7EA2}" type="sibTrans" cxnId="{8D81B554-863B-46FA-8779-F51C8C131341}">
      <dgm:prSet/>
      <dgm:spPr/>
      <dgm:t>
        <a:bodyPr/>
        <a:lstStyle/>
        <a:p>
          <a:endParaRPr lang="en-US"/>
        </a:p>
      </dgm:t>
    </dgm:pt>
    <dgm:pt modelId="{71E78843-CB8A-4F11-91F9-C4FFC4D214BB}">
      <dgm:prSet phldrT="[Text]"/>
      <dgm:spPr/>
      <dgm:t>
        <a:bodyPr/>
        <a:lstStyle/>
        <a:p>
          <a:r>
            <a:rPr lang="en-US" smtClean="0"/>
            <a:t>Xuất bản website</a:t>
          </a:r>
          <a:endParaRPr lang="en-US"/>
        </a:p>
      </dgm:t>
    </dgm:pt>
    <dgm:pt modelId="{59A56CC6-A917-40CC-9F58-342843F61EBC}" type="parTrans" cxnId="{DC7FBEB7-1F9C-479E-92E6-9C999D9A8D3C}">
      <dgm:prSet/>
      <dgm:spPr/>
      <dgm:t>
        <a:bodyPr/>
        <a:lstStyle/>
        <a:p>
          <a:endParaRPr lang="en-US"/>
        </a:p>
      </dgm:t>
    </dgm:pt>
    <dgm:pt modelId="{C151D119-28BB-4781-AFDC-636366C9D586}" type="sibTrans" cxnId="{DC7FBEB7-1F9C-479E-92E6-9C999D9A8D3C}">
      <dgm:prSet/>
      <dgm:spPr/>
      <dgm:t>
        <a:bodyPr/>
        <a:lstStyle/>
        <a:p>
          <a:endParaRPr lang="en-US"/>
        </a:p>
      </dgm:t>
    </dgm:pt>
    <dgm:pt modelId="{10DB7BA9-2A74-44F7-93E4-A1941F31E952}">
      <dgm:prSet phldrT="[Text]"/>
      <dgm:spPr>
        <a:solidFill>
          <a:srgbClr val="F65A30"/>
        </a:solidFill>
      </dgm:spPr>
      <dgm:t>
        <a:bodyPr/>
        <a:lstStyle/>
        <a:p>
          <a:r>
            <a:rPr lang="en-US" smtClean="0"/>
            <a:t>Viết mã lệnh</a:t>
          </a:r>
          <a:endParaRPr lang="en-US"/>
        </a:p>
      </dgm:t>
    </dgm:pt>
    <dgm:pt modelId="{BE704877-B35E-4BE0-B0EF-84126E5CD8FC}" type="parTrans" cxnId="{6875B2A2-18C3-4AE9-8142-FBC94EE8341E}">
      <dgm:prSet/>
      <dgm:spPr/>
      <dgm:t>
        <a:bodyPr/>
        <a:lstStyle/>
        <a:p>
          <a:endParaRPr lang="en-US"/>
        </a:p>
      </dgm:t>
    </dgm:pt>
    <dgm:pt modelId="{08D1D1D1-A351-4F33-9512-E362C1848363}" type="sibTrans" cxnId="{6875B2A2-18C3-4AE9-8142-FBC94EE8341E}">
      <dgm:prSet/>
      <dgm:spPr/>
      <dgm:t>
        <a:bodyPr/>
        <a:lstStyle/>
        <a:p>
          <a:endParaRPr lang="en-US"/>
        </a:p>
      </dgm:t>
    </dgm:pt>
    <dgm:pt modelId="{BDF471D9-2036-4555-A48B-B84751E8A696}" type="pres">
      <dgm:prSet presAssocID="{118C707D-FB29-45EA-B1FC-747D6C1B630D}" presName="Name0" presStyleCnt="0">
        <dgm:presLayoutVars>
          <dgm:dir/>
          <dgm:resizeHandles val="exact"/>
        </dgm:presLayoutVars>
      </dgm:prSet>
      <dgm:spPr/>
      <dgm:t>
        <a:bodyPr/>
        <a:lstStyle/>
        <a:p>
          <a:endParaRPr lang="en-US"/>
        </a:p>
      </dgm:t>
    </dgm:pt>
    <dgm:pt modelId="{09B41846-A1D3-4C36-B011-0B1FEF6094EB}" type="pres">
      <dgm:prSet presAssocID="{39E4F5CF-696B-4B87-AB55-5EA5F8BBEC64}" presName="parTxOnly" presStyleLbl="node1" presStyleIdx="0" presStyleCnt="5">
        <dgm:presLayoutVars>
          <dgm:bulletEnabled val="1"/>
        </dgm:presLayoutVars>
      </dgm:prSet>
      <dgm:spPr/>
      <dgm:t>
        <a:bodyPr/>
        <a:lstStyle/>
        <a:p>
          <a:endParaRPr lang="en-US"/>
        </a:p>
      </dgm:t>
    </dgm:pt>
    <dgm:pt modelId="{1F7C7172-2CF8-4F5D-9ED7-8B4F691EF0F6}" type="pres">
      <dgm:prSet presAssocID="{1340C271-7C09-46F5-8E0D-AE4F3A67D007}" presName="parSpace" presStyleCnt="0"/>
      <dgm:spPr/>
    </dgm:pt>
    <dgm:pt modelId="{26CDE476-0BF9-4A81-B519-569C69A1DDFE}" type="pres">
      <dgm:prSet presAssocID="{53AE4A6F-2A15-43B9-B468-DEEBB20D24DA}" presName="parTxOnly" presStyleLbl="node1" presStyleIdx="1" presStyleCnt="5">
        <dgm:presLayoutVars>
          <dgm:bulletEnabled val="1"/>
        </dgm:presLayoutVars>
      </dgm:prSet>
      <dgm:spPr/>
      <dgm:t>
        <a:bodyPr/>
        <a:lstStyle/>
        <a:p>
          <a:endParaRPr lang="en-US"/>
        </a:p>
      </dgm:t>
    </dgm:pt>
    <dgm:pt modelId="{092E097E-77EE-46D1-BFA0-852DCFC496B7}" type="pres">
      <dgm:prSet presAssocID="{1AE75C38-54CB-42BD-9100-EC62F9974CF8}" presName="parSpace" presStyleCnt="0"/>
      <dgm:spPr/>
    </dgm:pt>
    <dgm:pt modelId="{7BADE4A3-1C38-4D04-B5F2-C00A68F2788A}" type="pres">
      <dgm:prSet presAssocID="{6913785D-43A3-473F-8D21-75F9B0E0506B}" presName="parTxOnly" presStyleLbl="node1" presStyleIdx="2" presStyleCnt="5">
        <dgm:presLayoutVars>
          <dgm:bulletEnabled val="1"/>
        </dgm:presLayoutVars>
      </dgm:prSet>
      <dgm:spPr/>
      <dgm:t>
        <a:bodyPr/>
        <a:lstStyle/>
        <a:p>
          <a:endParaRPr lang="en-US"/>
        </a:p>
      </dgm:t>
    </dgm:pt>
    <dgm:pt modelId="{F2285BDC-0787-4FC6-8076-AA7B685E4D7E}" type="pres">
      <dgm:prSet presAssocID="{38A75B1F-652D-4616-8679-AD3459FC7EA2}" presName="parSpace" presStyleCnt="0"/>
      <dgm:spPr/>
    </dgm:pt>
    <dgm:pt modelId="{BAE13061-8F72-4EC0-A3CD-B98FB986D8CA}" type="pres">
      <dgm:prSet presAssocID="{10DB7BA9-2A74-44F7-93E4-A1941F31E952}" presName="parTxOnly" presStyleLbl="node1" presStyleIdx="3" presStyleCnt="5">
        <dgm:presLayoutVars>
          <dgm:bulletEnabled val="1"/>
        </dgm:presLayoutVars>
      </dgm:prSet>
      <dgm:spPr/>
      <dgm:t>
        <a:bodyPr/>
        <a:lstStyle/>
        <a:p>
          <a:endParaRPr lang="en-US"/>
        </a:p>
      </dgm:t>
    </dgm:pt>
    <dgm:pt modelId="{A28375EC-496B-499A-84E8-7ACB3561B7C4}" type="pres">
      <dgm:prSet presAssocID="{08D1D1D1-A351-4F33-9512-E362C1848363}" presName="parSpace" presStyleCnt="0"/>
      <dgm:spPr/>
    </dgm:pt>
    <dgm:pt modelId="{01B2DF0F-C95A-4071-8F7B-23C01D5FE3AA}" type="pres">
      <dgm:prSet presAssocID="{71E78843-CB8A-4F11-91F9-C4FFC4D214BB}" presName="parTxOnly" presStyleLbl="node1" presStyleIdx="4" presStyleCnt="5">
        <dgm:presLayoutVars>
          <dgm:bulletEnabled val="1"/>
        </dgm:presLayoutVars>
      </dgm:prSet>
      <dgm:spPr/>
      <dgm:t>
        <a:bodyPr/>
        <a:lstStyle/>
        <a:p>
          <a:endParaRPr lang="en-US"/>
        </a:p>
      </dgm:t>
    </dgm:pt>
  </dgm:ptLst>
  <dgm:cxnLst>
    <dgm:cxn modelId="{6875B2A2-18C3-4AE9-8142-FBC94EE8341E}" srcId="{118C707D-FB29-45EA-B1FC-747D6C1B630D}" destId="{10DB7BA9-2A74-44F7-93E4-A1941F31E952}" srcOrd="3" destOrd="0" parTransId="{BE704877-B35E-4BE0-B0EF-84126E5CD8FC}" sibTransId="{08D1D1D1-A351-4F33-9512-E362C1848363}"/>
    <dgm:cxn modelId="{068ED6AD-B493-47BD-88E3-7C6D67A3681F}" srcId="{118C707D-FB29-45EA-B1FC-747D6C1B630D}" destId="{39E4F5CF-696B-4B87-AB55-5EA5F8BBEC64}" srcOrd="0" destOrd="0" parTransId="{94505D86-179B-4DD7-8C0E-9C17A1084AD4}" sibTransId="{1340C271-7C09-46F5-8E0D-AE4F3A67D007}"/>
    <dgm:cxn modelId="{7CF3C379-F4DE-4F3E-A886-691FFD80098A}" srcId="{118C707D-FB29-45EA-B1FC-747D6C1B630D}" destId="{53AE4A6F-2A15-43B9-B468-DEEBB20D24DA}" srcOrd="1" destOrd="0" parTransId="{6517D092-90EF-4B28-9310-16604F661742}" sibTransId="{1AE75C38-54CB-42BD-9100-EC62F9974CF8}"/>
    <dgm:cxn modelId="{8D81B554-863B-46FA-8779-F51C8C131341}" srcId="{118C707D-FB29-45EA-B1FC-747D6C1B630D}" destId="{6913785D-43A3-473F-8D21-75F9B0E0506B}" srcOrd="2" destOrd="0" parTransId="{340FB16C-C4B2-484F-B9F9-8D64D0C5FA2E}" sibTransId="{38A75B1F-652D-4616-8679-AD3459FC7EA2}"/>
    <dgm:cxn modelId="{DC7FBEB7-1F9C-479E-92E6-9C999D9A8D3C}" srcId="{118C707D-FB29-45EA-B1FC-747D6C1B630D}" destId="{71E78843-CB8A-4F11-91F9-C4FFC4D214BB}" srcOrd="4" destOrd="0" parTransId="{59A56CC6-A917-40CC-9F58-342843F61EBC}" sibTransId="{C151D119-28BB-4781-AFDC-636366C9D586}"/>
    <dgm:cxn modelId="{EA54BCFC-7209-45D6-B5BF-BF60B579C078}" type="presOf" srcId="{10DB7BA9-2A74-44F7-93E4-A1941F31E952}" destId="{BAE13061-8F72-4EC0-A3CD-B98FB986D8CA}" srcOrd="0" destOrd="0" presId="urn:microsoft.com/office/officeart/2005/8/layout/hChevron3"/>
    <dgm:cxn modelId="{645F2EE9-D343-4834-9841-521F89BB588C}" type="presOf" srcId="{53AE4A6F-2A15-43B9-B468-DEEBB20D24DA}" destId="{26CDE476-0BF9-4A81-B519-569C69A1DDFE}" srcOrd="0" destOrd="0" presId="urn:microsoft.com/office/officeart/2005/8/layout/hChevron3"/>
    <dgm:cxn modelId="{5E372219-F513-44C2-98D2-012F5106AC8F}" type="presOf" srcId="{39E4F5CF-696B-4B87-AB55-5EA5F8BBEC64}" destId="{09B41846-A1D3-4C36-B011-0B1FEF6094EB}" srcOrd="0" destOrd="0" presId="urn:microsoft.com/office/officeart/2005/8/layout/hChevron3"/>
    <dgm:cxn modelId="{A68044CF-A801-47A9-9566-CE64CD877305}" type="presOf" srcId="{6913785D-43A3-473F-8D21-75F9B0E0506B}" destId="{7BADE4A3-1C38-4D04-B5F2-C00A68F2788A}" srcOrd="0" destOrd="0" presId="urn:microsoft.com/office/officeart/2005/8/layout/hChevron3"/>
    <dgm:cxn modelId="{361EAD05-412A-4A52-83F7-5F8CF2256FFF}" type="presOf" srcId="{118C707D-FB29-45EA-B1FC-747D6C1B630D}" destId="{BDF471D9-2036-4555-A48B-B84751E8A696}" srcOrd="0" destOrd="0" presId="urn:microsoft.com/office/officeart/2005/8/layout/hChevron3"/>
    <dgm:cxn modelId="{BEDAAE5B-4AE9-48D7-A814-F56D75965F34}" type="presOf" srcId="{71E78843-CB8A-4F11-91F9-C4FFC4D214BB}" destId="{01B2DF0F-C95A-4071-8F7B-23C01D5FE3AA}" srcOrd="0" destOrd="0" presId="urn:microsoft.com/office/officeart/2005/8/layout/hChevron3"/>
    <dgm:cxn modelId="{64EE7514-4EF0-436A-85A6-E0F862540B6B}" type="presParOf" srcId="{BDF471D9-2036-4555-A48B-B84751E8A696}" destId="{09B41846-A1D3-4C36-B011-0B1FEF6094EB}" srcOrd="0" destOrd="0" presId="urn:microsoft.com/office/officeart/2005/8/layout/hChevron3"/>
    <dgm:cxn modelId="{D5338F3D-C4DC-4F8D-904B-775917C96CE3}" type="presParOf" srcId="{BDF471D9-2036-4555-A48B-B84751E8A696}" destId="{1F7C7172-2CF8-4F5D-9ED7-8B4F691EF0F6}" srcOrd="1" destOrd="0" presId="urn:microsoft.com/office/officeart/2005/8/layout/hChevron3"/>
    <dgm:cxn modelId="{0690015B-1D92-4E1F-B764-DC7FDA3A88DE}" type="presParOf" srcId="{BDF471D9-2036-4555-A48B-B84751E8A696}" destId="{26CDE476-0BF9-4A81-B519-569C69A1DDFE}" srcOrd="2" destOrd="0" presId="urn:microsoft.com/office/officeart/2005/8/layout/hChevron3"/>
    <dgm:cxn modelId="{8A066110-453C-4B52-B5FE-3DA9027E5631}" type="presParOf" srcId="{BDF471D9-2036-4555-A48B-B84751E8A696}" destId="{092E097E-77EE-46D1-BFA0-852DCFC496B7}" srcOrd="3" destOrd="0" presId="urn:microsoft.com/office/officeart/2005/8/layout/hChevron3"/>
    <dgm:cxn modelId="{B5C66612-2CA4-42C4-98D2-9535DEDE90C0}" type="presParOf" srcId="{BDF471D9-2036-4555-A48B-B84751E8A696}" destId="{7BADE4A3-1C38-4D04-B5F2-C00A68F2788A}" srcOrd="4" destOrd="0" presId="urn:microsoft.com/office/officeart/2005/8/layout/hChevron3"/>
    <dgm:cxn modelId="{64016F2F-9616-4BFA-A89B-8F1AA84C6339}" type="presParOf" srcId="{BDF471D9-2036-4555-A48B-B84751E8A696}" destId="{F2285BDC-0787-4FC6-8076-AA7B685E4D7E}" srcOrd="5" destOrd="0" presId="urn:microsoft.com/office/officeart/2005/8/layout/hChevron3"/>
    <dgm:cxn modelId="{A94A7E2D-AF06-480E-ACD8-DA3B5C055215}" type="presParOf" srcId="{BDF471D9-2036-4555-A48B-B84751E8A696}" destId="{BAE13061-8F72-4EC0-A3CD-B98FB986D8CA}" srcOrd="6" destOrd="0" presId="urn:microsoft.com/office/officeart/2005/8/layout/hChevron3"/>
    <dgm:cxn modelId="{B11D260E-DF67-4B08-9ED8-2EAB90593CE7}" type="presParOf" srcId="{BDF471D9-2036-4555-A48B-B84751E8A696}" destId="{A28375EC-496B-499A-84E8-7ACB3561B7C4}" srcOrd="7" destOrd="0" presId="urn:microsoft.com/office/officeart/2005/8/layout/hChevron3"/>
    <dgm:cxn modelId="{DD6CE301-CEDF-4DB8-9BD3-5455287DC5F8}" type="presParOf" srcId="{BDF471D9-2036-4555-A48B-B84751E8A696}" destId="{01B2DF0F-C95A-4071-8F7B-23C01D5FE3AA}"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41846-A1D3-4C36-B011-0B1FEF6094EB}">
      <dsp:nvSpPr>
        <dsp:cNvPr id="0" name=""/>
        <dsp:cNvSpPr/>
      </dsp:nvSpPr>
      <dsp:spPr>
        <a:xfrm>
          <a:off x="1505" y="240823"/>
          <a:ext cx="1510507" cy="604203"/>
        </a:xfrm>
        <a:prstGeom prst="homePlate">
          <a:avLst/>
        </a:prstGeom>
        <a:solidFill>
          <a:schemeClr val="accent4">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Lấy</a:t>
          </a:r>
          <a:r>
            <a:rPr lang="en-US" sz="1700" kern="1200" dirty="0" smtClean="0"/>
            <a:t> </a:t>
          </a:r>
          <a:r>
            <a:rPr lang="en-US" sz="1700" kern="1200" dirty="0" err="1" smtClean="0"/>
            <a:t>yêu</a:t>
          </a:r>
          <a:r>
            <a:rPr lang="en-US" sz="1700" kern="1200" dirty="0" smtClean="0"/>
            <a:t> </a:t>
          </a:r>
          <a:r>
            <a:rPr lang="en-US" sz="1700" kern="1200" dirty="0" err="1" smtClean="0"/>
            <a:t>cầu</a:t>
          </a:r>
          <a:endParaRPr lang="en-US" sz="1700" kern="1200" dirty="0"/>
        </a:p>
      </dsp:txBody>
      <dsp:txXfrm>
        <a:off x="1505" y="240823"/>
        <a:ext cx="1359456" cy="604203"/>
      </dsp:txXfrm>
    </dsp:sp>
    <dsp:sp modelId="{26CDE476-0BF9-4A81-B519-569C69A1DDFE}">
      <dsp:nvSpPr>
        <dsp:cNvPr id="0" name=""/>
        <dsp:cNvSpPr/>
      </dsp:nvSpPr>
      <dsp:spPr>
        <a:xfrm>
          <a:off x="1209911" y="240823"/>
          <a:ext cx="1510507" cy="604203"/>
        </a:xfrm>
        <a:prstGeom prst="chevron">
          <a:avLst/>
        </a:prstGeom>
        <a:solidFill>
          <a:schemeClr val="accent4">
            <a:shade val="50000"/>
            <a:hueOff val="-104717"/>
            <a:satOff val="-3169"/>
            <a:lumOff val="2080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Phân</a:t>
          </a:r>
          <a:r>
            <a:rPr lang="en-US" sz="1700" kern="1200" dirty="0" smtClean="0"/>
            <a:t> </a:t>
          </a:r>
          <a:r>
            <a:rPr lang="en-US" sz="1700" kern="1200" dirty="0" err="1" smtClean="0"/>
            <a:t>tích</a:t>
          </a:r>
          <a:endParaRPr lang="en-US" sz="1700" kern="1200" dirty="0"/>
        </a:p>
      </dsp:txBody>
      <dsp:txXfrm>
        <a:off x="1512013" y="240823"/>
        <a:ext cx="906304" cy="604203"/>
      </dsp:txXfrm>
    </dsp:sp>
    <dsp:sp modelId="{7BADE4A3-1C38-4D04-B5F2-C00A68F2788A}">
      <dsp:nvSpPr>
        <dsp:cNvPr id="0" name=""/>
        <dsp:cNvSpPr/>
      </dsp:nvSpPr>
      <dsp:spPr>
        <a:xfrm>
          <a:off x="2418318" y="240823"/>
          <a:ext cx="1510507" cy="604203"/>
        </a:xfrm>
        <a:prstGeom prst="chevron">
          <a:avLst/>
        </a:prstGeom>
        <a:solidFill>
          <a:schemeClr val="accent4">
            <a:shade val="50000"/>
            <a:hueOff val="-209434"/>
            <a:satOff val="-6337"/>
            <a:lumOff val="4161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Thiết kế giao diện</a:t>
          </a:r>
          <a:endParaRPr lang="en-US" sz="1700" kern="1200"/>
        </a:p>
      </dsp:txBody>
      <dsp:txXfrm>
        <a:off x="2720420" y="240823"/>
        <a:ext cx="906304" cy="604203"/>
      </dsp:txXfrm>
    </dsp:sp>
    <dsp:sp modelId="{01B2DF0F-C95A-4071-8F7B-23C01D5FE3AA}">
      <dsp:nvSpPr>
        <dsp:cNvPr id="0" name=""/>
        <dsp:cNvSpPr/>
      </dsp:nvSpPr>
      <dsp:spPr>
        <a:xfrm>
          <a:off x="3626724" y="240823"/>
          <a:ext cx="1510507" cy="604203"/>
        </a:xfrm>
        <a:prstGeom prst="chevron">
          <a:avLst/>
        </a:prstGeom>
        <a:solidFill>
          <a:schemeClr val="accent4">
            <a:shade val="50000"/>
            <a:hueOff val="-104717"/>
            <a:satOff val="-3169"/>
            <a:lumOff val="2080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Xuất bản website</a:t>
          </a:r>
          <a:endParaRPr lang="en-US" sz="1700" kern="1200"/>
        </a:p>
      </dsp:txBody>
      <dsp:txXfrm>
        <a:off x="3928826" y="240823"/>
        <a:ext cx="906304" cy="604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41846-A1D3-4C36-B011-0B1FEF6094EB}">
      <dsp:nvSpPr>
        <dsp:cNvPr id="0" name=""/>
        <dsp:cNvSpPr/>
      </dsp:nvSpPr>
      <dsp:spPr>
        <a:xfrm>
          <a:off x="770" y="242280"/>
          <a:ext cx="1503222" cy="601288"/>
        </a:xfrm>
        <a:prstGeom prst="homePlate">
          <a:avLst/>
        </a:prstGeom>
        <a:solidFill>
          <a:schemeClr val="accent4">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Lấy</a:t>
          </a:r>
          <a:r>
            <a:rPr lang="en-US" sz="1700" kern="1200" dirty="0" smtClean="0"/>
            <a:t> </a:t>
          </a:r>
          <a:r>
            <a:rPr lang="en-US" sz="1700" kern="1200" dirty="0" err="1" smtClean="0"/>
            <a:t>yêu</a:t>
          </a:r>
          <a:r>
            <a:rPr lang="en-US" sz="1700" kern="1200" dirty="0" smtClean="0"/>
            <a:t> </a:t>
          </a:r>
          <a:r>
            <a:rPr lang="en-US" sz="1700" kern="1200" dirty="0" err="1" smtClean="0"/>
            <a:t>cầu</a:t>
          </a:r>
          <a:endParaRPr lang="en-US" sz="1700" kern="1200" dirty="0"/>
        </a:p>
      </dsp:txBody>
      <dsp:txXfrm>
        <a:off x="770" y="242280"/>
        <a:ext cx="1352900" cy="601288"/>
      </dsp:txXfrm>
    </dsp:sp>
    <dsp:sp modelId="{26CDE476-0BF9-4A81-B519-569C69A1DDFE}">
      <dsp:nvSpPr>
        <dsp:cNvPr id="0" name=""/>
        <dsp:cNvSpPr/>
      </dsp:nvSpPr>
      <dsp:spPr>
        <a:xfrm>
          <a:off x="1203348" y="242280"/>
          <a:ext cx="1503222" cy="601288"/>
        </a:xfrm>
        <a:prstGeom prst="chevron">
          <a:avLst/>
        </a:prstGeom>
        <a:solidFill>
          <a:schemeClr val="accent4">
            <a:shade val="50000"/>
            <a:hueOff val="-83774"/>
            <a:satOff val="-2535"/>
            <a:lumOff val="166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Phân tích</a:t>
          </a:r>
          <a:endParaRPr lang="en-US" sz="1700" kern="1200"/>
        </a:p>
      </dsp:txBody>
      <dsp:txXfrm>
        <a:off x="1503992" y="242280"/>
        <a:ext cx="901934" cy="601288"/>
      </dsp:txXfrm>
    </dsp:sp>
    <dsp:sp modelId="{7BADE4A3-1C38-4D04-B5F2-C00A68F2788A}">
      <dsp:nvSpPr>
        <dsp:cNvPr id="0" name=""/>
        <dsp:cNvSpPr/>
      </dsp:nvSpPr>
      <dsp:spPr>
        <a:xfrm>
          <a:off x="2405926" y="242280"/>
          <a:ext cx="1503222" cy="601288"/>
        </a:xfrm>
        <a:prstGeom prst="chevron">
          <a:avLst/>
        </a:prstGeom>
        <a:solidFill>
          <a:schemeClr val="accent4">
            <a:shade val="50000"/>
            <a:hueOff val="-167547"/>
            <a:satOff val="-5070"/>
            <a:lumOff val="3329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Thiết</a:t>
          </a:r>
          <a:r>
            <a:rPr lang="en-US" sz="1700" kern="1200" dirty="0" smtClean="0"/>
            <a:t> </a:t>
          </a:r>
          <a:r>
            <a:rPr lang="en-US" sz="1700" kern="1200" dirty="0" err="1" smtClean="0"/>
            <a:t>kế</a:t>
          </a:r>
          <a:r>
            <a:rPr lang="en-US" sz="1700" kern="1200" dirty="0" smtClean="0"/>
            <a:t> </a:t>
          </a:r>
          <a:r>
            <a:rPr lang="en-US" sz="1700" kern="1200" dirty="0" err="1" smtClean="0"/>
            <a:t>giao</a:t>
          </a:r>
          <a:r>
            <a:rPr lang="en-US" sz="1700" kern="1200" dirty="0" smtClean="0"/>
            <a:t> </a:t>
          </a:r>
          <a:r>
            <a:rPr lang="en-US" sz="1700" kern="1200" dirty="0" err="1" smtClean="0"/>
            <a:t>diện</a:t>
          </a:r>
          <a:endParaRPr lang="en-US" sz="1700" kern="1200" dirty="0"/>
        </a:p>
      </dsp:txBody>
      <dsp:txXfrm>
        <a:off x="2706570" y="242280"/>
        <a:ext cx="901934" cy="601288"/>
      </dsp:txXfrm>
    </dsp:sp>
    <dsp:sp modelId="{BAE13061-8F72-4EC0-A3CD-B98FB986D8CA}">
      <dsp:nvSpPr>
        <dsp:cNvPr id="0" name=""/>
        <dsp:cNvSpPr/>
      </dsp:nvSpPr>
      <dsp:spPr>
        <a:xfrm>
          <a:off x="3608504" y="242280"/>
          <a:ext cx="1503222" cy="601288"/>
        </a:xfrm>
        <a:prstGeom prst="chevron">
          <a:avLst/>
        </a:prstGeom>
        <a:solidFill>
          <a:srgbClr val="F65A3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Viết mã lệnh</a:t>
          </a:r>
          <a:endParaRPr lang="en-US" sz="1700" kern="1200"/>
        </a:p>
      </dsp:txBody>
      <dsp:txXfrm>
        <a:off x="3909148" y="242280"/>
        <a:ext cx="901934" cy="601288"/>
      </dsp:txXfrm>
    </dsp:sp>
    <dsp:sp modelId="{01B2DF0F-C95A-4071-8F7B-23C01D5FE3AA}">
      <dsp:nvSpPr>
        <dsp:cNvPr id="0" name=""/>
        <dsp:cNvSpPr/>
      </dsp:nvSpPr>
      <dsp:spPr>
        <a:xfrm>
          <a:off x="4811081" y="242280"/>
          <a:ext cx="1503222" cy="601288"/>
        </a:xfrm>
        <a:prstGeom prst="chevron">
          <a:avLst/>
        </a:prstGeom>
        <a:solidFill>
          <a:schemeClr val="accent4">
            <a:shade val="50000"/>
            <a:hueOff val="-83774"/>
            <a:satOff val="-2535"/>
            <a:lumOff val="166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Xuất bản website</a:t>
          </a:r>
          <a:endParaRPr lang="en-US" sz="1700" kern="1200"/>
        </a:p>
      </dsp:txBody>
      <dsp:txXfrm>
        <a:off x="5111725" y="242280"/>
        <a:ext cx="901934" cy="60128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5403" cy="336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588627" y="0"/>
            <a:ext cx="4275403" cy="336788"/>
          </a:xfrm>
          <a:prstGeom prst="rect">
            <a:avLst/>
          </a:prstGeom>
        </p:spPr>
        <p:txBody>
          <a:bodyPr vert="horz" lIns="91440" tIns="45720" rIns="91440" bIns="45720" rtlCol="0"/>
          <a:lstStyle>
            <a:lvl1pPr algn="r">
              <a:defRPr sz="1200"/>
            </a:lvl1pPr>
          </a:lstStyle>
          <a:p>
            <a:fld id="{D83FDC75-7F73-4A4A-A77C-09AADF00E0EA}" type="datetimeFigureOut">
              <a:rPr lang="en-US" smtClean="0"/>
              <a:pPr/>
              <a:t>10/12/2016</a:t>
            </a:fld>
            <a:endParaRPr lang="en-US" dirty="0"/>
          </a:p>
        </p:txBody>
      </p:sp>
      <p:sp>
        <p:nvSpPr>
          <p:cNvPr id="4" name="Footer Placeholder 3"/>
          <p:cNvSpPr>
            <a:spLocks noGrp="1"/>
          </p:cNvSpPr>
          <p:nvPr>
            <p:ph type="ftr" sz="quarter" idx="2"/>
          </p:nvPr>
        </p:nvSpPr>
        <p:spPr>
          <a:xfrm>
            <a:off x="1" y="6397806"/>
            <a:ext cx="4275403" cy="33678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8627" y="6397806"/>
            <a:ext cx="4275403" cy="336788"/>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2531738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5403" cy="336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588627" y="0"/>
            <a:ext cx="4275403" cy="336788"/>
          </a:xfrm>
          <a:prstGeom prst="rect">
            <a:avLst/>
          </a:prstGeom>
        </p:spPr>
        <p:txBody>
          <a:bodyPr vert="horz" lIns="91440" tIns="45720" rIns="91440" bIns="45720" rtlCol="0"/>
          <a:lstStyle>
            <a:lvl1pPr algn="r">
              <a:defRPr sz="1200"/>
            </a:lvl1pPr>
          </a:lstStyle>
          <a:p>
            <a:fld id="{48AEF76B-3757-4A0B-AF93-28494465C1DD}" type="datetimeFigureOut">
              <a:rPr lang="en-US" smtClean="0"/>
              <a:pPr/>
              <a:t>10/12/2016</a:t>
            </a:fld>
            <a:endParaRPr lang="en-US" dirty="0"/>
          </a:p>
        </p:txBody>
      </p:sp>
      <p:sp>
        <p:nvSpPr>
          <p:cNvPr id="4" name="Slide Image Placeholder 3"/>
          <p:cNvSpPr>
            <a:spLocks noGrp="1" noRot="1" noChangeAspect="1"/>
          </p:cNvSpPr>
          <p:nvPr>
            <p:ph type="sldImg" idx="2"/>
          </p:nvPr>
        </p:nvSpPr>
        <p:spPr>
          <a:xfrm>
            <a:off x="3248025" y="504825"/>
            <a:ext cx="3370263" cy="25273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86632" y="3199488"/>
            <a:ext cx="7893050" cy="303109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397806"/>
            <a:ext cx="4275403" cy="33678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8627" y="6397806"/>
            <a:ext cx="4275403" cy="336788"/>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2684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mk:@MSITStore:E:\Binh\Storage\Enseignement1\Lap%20trinh%20web\PHP\PHP-support\Ebook%20&amp;%20Documents\PHP%20manual%20(2012).chm::/res/language.types.object.html" TargetMode="External"/><Relationship Id="rId3" Type="http://schemas.openxmlformats.org/officeDocument/2006/relationships/hyperlink" Target="mk:@MSITStore:E:\Binh\Storage\Enseignement1\Lap%20trinh%20web\PHP\PHP-support\Ebook%20&amp;%20Documents\PHP%20manual%20(2012).chm::/res/language.types.boolean.html" TargetMode="External"/><Relationship Id="rId7" Type="http://schemas.openxmlformats.org/officeDocument/2006/relationships/hyperlink" Target="mk:@MSITStore:E:\Binh\Storage\Enseignement1\Lap%20trinh%20web\PHP\PHP-support\Ebook%20&amp;%20Documents\PHP%20manual%20(2012).chm::/res/language.types.array.html"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language.types.string.html" TargetMode="External"/><Relationship Id="rId11" Type="http://schemas.openxmlformats.org/officeDocument/2006/relationships/hyperlink" Target="mk:@MSITStore:E:\Binh\Storage\Enseignement1\Lap%20trinh%20web\PHP\PHP-support\Ebook%20&amp;%20Documents\PHP%20manual%20(2012).chm::/res/language.types.resource.html" TargetMode="External"/><Relationship Id="rId5" Type="http://schemas.openxmlformats.org/officeDocument/2006/relationships/hyperlink" Target="mk:@MSITStore:E:\Binh\Storage\Enseignement1\Lap%20trinh%20web\PHP\PHP-support\Ebook%20&amp;%20Documents\PHP%20manual%20(2012).chm::/res/language.types.float.html" TargetMode="External"/><Relationship Id="rId10" Type="http://schemas.openxmlformats.org/officeDocument/2006/relationships/hyperlink" Target="mk:@MSITStore:E:\Binh\Storage\Enseignement1\Lap%20trinh%20web\PHP\PHP-support\Ebook%20&amp;%20Documents\PHP%20manual%20(2012).chm::/res/ref.simplexml.html" TargetMode="External"/><Relationship Id="rId4" Type="http://schemas.openxmlformats.org/officeDocument/2006/relationships/hyperlink" Target="mk:@MSITStore:E:\Binh\Storage\Enseignement1\Lap%20trinh%20web\PHP\PHP-support\Ebook%20&amp;%20Documents\PHP%20manual%20(2012).chm::/res/language.types.integer.html" TargetMode="External"/><Relationship Id="rId9" Type="http://schemas.openxmlformats.org/officeDocument/2006/relationships/hyperlink" Target="mk:@MSITStore:E:\Binh\Storage\Enseignement1\Lap%20trinh%20web\PHP\PHP-support\Ebook%20&amp;%20Documents\PHP%20manual%20(2012).chm::/res/language.types.null.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mk:@MSITStore:E:\Binh\Storage\Enseignement1\Lap%20trinh%20web\PHP\PHP-support\Ebook%20&amp;%20Documents\PHP%20manual%20(2012).chm::/res/function.htmlentities.html" TargetMode="External"/><Relationship Id="rId13" Type="http://schemas.openxmlformats.org/officeDocument/2006/relationships/hyperlink" Target="mk:@MSITStore:E:\Binh\Storage\Enseignement1\Lap%20trinh%20web\PHP\PHP-support\Ebook%20&amp;%20Documents\PHP%20manual%20(2012).chm::/res/function.ucfirst.html" TargetMode="External"/><Relationship Id="rId3" Type="http://schemas.openxmlformats.org/officeDocument/2006/relationships/hyperlink" Target="mk:@MSITStore:E:\Binh\Storage\Enseignement1\Lap%20trinh%20web\PHP\PHP-support\Ebook%20&amp;%20Documents\PHP%20manual%20(2012).chm::/res/language.types.string.html" TargetMode="External"/><Relationship Id="rId7" Type="http://schemas.openxmlformats.org/officeDocument/2006/relationships/hyperlink" Target="mk:@MSITStore:E:\Binh\Storage\Enseignement1\Lap%20trinh%20web\PHP\PHP-support\Ebook%20&amp;%20Documents\PHP%20manual%20(2012).chm::/res/function.strcmp.html" TargetMode="External"/><Relationship Id="rId12" Type="http://schemas.openxmlformats.org/officeDocument/2006/relationships/hyperlink" Target="mk:@MSITStore:E:\Binh\Storage\Enseignement1\Lap%20trinh%20web\PHP\PHP-support\Ebook%20&amp;%20Documents\PHP%20manual%20(2012).chm::/res/function.strtoupper.html" TargetMode="External"/><Relationship Id="rId17" Type="http://schemas.openxmlformats.org/officeDocument/2006/relationships/hyperlink" Target="mk:@MSITStore:E:\Binh\Storage\Enseignement1\Lap%20trinh%20web\PHP\PHP-support\Ebook%20&amp;%20Documents\PHP%20manual%20(2012).chm::/res/function.utf8-encode.html" TargetMode="External"/><Relationship Id="rId2" Type="http://schemas.openxmlformats.org/officeDocument/2006/relationships/slide" Target="../slides/slide76.xml"/><Relationship Id="rId16" Type="http://schemas.openxmlformats.org/officeDocument/2006/relationships/hyperlink" Target="mk:@MSITStore:E:\Binh\Storage\Enseignement1\Lap%20trinh%20web\PHP\PHP-support\Ebook%20&amp;%20Documents\PHP%20manual%20(2012).chm::/res/function.utf8-decode.html" TargetMode="Externa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function.strlen.html" TargetMode="External"/><Relationship Id="rId11" Type="http://schemas.openxmlformats.org/officeDocument/2006/relationships/hyperlink" Target="mk:@MSITStore:E:\Binh\Storage\Enseignement1\Lap%20trinh%20web\PHP\PHP-support\Ebook%20&amp;%20Documents\PHP%20manual%20(2012).chm::/res/function.strcasecmp.html" TargetMode="External"/><Relationship Id="rId5" Type="http://schemas.openxmlformats.org/officeDocument/2006/relationships/hyperlink" Target="mk:@MSITStore:E:\Binh\Storage\Enseignement1\Lap%20trinh%20web\PHP\PHP-support\Ebook%20&amp;%20Documents\PHP%20manual%20(2012).chm::/res/function.strpos.html" TargetMode="External"/><Relationship Id="rId15" Type="http://schemas.openxmlformats.org/officeDocument/2006/relationships/hyperlink" Target="mk:@MSITStore:E:\Binh\Storage\Enseignement1\Lap%20trinh%20web\PHP\PHP-support\Ebook%20&amp;%20Documents\PHP%20manual%20(2012).chm::/res/book.pcre.html" TargetMode="External"/><Relationship Id="rId10" Type="http://schemas.openxmlformats.org/officeDocument/2006/relationships/hyperlink" Target="mk:@MSITStore:E:\Binh\Storage\Enseignement1\Lap%20trinh%20web\PHP\PHP-support\Ebook%20&amp;%20Documents\PHP%20manual%20(2012).chm::/res/function.setlocale.html" TargetMode="External"/><Relationship Id="rId4" Type="http://schemas.openxmlformats.org/officeDocument/2006/relationships/hyperlink" Target="mk:@MSITStore:E:\Binh\Storage\Enseignement1\Lap%20trinh%20web\PHP\PHP-support\Ebook%20&amp;%20Documents\PHP%20manual%20(2012).chm::/res/function.substr.html" TargetMode="External"/><Relationship Id="rId9" Type="http://schemas.openxmlformats.org/officeDocument/2006/relationships/hyperlink" Target="mk:@MSITStore:E:\Binh\Storage\Enseignement1\Lap%20trinh%20web\PHP\PHP-support\Ebook%20&amp;%20Documents\PHP%20manual%20(2012).chm::/res/book.mbstring.html" TargetMode="External"/><Relationship Id="rId14" Type="http://schemas.openxmlformats.org/officeDocument/2006/relationships/hyperlink" Target="mk:@MSITStore:E:\Binh\Storage\Enseignement1\Lap%20trinh%20web\PHP\PHP-support\Ebook%20&amp;%20Documents\PHP%20manual%20(2012).chm::/res/book.intl.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mk:@MSITStore:E:\Binh\Storage\Enseignement1\Lap%20trinh%20web\PHP\PHP-support\Ebook%20&amp;%20Documents\PHP%20manual%20(2012).chm::/res/language.types.string.html"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language.types.object.html" TargetMode="External"/><Relationship Id="rId5" Type="http://schemas.openxmlformats.org/officeDocument/2006/relationships/hyperlink" Target="mk:@MSITStore:E:\Binh\Storage\Enseignement1\Lap%20trinh%20web\PHP\PHP-support\Ebook%20&amp;%20Documents\PHP%20manual%20(2012).chm::/res/language.types.array.html" TargetMode="External"/><Relationship Id="rId4" Type="http://schemas.openxmlformats.org/officeDocument/2006/relationships/hyperlink" Target="mk:@MSITStore:E:\Binh\Storage\Enseignement1\Lap%20trinh%20web\PHP\PHP-support\Ebook%20&amp;%20Documents\PHP%20manual%20(2012).chm::/res/language.variables.htm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mk:@MSITStore:E:\Binh\Storage\Enseignement1\Lap%20trinh%20web\PHP\PHP-support\Ebook%20&amp;%20Documents\PHP%20manual%20(2012).chm::/res/language.types.string.html"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mk:@MSITStore:E:\Binh\Google%20Drive%20-%20thbinhqn1%20(Enseignement)\Google%20Drive\Lap%20trinh%20web\PHP\Ebook%20&amp;%20Documents\PHP_MANUAL_EN.CHM::/function.echo.html" TargetMode="External"/><Relationship Id="rId2" Type="http://schemas.openxmlformats.org/officeDocument/2006/relationships/slide" Target="../slides/slide122.xml"/><Relationship Id="rId1" Type="http://schemas.openxmlformats.org/officeDocument/2006/relationships/notesMaster" Target="../notesMasters/notesMaster1.xml"/><Relationship Id="rId5" Type="http://schemas.openxmlformats.org/officeDocument/2006/relationships/hyperlink" Target="mk:@MSITStore:E:\Binh\Google%20Drive%20-%20thbinhqn1%20(Enseignement)\Google%20Drive\Lap%20trinh%20web\PHP\Ebook%20&amp;%20Documents\PHP_MANUAL_EN.CHM::/reserved.html" TargetMode="External"/><Relationship Id="rId4" Type="http://schemas.openxmlformats.org/officeDocument/2006/relationships/hyperlink" Target="mk:@MSITStore:E:\Binh\Google%20Drive%20-%20thbinhqn1%20(Enseignement)\Google%20Drive\Lap%20trinh%20web\PHP\Ebook%20&amp;%20Documents\PHP_MANUAL_EN.CHM::/language.types.array.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mk:@MSITStore:E:\Binh\Storage\Enseignement1\Lap%20trinh%20web\PHP\PHP-support\Ebook%20&amp;%20Documents\PHP%20manual%20(2012).chm::/res/language.types.array.html" TargetMode="External"/><Relationship Id="rId3" Type="http://schemas.openxmlformats.org/officeDocument/2006/relationships/hyperlink" Target="mk:@MSITStore:E:\Binh\Storage\Enseignement1\Lap%20trinh%20web\PHP\PHP-support\Ebook%20&amp;%20Documents\PHP%20manual%20(2012).chm::/res/language.types.string.html" TargetMode="External"/><Relationship Id="rId7" Type="http://schemas.openxmlformats.org/officeDocument/2006/relationships/hyperlink" Target="mk:@MSITStore:E:\Binh\Storage\Enseignement1\Lap%20trinh%20web\PHP\PHP-support\Ebook%20&amp;%20Documents\PHP%20manual%20(2012).chm::/res/language.types.null.html" TargetMode="External"/><Relationship Id="rId2" Type="http://schemas.openxmlformats.org/officeDocument/2006/relationships/slide" Target="../slides/slide126.xm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language.types.boolean.html" TargetMode="External"/><Relationship Id="rId5" Type="http://schemas.openxmlformats.org/officeDocument/2006/relationships/hyperlink" Target="mk:@MSITStore:E:\Binh\Storage\Enseignement1\Lap%20trinh%20web\PHP\PHP-support\Ebook%20&amp;%20Documents\PHP%20manual%20(2012).chm::/res/language.types.float.html" TargetMode="External"/><Relationship Id="rId4" Type="http://schemas.openxmlformats.org/officeDocument/2006/relationships/hyperlink" Target="mk:@MSITStore:E:\Binh\Storage\Enseignement1\Lap%20trinh%20web\PHP\PHP-support\Ebook%20&amp;%20Documents\PHP%20manual%20(2012).chm::/res/language.types.integer.html" TargetMode="External"/><Relationship Id="rId9" Type="http://schemas.openxmlformats.org/officeDocument/2006/relationships/hyperlink" Target="mk:@MSITStore:E:\Binh\Storage\Enseignement1\Lap%20trinh%20web\PHP\PHP-support\Ebook%20&amp;%20Documents\PHP%20manual%20(2012).chm::/res/language.types.object.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localhost/ptb2.php"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mk:@MSITStore:E:\Binh\Google%20Drive%20-%20thbinhqn1%20(Enseignement)\Google%20Drive\Lap%20trinh%20web\PHP\Ebook%20&amp;%20Documents\PHP_MANUAL_EN.CHM::/function.mysql-fetch-array.html" TargetMode="External"/><Relationship Id="rId3" Type="http://schemas.openxmlformats.org/officeDocument/2006/relationships/hyperlink" Target="mk:@MSITStore:E:\Binh\Google%20Drive%20-%20thbinhqn1%20(Enseignement)\Google%20Drive\Lap%20trinh%20web\PHP\Ebook%20&amp;%20Documents\PHP_MANUAL_EN.CHM::/function.mysql-fetch-row.html" TargetMode="External"/><Relationship Id="rId7" Type="http://schemas.openxmlformats.org/officeDocument/2006/relationships/hyperlink" Target="mk:@MSITStore:E:\Binh\Google%20Drive%20-%20thbinhqn1%20(Enseignement)\Google%20Drive\Lap%20trinh%20web\PHP\Ebook%20&amp;%20Documents\PHP_MANUAL_EN.CHM::/function.mysql-query.html" TargetMode="External"/><Relationship Id="rId2" Type="http://schemas.openxmlformats.org/officeDocument/2006/relationships/slide" Target="../slides/slide219.xml"/><Relationship Id="rId1" Type="http://schemas.openxmlformats.org/officeDocument/2006/relationships/notesMaster" Target="../notesMasters/notesMaster1.xml"/><Relationship Id="rId6" Type="http://schemas.openxmlformats.org/officeDocument/2006/relationships/hyperlink" Target="mk:@MSITStore:E:\Binh\Google%20Drive%20-%20thbinhqn1%20(Enseignement)\Google%20Drive\Lap%20trinh%20web\PHP\Ebook%20&amp;%20Documents\PHP_MANUAL_EN.CHM::/function.mysql-select-db.html" TargetMode="External"/><Relationship Id="rId5" Type="http://schemas.openxmlformats.org/officeDocument/2006/relationships/hyperlink" Target="mk:@MSITStore:E:\Binh\Google%20Drive%20-%20thbinhqn1%20(Enseignement)\Google%20Drive\Lap%20trinh%20web\PHP\Ebook%20&amp;%20Documents\PHP_MANUAL_EN.CHM::/function.die.html" TargetMode="External"/><Relationship Id="rId10" Type="http://schemas.openxmlformats.org/officeDocument/2006/relationships/hyperlink" Target="mk:@MSITStore:E:\Binh\Google%20Drive%20-%20thbinhqn1%20(Enseignement)\Google%20Drive\Lap%20trinh%20web\PHP\Ebook%20&amp;%20Documents\PHP_MANUAL_EN.CHM::/function.mysql-free-result.html" TargetMode="External"/><Relationship Id="rId4" Type="http://schemas.openxmlformats.org/officeDocument/2006/relationships/hyperlink" Target="mk:@MSITStore:E:\Binh\Google%20Drive%20-%20thbinhqn1%20(Enseignement)\Google%20Drive\Lap%20trinh%20web\PHP\Ebook%20&amp;%20Documents\PHP_MANUAL_EN.CHM::/function.mysql-fetch-assoc.html" TargetMode="External"/><Relationship Id="rId9" Type="http://schemas.openxmlformats.org/officeDocument/2006/relationships/hyperlink" Target="mk:@MSITStore:E:\Binh\Google%20Drive%20-%20thbinhqn1%20(Enseignement)\Google%20Drive\Lap%20trinh%20web\PHP\Ebook%20&amp;%20Documents\PHP_MANUAL_EN.CHM::/function.printf.html"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mk:@MSITStore:E:\Binh\Google%20Drive%20-%20thbinhqn1%20(Enseignement)\Google%20Drive\Lap%20trinh%20web\PHP\Ebook%20&amp;%20Documents\php_enhanced_en%20(2012).chm::/res/function.get-magic-quotes-gpc.html" TargetMode="External"/><Relationship Id="rId3" Type="http://schemas.openxmlformats.org/officeDocument/2006/relationships/hyperlink" Target="mk:@MSITStore:E:\Binh\Google%20Drive%20-%20thbinhqn1%20(Enseignement)\Google%20Drive\Lap%20trinh%20web\PHP\Ebook%20&amp;%20Documents\php_enhanced_en%20(2012).chm::/res/function.stripcslashes.html" TargetMode="External"/><Relationship Id="rId7" Type="http://schemas.openxmlformats.org/officeDocument/2006/relationships/hyperlink" Target="mk:@MSITStore:E:\Binh\Google%20Drive%20-%20thbinhqn1%20(Enseignement)\Google%20Drive\Lap%20trinh%20web\PHP\Ebook%20&amp;%20Documents\php_enhanced_en%20(2012).chm::/res/function.quotemeta.html" TargetMode="External"/><Relationship Id="rId2" Type="http://schemas.openxmlformats.org/officeDocument/2006/relationships/slide" Target="../slides/slide239.xml"/><Relationship Id="rId1" Type="http://schemas.openxmlformats.org/officeDocument/2006/relationships/notesMaster" Target="../notesMasters/notesMaster1.xml"/><Relationship Id="rId6" Type="http://schemas.openxmlformats.org/officeDocument/2006/relationships/hyperlink" Target="mk:@MSITStore:E:\Binh\Google%20Drive%20-%20thbinhqn1%20(Enseignement)\Google%20Drive\Lap%20trinh%20web\PHP\Ebook%20&amp;%20Documents\php_enhanced_en%20(2012).chm::/res/function.htmlspecialchars.html" TargetMode="External"/><Relationship Id="rId5" Type="http://schemas.openxmlformats.org/officeDocument/2006/relationships/hyperlink" Target="mk:@MSITStore:E:\Binh\Google%20Drive%20-%20thbinhqn1%20(Enseignement)\Google%20Drive\Lap%20trinh%20web\PHP\Ebook%20&amp;%20Documents\php_enhanced_en%20(2012).chm::/res/function.addcslashes.html" TargetMode="External"/><Relationship Id="rId4" Type="http://schemas.openxmlformats.org/officeDocument/2006/relationships/hyperlink" Target="mk:@MSITStore:E:\Binh\Google%20Drive%20-%20thbinhqn1%20(Enseignement)\Google%20Drive\Lap%20trinh%20web\PHP\Ebook%20&amp;%20Documents\php_enhanced_en%20(2012).chm::/res/function.stripslashe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for presenting training materials in a group setting.</a:t>
            </a:r>
          </a:p>
          <a:p>
            <a:endParaRPr lang="en-US" dirty="0" smtClean="0"/>
          </a:p>
          <a:p>
            <a:pPr lvl="0"/>
            <a:r>
              <a:rPr lang="en-US" sz="1200" b="1" dirty="0" smtClean="0"/>
              <a:t>Sections</a:t>
            </a:r>
            <a:endParaRPr lang="en-US" sz="1200" b="0" dirty="0" smtClean="0"/>
          </a:p>
          <a:p>
            <a:pPr lvl="0"/>
            <a:r>
              <a:rPr lang="en-US" sz="1200" b="0" dirty="0" smtClean="0"/>
              <a:t>Right-click on a slide to add sections.</a:t>
            </a:r>
            <a:r>
              <a:rPr lang="en-US" sz="1200" b="0" baseline="0" dirty="0" smtClean="0"/>
              <a:t> Sections can help to organize your slides or facilitate collaboration between multiple authors.</a:t>
            </a:r>
            <a:endParaRPr lang="en-US" sz="1200" b="0" dirty="0" smtClean="0"/>
          </a:p>
          <a:p>
            <a:pPr lvl="0"/>
            <a:endParaRPr lang="en-US" sz="1200" b="1" dirty="0" smtClean="0"/>
          </a:p>
          <a:p>
            <a:pPr lvl="0"/>
            <a:r>
              <a:rPr lang="en-US" sz="1200" b="1" dirty="0" smtClean="0"/>
              <a:t>Notes</a:t>
            </a:r>
          </a:p>
          <a:p>
            <a:pPr lvl="0"/>
            <a:r>
              <a:rPr lang="en-US" sz="1200" dirty="0" smtClean="0"/>
              <a:t>Use the Notes section for delivery notes or to provide additional details for the audience.</a:t>
            </a:r>
            <a:r>
              <a:rPr lang="en-US" sz="1200" baseline="0" dirty="0" smtClean="0"/>
              <a:t> View these notes in Presentation View during your presentation. </a:t>
            </a:r>
          </a:p>
          <a:p>
            <a:pPr lvl="0">
              <a:buFontTx/>
              <a:buNone/>
            </a:pPr>
            <a:r>
              <a:rPr lang="en-US" sz="1200" dirty="0" smtClean="0"/>
              <a:t>Keep in mind the font size (important for accessibility, visibility, videotaping, and online production)</a:t>
            </a:r>
          </a:p>
          <a:p>
            <a:pPr lvl="0"/>
            <a:endParaRPr lang="en-US" sz="1200" dirty="0" smtClean="0"/>
          </a:p>
          <a:p>
            <a:pPr lvl="0">
              <a:buFontTx/>
              <a:buNone/>
            </a:pPr>
            <a:r>
              <a:rPr lang="en-US" sz="1200" b="1" dirty="0" smtClean="0"/>
              <a:t>Coordinated colors </a:t>
            </a:r>
          </a:p>
          <a:p>
            <a:pPr lvl="0">
              <a:buFontTx/>
              <a:buNone/>
            </a:pPr>
            <a:r>
              <a:rPr lang="en-US" sz="1200" dirty="0" smtClean="0"/>
              <a:t>Pay particular attention to the graphs, charts, and text boxes.</a:t>
            </a:r>
            <a:r>
              <a:rPr lang="en-US" sz="1200" baseline="0" dirty="0" smtClean="0"/>
              <a:t> </a:t>
            </a:r>
            <a:endParaRPr lang="en-US" sz="1200" dirty="0" smtClean="0"/>
          </a:p>
          <a:p>
            <a:pPr lvl="0"/>
            <a:r>
              <a:rPr lang="en-US" sz="1200" dirty="0" smtClean="0"/>
              <a:t>Consider that attendees will print in black and white or </a:t>
            </a:r>
            <a:r>
              <a:rPr lang="en-US" sz="1200" dirty="0" err="1" smtClean="0"/>
              <a:t>grayscale</a:t>
            </a:r>
            <a:r>
              <a:rPr lang="en-US" sz="1200" dirty="0" smtClean="0"/>
              <a:t>. Run a test print to make sure your colors work when printed in pure black and white and </a:t>
            </a:r>
            <a:r>
              <a:rPr lang="en-US" sz="1200" dirty="0" err="1" smtClean="0"/>
              <a:t>grayscale</a:t>
            </a:r>
            <a:r>
              <a:rPr lang="en-US" sz="1200" dirty="0" smtClean="0"/>
              <a:t>.</a:t>
            </a:r>
          </a:p>
          <a:p>
            <a:pPr lvl="0">
              <a:buFontTx/>
              <a:buNone/>
            </a:pPr>
            <a:endParaRPr lang="en-US" sz="1200" dirty="0" smtClean="0"/>
          </a:p>
          <a:p>
            <a:pPr lvl="0">
              <a:buFontTx/>
              <a:buNone/>
            </a:pPr>
            <a:r>
              <a:rPr lang="en-US" sz="1200" b="1" dirty="0" smtClean="0"/>
              <a:t>Graphics, tables, and graphs</a:t>
            </a:r>
          </a:p>
          <a:p>
            <a:pPr lvl="0"/>
            <a:r>
              <a:rPr lang="en-US" sz="1200" dirty="0" smtClean="0"/>
              <a:t>Keep it simple: If possible, use consistent, non-distracting styles and colors.</a:t>
            </a:r>
          </a:p>
          <a:p>
            <a:pPr lvl="0"/>
            <a:r>
              <a:rPr lang="en-US" sz="1200" dirty="0" smtClean="0"/>
              <a:t>Label all graphs and tables.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extLst>
      <p:ext uri="{BB962C8B-B14F-4D97-AF65-F5344CB8AC3E}">
        <p14:creationId xmlns:p14="http://schemas.microsoft.com/office/powerpoint/2010/main" val="46991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0467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p:spPr>
        <p:txBody>
          <a:bodyPr/>
          <a:lstStyle/>
          <a:p>
            <a:endParaRPr lang="en-US" smtClean="0"/>
          </a:p>
        </p:txBody>
      </p:sp>
    </p:spTree>
    <p:extLst>
      <p:ext uri="{BB962C8B-B14F-4D97-AF65-F5344CB8AC3E}">
        <p14:creationId xmlns:p14="http://schemas.microsoft.com/office/powerpoint/2010/main" val="996431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p:spPr>
        <p:txBody>
          <a:bodyPr/>
          <a:lstStyle/>
          <a:p>
            <a:r>
              <a:rPr lang="en-US" altLang="en-US" b="1" smtClean="0"/>
              <a:t>Note</a:t>
            </a:r>
            <a:r>
              <a:rPr lang="en-US" altLang="en-US" smtClean="0"/>
              <a:t>: </a:t>
            </a:r>
          </a:p>
          <a:p>
            <a:r>
              <a:rPr lang="en-US" altLang="en-US" smtClean="0"/>
              <a:t>Static declarations are resolved in compile-time. </a:t>
            </a:r>
          </a:p>
          <a:p>
            <a:endParaRPr lang="en-US" altLang="en-US" b="1" smtClean="0"/>
          </a:p>
          <a:p>
            <a:r>
              <a:rPr lang="en-US" altLang="en-US" b="1" smtClean="0"/>
              <a:t>XEM THÊM: References with </a:t>
            </a:r>
            <a:r>
              <a:rPr lang="en-US" altLang="en-US" b="1" i="1" smtClean="0"/>
              <a:t>global</a:t>
            </a:r>
            <a:r>
              <a:rPr lang="en-US" altLang="en-US" b="1" smtClean="0"/>
              <a:t> and </a:t>
            </a:r>
            <a:r>
              <a:rPr lang="en-US" altLang="en-US" b="1" i="1" smtClean="0"/>
              <a:t>static</a:t>
            </a:r>
            <a:r>
              <a:rPr lang="en-US" altLang="en-US" b="1" smtClean="0"/>
              <a:t> variables</a:t>
            </a:r>
          </a:p>
          <a:p>
            <a:endParaRPr lang="en-US" altLang="en-US" b="1" smtClean="0"/>
          </a:p>
          <a:p>
            <a:endParaRPr lang="en-US" altLang="en-US" b="1" smtClean="0"/>
          </a:p>
          <a:p>
            <a:r>
              <a:rPr lang="en-US" altLang="en-US" b="1" smtClean="0"/>
              <a:t>Example #6 Static variables with recursive functions</a:t>
            </a:r>
            <a:endParaRPr lang="en-US" altLang="en-US" smtClean="0"/>
          </a:p>
          <a:p>
            <a:r>
              <a:rPr lang="en-US" altLang="en-US" smtClean="0"/>
              <a:t>&lt;?php</a:t>
            </a:r>
            <a:br>
              <a:rPr lang="en-US" altLang="en-US" smtClean="0"/>
            </a:br>
            <a:r>
              <a:rPr lang="en-US" altLang="en-US" smtClean="0"/>
              <a:t>function test()</a:t>
            </a:r>
            <a:br>
              <a:rPr lang="en-US" altLang="en-US" smtClean="0"/>
            </a:br>
            <a:r>
              <a:rPr lang="en-US" altLang="en-US" smtClean="0"/>
              <a:t>{</a:t>
            </a:r>
            <a:br>
              <a:rPr lang="en-US" altLang="en-US" smtClean="0"/>
            </a:br>
            <a:r>
              <a:rPr lang="en-US" altLang="en-US" smtClean="0"/>
              <a:t>    static $count = 0;</a:t>
            </a:r>
            <a:br>
              <a:rPr lang="en-US" altLang="en-US" smtClean="0"/>
            </a:br>
            <a:r>
              <a:rPr lang="en-US" altLang="en-US" smtClean="0"/>
              <a:t/>
            </a:r>
            <a:br>
              <a:rPr lang="en-US" altLang="en-US" smtClean="0"/>
            </a:br>
            <a:r>
              <a:rPr lang="en-US" altLang="en-US" smtClean="0"/>
              <a:t>    $count++;</a:t>
            </a:r>
            <a:br>
              <a:rPr lang="en-US" altLang="en-US" smtClean="0"/>
            </a:br>
            <a:r>
              <a:rPr lang="en-US" altLang="en-US" smtClean="0"/>
              <a:t>    echo $count;</a:t>
            </a:r>
            <a:br>
              <a:rPr lang="en-US" altLang="en-US" smtClean="0"/>
            </a:br>
            <a:r>
              <a:rPr lang="en-US" altLang="en-US" smtClean="0"/>
              <a:t>    if ($count &lt; 10) {</a:t>
            </a:r>
            <a:br>
              <a:rPr lang="en-US" altLang="en-US" smtClean="0"/>
            </a:br>
            <a:r>
              <a:rPr lang="en-US" altLang="en-US" smtClean="0"/>
              <a:t>        test();</a:t>
            </a:r>
            <a:br>
              <a:rPr lang="en-US" altLang="en-US" smtClean="0"/>
            </a:br>
            <a:r>
              <a:rPr lang="en-US" altLang="en-US" smtClean="0"/>
              <a:t>    }</a:t>
            </a:r>
            <a:br>
              <a:rPr lang="en-US" altLang="en-US" smtClean="0"/>
            </a:br>
            <a:r>
              <a:rPr lang="en-US" altLang="en-US" smtClean="0"/>
              <a:t>    $count--;</a:t>
            </a:r>
            <a:br>
              <a:rPr lang="en-US" altLang="en-US" smtClean="0"/>
            </a:br>
            <a:r>
              <a:rPr lang="en-US" altLang="en-US" smtClean="0"/>
              <a:t>}</a:t>
            </a:r>
            <a:br>
              <a:rPr lang="en-US" altLang="en-US" smtClean="0"/>
            </a:br>
            <a:r>
              <a:rPr lang="en-US" altLang="en-US" smtClean="0"/>
              <a:t>?&gt; </a:t>
            </a:r>
          </a:p>
          <a:p>
            <a:endParaRPr lang="en-US" altLang="en-US" smtClean="0"/>
          </a:p>
        </p:txBody>
      </p:sp>
    </p:spTree>
    <p:extLst>
      <p:ext uri="{BB962C8B-B14F-4D97-AF65-F5344CB8AC3E}">
        <p14:creationId xmlns:p14="http://schemas.microsoft.com/office/powerpoint/2010/main" val="3565804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2572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p:spPr>
        <p:txBody>
          <a:bodyPr/>
          <a:lstStyle/>
          <a:p>
            <a:r>
              <a:rPr lang="en-US" altLang="en-US" smtClean="0"/>
              <a:t>When converting to </a:t>
            </a:r>
            <a:r>
              <a:rPr lang="en-US" altLang="en-US" smtClean="0">
                <a:hlinkClick r:id="rId3" action="ppaction://hlinkfile"/>
              </a:rPr>
              <a:t>boolean</a:t>
            </a:r>
            <a:r>
              <a:rPr lang="en-US" altLang="en-US" smtClean="0"/>
              <a:t>, the following values are considered </a:t>
            </a:r>
            <a:r>
              <a:rPr lang="en-US" altLang="en-US" b="1" smtClean="0"/>
              <a:t>FALSE</a:t>
            </a:r>
            <a:r>
              <a:rPr lang="en-US" altLang="en-US" smtClean="0"/>
              <a:t>: </a:t>
            </a:r>
          </a:p>
          <a:p>
            <a:r>
              <a:rPr lang="en-US" altLang="en-US" smtClean="0"/>
              <a:t>the </a:t>
            </a:r>
            <a:r>
              <a:rPr lang="en-US" altLang="en-US" smtClean="0">
                <a:hlinkClick r:id="rId3" action="ppaction://hlinkfile"/>
              </a:rPr>
              <a:t>boolean</a:t>
            </a:r>
            <a:r>
              <a:rPr lang="en-US" altLang="en-US" smtClean="0"/>
              <a:t> </a:t>
            </a:r>
            <a:r>
              <a:rPr lang="en-US" altLang="en-US" b="1" smtClean="0"/>
              <a:t>FALSE</a:t>
            </a:r>
            <a:r>
              <a:rPr lang="en-US" altLang="en-US" smtClean="0"/>
              <a:t> itself </a:t>
            </a:r>
          </a:p>
          <a:p>
            <a:r>
              <a:rPr lang="en-US" altLang="en-US" smtClean="0"/>
              <a:t>the </a:t>
            </a:r>
            <a:r>
              <a:rPr lang="en-US" altLang="en-US" smtClean="0">
                <a:hlinkClick r:id="rId4" action="ppaction://hlinkfile"/>
              </a:rPr>
              <a:t>integer</a:t>
            </a:r>
            <a:r>
              <a:rPr lang="en-US" altLang="en-US" smtClean="0"/>
              <a:t> 0 (zero) </a:t>
            </a:r>
          </a:p>
          <a:p>
            <a:r>
              <a:rPr lang="en-US" altLang="en-US" smtClean="0"/>
              <a:t>the </a:t>
            </a:r>
            <a:r>
              <a:rPr lang="en-US" altLang="en-US" smtClean="0">
                <a:hlinkClick r:id="rId5" action="ppaction://hlinkfile"/>
              </a:rPr>
              <a:t>float</a:t>
            </a:r>
            <a:r>
              <a:rPr lang="en-US" altLang="en-US" smtClean="0"/>
              <a:t> 0.0 (zero) </a:t>
            </a:r>
          </a:p>
          <a:p>
            <a:r>
              <a:rPr lang="en-US" altLang="en-US" smtClean="0"/>
              <a:t>the empty </a:t>
            </a:r>
            <a:r>
              <a:rPr lang="en-US" altLang="en-US" smtClean="0">
                <a:hlinkClick r:id="rId6" action="ppaction://hlinkfile"/>
              </a:rPr>
              <a:t>string</a:t>
            </a:r>
            <a:r>
              <a:rPr lang="en-US" altLang="en-US" smtClean="0"/>
              <a:t>, and the </a:t>
            </a:r>
            <a:r>
              <a:rPr lang="en-US" altLang="en-US" smtClean="0">
                <a:hlinkClick r:id="rId6" action="ppaction://hlinkfile"/>
              </a:rPr>
              <a:t>string</a:t>
            </a:r>
            <a:r>
              <a:rPr lang="en-US" altLang="en-US" smtClean="0"/>
              <a:t> "0" </a:t>
            </a:r>
          </a:p>
          <a:p>
            <a:r>
              <a:rPr lang="en-US" altLang="en-US" smtClean="0"/>
              <a:t>an </a:t>
            </a:r>
            <a:r>
              <a:rPr lang="en-US" altLang="en-US" smtClean="0">
                <a:hlinkClick r:id="rId7" action="ppaction://hlinkfile"/>
              </a:rPr>
              <a:t>array</a:t>
            </a:r>
            <a:r>
              <a:rPr lang="en-US" altLang="en-US" smtClean="0"/>
              <a:t> with zero elements </a:t>
            </a:r>
          </a:p>
          <a:p>
            <a:r>
              <a:rPr lang="en-US" altLang="en-US" smtClean="0"/>
              <a:t>an </a:t>
            </a:r>
            <a:r>
              <a:rPr lang="en-US" altLang="en-US" smtClean="0">
                <a:hlinkClick r:id="rId8" action="ppaction://hlinkfile"/>
              </a:rPr>
              <a:t>object</a:t>
            </a:r>
            <a:r>
              <a:rPr lang="en-US" altLang="en-US" smtClean="0"/>
              <a:t> with zero member variables (PHP 4 only) </a:t>
            </a:r>
          </a:p>
          <a:p>
            <a:r>
              <a:rPr lang="en-US" altLang="en-US" smtClean="0"/>
              <a:t>the special type </a:t>
            </a:r>
            <a:r>
              <a:rPr lang="en-US" altLang="en-US" smtClean="0">
                <a:hlinkClick r:id="rId9" action="ppaction://hlinkfile"/>
              </a:rPr>
              <a:t>NULL</a:t>
            </a:r>
            <a:r>
              <a:rPr lang="en-US" altLang="en-US" smtClean="0"/>
              <a:t> (including unset variables) </a:t>
            </a:r>
          </a:p>
          <a:p>
            <a:r>
              <a:rPr lang="en-US" altLang="en-US" smtClean="0">
                <a:hlinkClick r:id="rId10" action="ppaction://hlinkfile"/>
              </a:rPr>
              <a:t>SimpleXML</a:t>
            </a:r>
            <a:r>
              <a:rPr lang="en-US" altLang="en-US" smtClean="0"/>
              <a:t> objects created from empty tags </a:t>
            </a:r>
          </a:p>
          <a:p>
            <a:r>
              <a:rPr lang="en-US" altLang="en-US" smtClean="0"/>
              <a:t>Every other value is considered </a:t>
            </a:r>
            <a:r>
              <a:rPr lang="en-US" altLang="en-US" b="1" smtClean="0"/>
              <a:t>TRUE</a:t>
            </a:r>
            <a:r>
              <a:rPr lang="en-US" altLang="en-US" smtClean="0"/>
              <a:t> (including any </a:t>
            </a:r>
            <a:r>
              <a:rPr lang="en-US" altLang="en-US" smtClean="0">
                <a:hlinkClick r:id="rId11" action="ppaction://hlinkfile"/>
              </a:rPr>
              <a:t>resource</a:t>
            </a:r>
            <a:r>
              <a:rPr lang="en-US" altLang="en-US" smtClean="0"/>
              <a:t>). </a:t>
            </a:r>
          </a:p>
          <a:p>
            <a:endParaRPr lang="en-US" altLang="en-US" b="1" smtClean="0"/>
          </a:p>
          <a:p>
            <a:r>
              <a:rPr lang="en-US" altLang="en-US" b="1" smtClean="0"/>
              <a:t>Warning</a:t>
            </a:r>
            <a:r>
              <a:rPr lang="en-US" altLang="en-US" smtClean="0"/>
              <a:t> </a:t>
            </a:r>
            <a:r>
              <a:rPr lang="en-US" altLang="en-US" i="1" smtClean="0"/>
              <a:t>-1</a:t>
            </a:r>
            <a:r>
              <a:rPr lang="en-US" altLang="en-US" smtClean="0"/>
              <a:t> is considered </a:t>
            </a:r>
            <a:r>
              <a:rPr lang="en-US" altLang="en-US" b="1" smtClean="0"/>
              <a:t>TRUE</a:t>
            </a:r>
            <a:r>
              <a:rPr lang="en-US" altLang="en-US" smtClean="0"/>
              <a:t>, like any other non-zero (whether negative or positive) number! </a:t>
            </a:r>
          </a:p>
          <a:p>
            <a:endParaRPr lang="en-US" altLang="en-US" smtClean="0"/>
          </a:p>
        </p:txBody>
      </p:sp>
    </p:spTree>
    <p:extLst>
      <p:ext uri="{BB962C8B-B14F-4D97-AF65-F5344CB8AC3E}">
        <p14:creationId xmlns:p14="http://schemas.microsoft.com/office/powerpoint/2010/main" val="2975750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53925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p:spPr>
        <p:txBody>
          <a:bodyPr/>
          <a:lstStyle/>
          <a:p>
            <a:r>
              <a:rPr lang="en-US" altLang="en-US" b="1" smtClean="0"/>
              <a:t>Strings</a:t>
            </a:r>
          </a:p>
          <a:p>
            <a:r>
              <a:rPr lang="en-US" altLang="en-US" smtClean="0"/>
              <a:t>A </a:t>
            </a:r>
            <a:r>
              <a:rPr lang="en-US" altLang="en-US" smtClean="0">
                <a:hlinkClick r:id="rId3" action="ppaction://hlinkfile"/>
              </a:rPr>
              <a:t>string</a:t>
            </a:r>
            <a:r>
              <a:rPr lang="en-US" altLang="en-US" smtClean="0"/>
              <a:t> is series of characters, where a character is the same as a byte. This means that PHP only supports a 256-character set, and hence does not offer native Unicode support. See </a:t>
            </a:r>
            <a:r>
              <a:rPr lang="en-US" altLang="en-US" smtClean="0">
                <a:hlinkClick r:id="rId3" action="ppaction://hlinkfile"/>
              </a:rPr>
              <a:t>details of the string type</a:t>
            </a:r>
            <a:r>
              <a:rPr lang="en-US" altLang="en-US" smtClean="0"/>
              <a:t>. </a:t>
            </a:r>
          </a:p>
          <a:p>
            <a:endParaRPr lang="en-US" altLang="en-US" smtClean="0"/>
          </a:p>
          <a:p>
            <a:r>
              <a:rPr lang="en-US" altLang="en-US" b="1" smtClean="0"/>
              <a:t>Details of the String Type</a:t>
            </a:r>
          </a:p>
          <a:p>
            <a:r>
              <a:rPr lang="en-US" altLang="en-US" smtClean="0"/>
              <a:t>The </a:t>
            </a:r>
            <a:r>
              <a:rPr lang="en-US" altLang="en-US" smtClean="0">
                <a:hlinkClick r:id="rId3" action="ppaction://hlinkfile"/>
              </a:rPr>
              <a:t>string</a:t>
            </a:r>
            <a:r>
              <a:rPr lang="en-US" altLang="en-US" smtClean="0"/>
              <a:t> in PHP is implemented as an array of bytes and an integer indicating the length of the buffer. It has no information about how those bytes translate to characters, leaving that task to the programmer. There are no limitations on the values the string can be composed of; in particular, bytes with value </a:t>
            </a:r>
            <a:r>
              <a:rPr lang="en-US" altLang="en-US" i="1" smtClean="0"/>
              <a:t>0</a:t>
            </a:r>
            <a:r>
              <a:rPr lang="en-US" altLang="en-US" smtClean="0"/>
              <a:t> ("NUL bytes") are allowed anywhere in the string (however, a few functions, said in this manual not to be "binary safe", may hand off the strings to libraries that ignore data after a NUL byte.) </a:t>
            </a:r>
          </a:p>
          <a:p>
            <a:r>
              <a:rPr lang="en-US" altLang="en-US" smtClean="0"/>
              <a:t>This nature of the string type explains why there is no separate "byte" type in PHP – strings take this role. Functions that return no textual data – for instance, arbitrary data read from a network socket – will still return strings. </a:t>
            </a:r>
          </a:p>
          <a:p>
            <a:r>
              <a:rPr lang="en-US" altLang="en-US" smtClean="0"/>
              <a:t>Given that PHP does not dictate a specific encoding for strings, one might wonder how string literals are encoded. For instance, is the string </a:t>
            </a:r>
            <a:r>
              <a:rPr lang="en-US" altLang="en-US" i="1" smtClean="0"/>
              <a:t>"á"</a:t>
            </a:r>
            <a:r>
              <a:rPr lang="en-US" altLang="en-US" smtClean="0"/>
              <a:t> equivalent to </a:t>
            </a:r>
            <a:r>
              <a:rPr lang="en-US" altLang="en-US" i="1" smtClean="0"/>
              <a:t>"\xE1"</a:t>
            </a:r>
            <a:r>
              <a:rPr lang="en-US" altLang="en-US" smtClean="0"/>
              <a:t> (ISO-8859-1), </a:t>
            </a:r>
            <a:r>
              <a:rPr lang="en-US" altLang="en-US" i="1" smtClean="0"/>
              <a:t>"\xC3\xA1"</a:t>
            </a:r>
            <a:r>
              <a:rPr lang="en-US" altLang="en-US" smtClean="0"/>
              <a:t> (UTF-8, C form), </a:t>
            </a:r>
            <a:r>
              <a:rPr lang="en-US" altLang="en-US" i="1" smtClean="0"/>
              <a:t>"\x61\xCC\x81"</a:t>
            </a:r>
            <a:r>
              <a:rPr lang="en-US" altLang="en-US" smtClean="0"/>
              <a:t> (UTF-8, D form) or any other possible representation? The answer is that string will be encoded in whatever fashion it is encoded in the script file. Thus, if the script is written in ISO-8859-1, the string will be encoded in ISO-8859-1 and so on. However, this does not apply if Zend Multibyte is enabled; in that case, the script may be written in an arbitrary encoding (which is explicity declared or is detected) and then converted to a certain internal encoding, which is then the encoding that will be used for the string literals. Note that there are some constraints on the encoding of the script (or on the internal encoding, should Zend Multibyte be enabled) – this almost always means that this encoding should be a compatible superset of ASCII, such as UTF-8 or ISO-8859-1. Note, however, that state-dependent encodings where the same byte values can be used in initial and non-initial shift states may be problematic. </a:t>
            </a:r>
          </a:p>
          <a:p>
            <a:r>
              <a:rPr lang="en-US" altLang="en-US" smtClean="0"/>
              <a:t>Of course, in order to be useful, functions that operate on text may have to make some assumptions about how the string is encoded. Unfortunately, there is much variation on this matter throughout PHP's functions: </a:t>
            </a:r>
          </a:p>
          <a:p>
            <a:r>
              <a:rPr lang="en-US" altLang="en-US" smtClean="0"/>
              <a:t>Some functions assume that the string is encoded in some (any) single-byte encoding, but they do not need to interpret those bytes as specific characters. This is case of, for instance, </a:t>
            </a:r>
            <a:r>
              <a:rPr lang="en-US" altLang="en-US" smtClean="0">
                <a:hlinkClick r:id="rId4" action="ppaction://hlinkfile"/>
              </a:rPr>
              <a:t>substr()</a:t>
            </a:r>
            <a:r>
              <a:rPr lang="en-US" altLang="en-US" smtClean="0"/>
              <a:t>, </a:t>
            </a:r>
            <a:r>
              <a:rPr lang="en-US" altLang="en-US" smtClean="0">
                <a:hlinkClick r:id="rId5" action="ppaction://hlinkfile"/>
              </a:rPr>
              <a:t>strpos()</a:t>
            </a:r>
            <a:r>
              <a:rPr lang="en-US" altLang="en-US" smtClean="0"/>
              <a:t>, </a:t>
            </a:r>
            <a:r>
              <a:rPr lang="en-US" altLang="en-US" smtClean="0">
                <a:hlinkClick r:id="rId6" action="ppaction://hlinkfile"/>
              </a:rPr>
              <a:t>strlen()</a:t>
            </a:r>
            <a:r>
              <a:rPr lang="en-US" altLang="en-US" smtClean="0"/>
              <a:t> or </a:t>
            </a:r>
            <a:r>
              <a:rPr lang="en-US" altLang="en-US" smtClean="0">
                <a:hlinkClick r:id="rId7" action="ppaction://hlinkfile"/>
              </a:rPr>
              <a:t>strcmp()</a:t>
            </a:r>
            <a:r>
              <a:rPr lang="en-US" altLang="en-US" smtClean="0"/>
              <a:t>. Another way to think of these functions is that operate on memory buffers, i.e., they work with bytes and byte offsets. </a:t>
            </a:r>
          </a:p>
          <a:p>
            <a:r>
              <a:rPr lang="en-US" altLang="en-US" smtClean="0"/>
              <a:t>Other functions are passed the encoding of the string, possibly they also assume a default if no such information is given. This is the case of </a:t>
            </a:r>
            <a:r>
              <a:rPr lang="en-US" altLang="en-US" smtClean="0">
                <a:hlinkClick r:id="rId8" action="ppaction://hlinkfile"/>
              </a:rPr>
              <a:t>htmlentities()</a:t>
            </a:r>
            <a:r>
              <a:rPr lang="en-US" altLang="en-US" smtClean="0"/>
              <a:t> and the majority of the functions in the </a:t>
            </a:r>
            <a:r>
              <a:rPr lang="en-US" altLang="en-US" smtClean="0">
                <a:hlinkClick r:id="rId9" action="ppaction://hlinkfile"/>
              </a:rPr>
              <a:t>mbstring</a:t>
            </a:r>
            <a:r>
              <a:rPr lang="en-US" altLang="en-US" smtClean="0"/>
              <a:t> extension. </a:t>
            </a:r>
          </a:p>
          <a:p>
            <a:r>
              <a:rPr lang="en-US" altLang="en-US" smtClean="0"/>
              <a:t>Others use the current locale (see </a:t>
            </a:r>
            <a:r>
              <a:rPr lang="en-US" altLang="en-US" smtClean="0">
                <a:hlinkClick r:id="rId10" action="ppaction://hlinkfile"/>
              </a:rPr>
              <a:t>setlocale()</a:t>
            </a:r>
            <a:r>
              <a:rPr lang="en-US" altLang="en-US" smtClean="0"/>
              <a:t>), but operate byte-by-byte. This is the case of </a:t>
            </a:r>
            <a:r>
              <a:rPr lang="en-US" altLang="en-US" smtClean="0">
                <a:hlinkClick r:id="rId11" action="ppaction://hlinkfile"/>
              </a:rPr>
              <a:t>strcasecmp()</a:t>
            </a:r>
            <a:r>
              <a:rPr lang="en-US" altLang="en-US" smtClean="0"/>
              <a:t>, </a:t>
            </a:r>
            <a:r>
              <a:rPr lang="en-US" altLang="en-US" smtClean="0">
                <a:hlinkClick r:id="rId12" action="ppaction://hlinkfile"/>
              </a:rPr>
              <a:t>strtoupper()</a:t>
            </a:r>
            <a:r>
              <a:rPr lang="en-US" altLang="en-US" smtClean="0"/>
              <a:t> and </a:t>
            </a:r>
            <a:r>
              <a:rPr lang="en-US" altLang="en-US" smtClean="0">
                <a:hlinkClick r:id="rId13" action="ppaction://hlinkfile"/>
              </a:rPr>
              <a:t>ucfirst()</a:t>
            </a:r>
            <a:r>
              <a:rPr lang="en-US" altLang="en-US" smtClean="0"/>
              <a:t>. This means they can be used only with single-byte encodings, as long as the encoding is matched by the locale. For instance </a:t>
            </a:r>
            <a:r>
              <a:rPr lang="en-US" altLang="en-US" i="1" smtClean="0"/>
              <a:t>strtoupper("á")</a:t>
            </a:r>
            <a:r>
              <a:rPr lang="en-US" altLang="en-US" smtClean="0"/>
              <a:t> may return </a:t>
            </a:r>
            <a:r>
              <a:rPr lang="en-US" altLang="en-US" i="1" smtClean="0"/>
              <a:t>"Á"</a:t>
            </a:r>
            <a:r>
              <a:rPr lang="en-US" altLang="en-US" smtClean="0"/>
              <a:t> if the locale is correctly set and </a:t>
            </a:r>
            <a:r>
              <a:rPr lang="en-US" altLang="en-US" i="1" smtClean="0"/>
              <a:t>á</a:t>
            </a:r>
            <a:r>
              <a:rPr lang="en-US" altLang="en-US" smtClean="0"/>
              <a:t> is encoded with a single byte. If it is encoded in UTF-8, the correct result will not be returned and the resulting string may or may not be returned corrupted, depending on the current locale. </a:t>
            </a:r>
          </a:p>
          <a:p>
            <a:r>
              <a:rPr lang="en-US" altLang="en-US" smtClean="0"/>
              <a:t>Finally, they may just assume the string is using a specific encoding, usually UTF-8. This is the case of most functions in the </a:t>
            </a:r>
            <a:r>
              <a:rPr lang="en-US" altLang="en-US" smtClean="0">
                <a:hlinkClick r:id="rId14" action="ppaction://hlinkfile"/>
              </a:rPr>
              <a:t>intl</a:t>
            </a:r>
            <a:r>
              <a:rPr lang="en-US" altLang="en-US" smtClean="0"/>
              <a:t> extension and in the </a:t>
            </a:r>
            <a:r>
              <a:rPr lang="en-US" altLang="en-US" smtClean="0">
                <a:hlinkClick r:id="rId15" action="ppaction://hlinkfile"/>
              </a:rPr>
              <a:t>PCRE</a:t>
            </a:r>
            <a:r>
              <a:rPr lang="en-US" altLang="en-US" smtClean="0"/>
              <a:t> extension (in the last case, only when the </a:t>
            </a:r>
            <a:r>
              <a:rPr lang="en-US" altLang="en-US" i="1" smtClean="0"/>
              <a:t>u</a:t>
            </a:r>
            <a:r>
              <a:rPr lang="en-US" altLang="en-US" smtClean="0"/>
              <a:t> modifier is used). Although this is due to their special purpose, the function </a:t>
            </a:r>
            <a:r>
              <a:rPr lang="en-US" altLang="en-US" smtClean="0">
                <a:hlinkClick r:id="rId16" action="ppaction://hlinkfile"/>
              </a:rPr>
              <a:t>utf8_decode()</a:t>
            </a:r>
            <a:r>
              <a:rPr lang="en-US" altLang="en-US" smtClean="0"/>
              <a:t> assumes a UTF-8 encoding and the function </a:t>
            </a:r>
            <a:r>
              <a:rPr lang="en-US" altLang="en-US" smtClean="0">
                <a:hlinkClick r:id="rId17" action="ppaction://hlinkfile"/>
              </a:rPr>
              <a:t>utf8_encode()</a:t>
            </a:r>
            <a:r>
              <a:rPr lang="en-US" altLang="en-US" smtClean="0"/>
              <a:t> assumes an ISO-8859-1 encoding. </a:t>
            </a:r>
          </a:p>
          <a:p>
            <a:r>
              <a:rPr lang="en-US" altLang="en-US" smtClean="0"/>
              <a:t>Ultimately, this means writing correct programs using Unicode depends on carefully avoiding functions that will not work and that most likely will corrupt the data and using instead the functions that do behave correctly, generally from the </a:t>
            </a:r>
            <a:r>
              <a:rPr lang="en-US" altLang="en-US" smtClean="0">
                <a:hlinkClick r:id="rId14" action="ppaction://hlinkfile"/>
              </a:rPr>
              <a:t>intl</a:t>
            </a:r>
            <a:r>
              <a:rPr lang="en-US" altLang="en-US" smtClean="0"/>
              <a:t> and </a:t>
            </a:r>
            <a:r>
              <a:rPr lang="en-US" altLang="en-US" smtClean="0">
                <a:hlinkClick r:id="rId9" action="ppaction://hlinkfile"/>
              </a:rPr>
              <a:t>mbstring</a:t>
            </a:r>
            <a:r>
              <a:rPr lang="en-US" altLang="en-US" smtClean="0"/>
              <a:t> extensions. However, using functions that can handle Unicode encodings is just the beginning. No matter the functions the language provides, it is essential to know the Unicode specification. For instance, a program that assumes there is only uppercase and lowercase is making a wrong assumption. </a:t>
            </a:r>
          </a:p>
          <a:p>
            <a:endParaRPr lang="en-US" altLang="en-US" smtClean="0"/>
          </a:p>
        </p:txBody>
      </p:sp>
    </p:spTree>
    <p:extLst>
      <p:ext uri="{BB962C8B-B14F-4D97-AF65-F5344CB8AC3E}">
        <p14:creationId xmlns:p14="http://schemas.microsoft.com/office/powerpoint/2010/main" val="3291751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p:spPr>
        <p:txBody>
          <a:bodyPr/>
          <a:lstStyle/>
          <a:p>
            <a:r>
              <a:rPr lang="en-US" altLang="en-US" b="1" smtClean="0"/>
              <a:t>Variable parsing</a:t>
            </a:r>
          </a:p>
          <a:p>
            <a:r>
              <a:rPr lang="en-US" altLang="en-US" smtClean="0"/>
              <a:t>When a </a:t>
            </a:r>
            <a:r>
              <a:rPr lang="en-US" altLang="en-US" smtClean="0">
                <a:hlinkClick r:id="rId3" action="ppaction://hlinkfile"/>
              </a:rPr>
              <a:t>string</a:t>
            </a:r>
            <a:r>
              <a:rPr lang="en-US" altLang="en-US" smtClean="0"/>
              <a:t> is specified in double quotes or with heredoc, </a:t>
            </a:r>
            <a:r>
              <a:rPr lang="en-US" altLang="en-US" smtClean="0">
                <a:hlinkClick r:id="rId4" action="ppaction://hlinkfile"/>
              </a:rPr>
              <a:t>variables</a:t>
            </a:r>
            <a:r>
              <a:rPr lang="en-US" altLang="en-US" smtClean="0"/>
              <a:t> are parsed within it. </a:t>
            </a:r>
          </a:p>
          <a:p>
            <a:r>
              <a:rPr lang="en-US" altLang="en-US" smtClean="0"/>
              <a:t>There are two types of syntax: a </a:t>
            </a:r>
            <a:r>
              <a:rPr lang="en-US" altLang="en-US" smtClean="0">
                <a:hlinkClick r:id="rId3" action="ppaction://hlinkfile"/>
              </a:rPr>
              <a:t>simple</a:t>
            </a:r>
            <a:r>
              <a:rPr lang="en-US" altLang="en-US" smtClean="0"/>
              <a:t> one and a </a:t>
            </a:r>
            <a:r>
              <a:rPr lang="en-US" altLang="en-US" smtClean="0">
                <a:hlinkClick r:id="rId3" action="ppaction://hlinkfile"/>
              </a:rPr>
              <a:t>complex</a:t>
            </a:r>
            <a:r>
              <a:rPr lang="en-US" altLang="en-US" smtClean="0"/>
              <a:t> one. The simple syntax is the most common and convenient. It provides a way to embed a variable, an </a:t>
            </a:r>
            <a:r>
              <a:rPr lang="en-US" altLang="en-US" smtClean="0">
                <a:hlinkClick r:id="rId5" action="ppaction://hlinkfile"/>
              </a:rPr>
              <a:t>array</a:t>
            </a:r>
            <a:r>
              <a:rPr lang="en-US" altLang="en-US" smtClean="0"/>
              <a:t> value, or an </a:t>
            </a:r>
            <a:r>
              <a:rPr lang="en-US" altLang="en-US" smtClean="0">
                <a:hlinkClick r:id="rId6" action="ppaction://hlinkfile"/>
              </a:rPr>
              <a:t>object</a:t>
            </a:r>
            <a:r>
              <a:rPr lang="en-US" altLang="en-US" smtClean="0"/>
              <a:t> property in a </a:t>
            </a:r>
            <a:r>
              <a:rPr lang="en-US" altLang="en-US" smtClean="0">
                <a:hlinkClick r:id="rId3" action="ppaction://hlinkfile"/>
              </a:rPr>
              <a:t>string</a:t>
            </a:r>
            <a:r>
              <a:rPr lang="en-US" altLang="en-US" smtClean="0"/>
              <a:t> with a minimum of effort. </a:t>
            </a:r>
          </a:p>
          <a:p>
            <a:r>
              <a:rPr lang="en-US" altLang="en-US" smtClean="0"/>
              <a:t>The complex syntax can be recognised by the curly braces surrounding the expression. </a:t>
            </a:r>
          </a:p>
          <a:p>
            <a:endParaRPr lang="en-US" altLang="en-US" b="1" smtClean="0"/>
          </a:p>
          <a:p>
            <a:r>
              <a:rPr lang="en-US" altLang="en-US" b="1" smtClean="0"/>
              <a:t>Simple syntax</a:t>
            </a:r>
          </a:p>
          <a:p>
            <a:r>
              <a:rPr lang="en-US" altLang="en-US" smtClean="0"/>
              <a:t>If a dollar sign (</a:t>
            </a:r>
            <a:r>
              <a:rPr lang="en-US" altLang="en-US" i="1" smtClean="0"/>
              <a:t>$</a:t>
            </a:r>
            <a:r>
              <a:rPr lang="en-US" altLang="en-US" smtClean="0"/>
              <a:t>) is encountered, the parser will greedily take as many tokens as possible to form a valid variable name. Enclose the variable name in curly braces to explicitly specify the end of the name. </a:t>
            </a:r>
          </a:p>
          <a:p>
            <a:endParaRPr lang="en-US" altLang="en-US" smtClean="0"/>
          </a:p>
          <a:p>
            <a:r>
              <a:rPr lang="en-US" altLang="en-US" smtClean="0"/>
              <a:t>&lt;?php</a:t>
            </a:r>
            <a:br>
              <a:rPr lang="en-US" altLang="en-US" smtClean="0"/>
            </a:br>
            <a:r>
              <a:rPr lang="en-US" altLang="en-US" smtClean="0"/>
              <a:t>$juice = "apple";</a:t>
            </a:r>
            <a:br>
              <a:rPr lang="en-US" altLang="en-US" smtClean="0"/>
            </a:br>
            <a:r>
              <a:rPr lang="en-US" altLang="en-US" smtClean="0"/>
              <a:t/>
            </a:r>
            <a:br>
              <a:rPr lang="en-US" altLang="en-US" smtClean="0"/>
            </a:br>
            <a:r>
              <a:rPr lang="en-US" altLang="en-US" smtClean="0"/>
              <a:t>echo "He drank some $juice juice.".PHP_EOL;</a:t>
            </a:r>
            <a:br>
              <a:rPr lang="en-US" altLang="en-US" smtClean="0"/>
            </a:br>
            <a:r>
              <a:rPr lang="en-US" altLang="en-US" smtClean="0"/>
              <a:t>// Invalid. "s" is a valid character for a variable name, but the variable is $juice.</a:t>
            </a:r>
            <a:br>
              <a:rPr lang="en-US" altLang="en-US" smtClean="0"/>
            </a:br>
            <a:r>
              <a:rPr lang="en-US" altLang="en-US" smtClean="0"/>
              <a:t>echo "He drank some juice made of $juices.";</a:t>
            </a:r>
            <a:br>
              <a:rPr lang="en-US" altLang="en-US" smtClean="0"/>
            </a:br>
            <a:r>
              <a:rPr lang="en-US" altLang="en-US" smtClean="0"/>
              <a:t>?&gt; </a:t>
            </a:r>
          </a:p>
          <a:p>
            <a:r>
              <a:rPr lang="en-US" altLang="en-US" smtClean="0"/>
              <a:t>The above example will output:</a:t>
            </a:r>
          </a:p>
          <a:p>
            <a:r>
              <a:rPr lang="en-US" altLang="en-US" smtClean="0"/>
              <a:t>He drank some apple juice. He drank some juice made of . </a:t>
            </a:r>
          </a:p>
          <a:p>
            <a:r>
              <a:rPr lang="en-US" altLang="en-US" smtClean="0"/>
              <a:t>Similarly, an </a:t>
            </a:r>
            <a:r>
              <a:rPr lang="en-US" altLang="en-US" smtClean="0">
                <a:hlinkClick r:id="rId5" action="ppaction://hlinkfile"/>
              </a:rPr>
              <a:t>array</a:t>
            </a:r>
            <a:r>
              <a:rPr lang="en-US" altLang="en-US" smtClean="0"/>
              <a:t> index or an </a:t>
            </a:r>
            <a:r>
              <a:rPr lang="en-US" altLang="en-US" smtClean="0">
                <a:hlinkClick r:id="rId6" action="ppaction://hlinkfile"/>
              </a:rPr>
              <a:t>object</a:t>
            </a:r>
            <a:r>
              <a:rPr lang="en-US" altLang="en-US" smtClean="0"/>
              <a:t> property can be parsed. With array indices, the closing square bracket (</a:t>
            </a:r>
            <a:r>
              <a:rPr lang="en-US" altLang="en-US" i="1" smtClean="0"/>
              <a:t>]</a:t>
            </a:r>
            <a:r>
              <a:rPr lang="en-US" altLang="en-US" smtClean="0"/>
              <a:t>) marks the end of the index. The same rules apply to object properties as to simple variables. </a:t>
            </a:r>
          </a:p>
          <a:p>
            <a:r>
              <a:rPr lang="en-US" altLang="en-US" b="1" smtClean="0"/>
              <a:t>Example #8 Simple syntax example</a:t>
            </a:r>
            <a:endParaRPr lang="en-US" altLang="en-US" smtClean="0"/>
          </a:p>
          <a:p>
            <a:r>
              <a:rPr lang="en-US" altLang="en-US" smtClean="0"/>
              <a:t>&lt;?php</a:t>
            </a:r>
            <a:br>
              <a:rPr lang="en-US" altLang="en-US" smtClean="0"/>
            </a:br>
            <a:r>
              <a:rPr lang="en-US" altLang="en-US" smtClean="0"/>
              <a:t>$juices = array("apple", "orange", "koolaid1" =&gt; "purple");</a:t>
            </a:r>
            <a:br>
              <a:rPr lang="en-US" altLang="en-US" smtClean="0"/>
            </a:br>
            <a:r>
              <a:rPr lang="en-US" altLang="en-US" smtClean="0"/>
              <a:t/>
            </a:r>
            <a:br>
              <a:rPr lang="en-US" altLang="en-US" smtClean="0"/>
            </a:br>
            <a:r>
              <a:rPr lang="en-US" altLang="en-US" smtClean="0"/>
              <a:t>echo "He drank some $juices[0] juice.".PHP_EOL;</a:t>
            </a:r>
            <a:br>
              <a:rPr lang="en-US" altLang="en-US" smtClean="0"/>
            </a:br>
            <a:r>
              <a:rPr lang="en-US" altLang="en-US" smtClean="0"/>
              <a:t>echo "He drank some $juices[1] juice.".PHP_EOL;</a:t>
            </a:r>
            <a:br>
              <a:rPr lang="en-US" altLang="en-US" smtClean="0"/>
            </a:br>
            <a:r>
              <a:rPr lang="en-US" altLang="en-US" smtClean="0"/>
              <a:t>echo "He drank some juice made of $juice[0]s.".PHP_EOL; // Won't work</a:t>
            </a:r>
            <a:br>
              <a:rPr lang="en-US" altLang="en-US" smtClean="0"/>
            </a:br>
            <a:r>
              <a:rPr lang="en-US" altLang="en-US" smtClean="0"/>
              <a:t>echo "He drank some $juices[koolaid1] juice.".PHP_EOL;</a:t>
            </a:r>
            <a:br>
              <a:rPr lang="en-US" altLang="en-US" smtClean="0"/>
            </a:br>
            <a:r>
              <a:rPr lang="en-US" altLang="en-US" smtClean="0"/>
              <a:t/>
            </a:r>
            <a:br>
              <a:rPr lang="en-US" altLang="en-US" smtClean="0"/>
            </a:br>
            <a:r>
              <a:rPr lang="en-US" altLang="en-US" smtClean="0"/>
              <a:t>The above example will output:</a:t>
            </a:r>
          </a:p>
          <a:p>
            <a:r>
              <a:rPr lang="en-US" altLang="en-US" smtClean="0"/>
              <a:t>He drank some apple juice. He drank some orange juice. He drank some juice made of s. He drank some purple juice. </a:t>
            </a:r>
          </a:p>
          <a:p>
            <a:endParaRPr lang="en-US" altLang="en-US" smtClean="0"/>
          </a:p>
          <a:p>
            <a:endParaRPr lang="en-US" altLang="en-US" smtClean="0"/>
          </a:p>
          <a:p>
            <a:r>
              <a:rPr lang="en-US" altLang="en-US" b="1" smtClean="0"/>
              <a:t>Complex (curly) syntax</a:t>
            </a:r>
          </a:p>
          <a:p>
            <a:r>
              <a:rPr lang="en-US" altLang="en-US" smtClean="0"/>
              <a:t>This isn't called complex because the syntax is complex, but because it allows for the use of complex expressions. </a:t>
            </a:r>
          </a:p>
          <a:p>
            <a:r>
              <a:rPr lang="en-US" altLang="en-US" smtClean="0"/>
              <a:t>Any scalar variable, array element or object property with a </a:t>
            </a:r>
            <a:r>
              <a:rPr lang="en-US" altLang="en-US" smtClean="0">
                <a:hlinkClick r:id="rId3" action="ppaction://hlinkfile"/>
              </a:rPr>
              <a:t>string</a:t>
            </a:r>
            <a:r>
              <a:rPr lang="en-US" altLang="en-US" smtClean="0"/>
              <a:t> representation can be included via this syntax. Simply write the expression the same way as it would appear outside the </a:t>
            </a:r>
            <a:r>
              <a:rPr lang="en-US" altLang="en-US" smtClean="0">
                <a:hlinkClick r:id="rId3" action="ppaction://hlinkfile"/>
              </a:rPr>
              <a:t>string</a:t>
            </a:r>
            <a:r>
              <a:rPr lang="en-US" altLang="en-US" smtClean="0"/>
              <a:t>, and then wrap it in </a:t>
            </a:r>
            <a:r>
              <a:rPr lang="en-US" altLang="en-US" i="1" smtClean="0"/>
              <a:t>{</a:t>
            </a:r>
            <a:r>
              <a:rPr lang="en-US" altLang="en-US" smtClean="0"/>
              <a:t> and </a:t>
            </a:r>
            <a:r>
              <a:rPr lang="en-US" altLang="en-US" i="1" smtClean="0"/>
              <a:t>}</a:t>
            </a:r>
            <a:r>
              <a:rPr lang="en-US" altLang="en-US" smtClean="0"/>
              <a:t>. Since </a:t>
            </a:r>
            <a:r>
              <a:rPr lang="en-US" altLang="en-US" i="1" smtClean="0"/>
              <a:t>{</a:t>
            </a:r>
            <a:r>
              <a:rPr lang="en-US" altLang="en-US" smtClean="0"/>
              <a:t> can not be escaped, this syntax will only be recognised when the </a:t>
            </a:r>
            <a:r>
              <a:rPr lang="en-US" altLang="en-US" i="1" smtClean="0"/>
              <a:t>$</a:t>
            </a:r>
            <a:r>
              <a:rPr lang="en-US" altLang="en-US" smtClean="0"/>
              <a:t> immediately follows the </a:t>
            </a:r>
            <a:r>
              <a:rPr lang="en-US" altLang="en-US" i="1" smtClean="0"/>
              <a:t>{</a:t>
            </a:r>
            <a:r>
              <a:rPr lang="en-US" altLang="en-US" smtClean="0"/>
              <a:t>. Use </a:t>
            </a:r>
            <a:r>
              <a:rPr lang="en-US" altLang="en-US" i="1" smtClean="0"/>
              <a:t>{\$</a:t>
            </a:r>
            <a:r>
              <a:rPr lang="en-US" altLang="en-US" smtClean="0"/>
              <a:t> to get a literal </a:t>
            </a:r>
            <a:r>
              <a:rPr lang="en-US" altLang="en-US" i="1" smtClean="0"/>
              <a:t>{$</a:t>
            </a:r>
            <a:r>
              <a:rPr lang="en-US" altLang="en-US" smtClean="0"/>
              <a:t>.</a:t>
            </a:r>
          </a:p>
          <a:p>
            <a:r>
              <a:rPr lang="en-US" altLang="en-US" smtClean="0"/>
              <a:t>Some examples to make it clear: </a:t>
            </a:r>
          </a:p>
          <a:p>
            <a:r>
              <a:rPr lang="en-US" altLang="en-US" smtClean="0"/>
              <a:t>&lt;?php</a:t>
            </a:r>
            <a:br>
              <a:rPr lang="en-US" altLang="en-US" smtClean="0"/>
            </a:br>
            <a:r>
              <a:rPr lang="en-US" altLang="en-US" smtClean="0"/>
              <a:t>// Show all errors</a:t>
            </a:r>
            <a:br>
              <a:rPr lang="en-US" altLang="en-US" smtClean="0"/>
            </a:br>
            <a:r>
              <a:rPr lang="en-US" altLang="en-US" smtClean="0"/>
              <a:t>error_reporting(E_ALL);</a:t>
            </a:r>
            <a:br>
              <a:rPr lang="en-US" altLang="en-US" smtClean="0"/>
            </a:br>
            <a:r>
              <a:rPr lang="en-US" altLang="en-US" smtClean="0"/>
              <a:t/>
            </a:r>
            <a:br>
              <a:rPr lang="en-US" altLang="en-US" smtClean="0"/>
            </a:br>
            <a:r>
              <a:rPr lang="en-US" altLang="en-US" smtClean="0"/>
              <a:t>$great = 'fantastic';</a:t>
            </a:r>
            <a:br>
              <a:rPr lang="en-US" altLang="en-US" smtClean="0"/>
            </a:br>
            <a:r>
              <a:rPr lang="en-US" altLang="en-US" smtClean="0"/>
              <a:t/>
            </a:r>
            <a:br>
              <a:rPr lang="en-US" altLang="en-US" smtClean="0"/>
            </a:br>
            <a:r>
              <a:rPr lang="en-US" altLang="en-US" smtClean="0"/>
              <a:t>// Won't work, outputs: This is { fantastic}</a:t>
            </a:r>
            <a:br>
              <a:rPr lang="en-US" altLang="en-US" smtClean="0"/>
            </a:br>
            <a:r>
              <a:rPr lang="en-US" altLang="en-US" smtClean="0"/>
              <a:t>echo "This is { $great}";</a:t>
            </a:r>
            <a:br>
              <a:rPr lang="en-US" altLang="en-US" smtClean="0"/>
            </a:br>
            <a:r>
              <a:rPr lang="en-US" altLang="en-US" smtClean="0"/>
              <a:t/>
            </a:r>
            <a:br>
              <a:rPr lang="en-US" altLang="en-US" smtClean="0"/>
            </a:br>
            <a:r>
              <a:rPr lang="en-US" altLang="en-US" smtClean="0"/>
              <a:t>// Works, outputs: This is fantastic</a:t>
            </a:r>
            <a:br>
              <a:rPr lang="en-US" altLang="en-US" smtClean="0"/>
            </a:br>
            <a:r>
              <a:rPr lang="en-US" altLang="en-US" smtClean="0"/>
              <a:t>echo "This is {$great}";</a:t>
            </a:r>
            <a:br>
              <a:rPr lang="en-US" altLang="en-US" smtClean="0"/>
            </a:br>
            <a:r>
              <a:rPr lang="en-US" altLang="en-US" smtClean="0"/>
              <a:t>echo "This is ${great}";</a:t>
            </a:r>
            <a:br>
              <a:rPr lang="en-US" altLang="en-US" smtClean="0"/>
            </a:br>
            <a:r>
              <a:rPr lang="en-US" altLang="en-US" smtClean="0"/>
              <a:t/>
            </a:r>
            <a:br>
              <a:rPr lang="en-US" altLang="en-US" smtClean="0"/>
            </a:br>
            <a:r>
              <a:rPr lang="en-US" altLang="en-US" smtClean="0"/>
              <a:t>// Works</a:t>
            </a:r>
            <a:br>
              <a:rPr lang="en-US" altLang="en-US" smtClean="0"/>
            </a:br>
            <a:r>
              <a:rPr lang="en-US" altLang="en-US" smtClean="0"/>
              <a:t>echo "This square is {$square-&gt;width}00 centimeters broad."; </a:t>
            </a:r>
            <a:br>
              <a:rPr lang="en-US" altLang="en-US" smtClean="0"/>
            </a:br>
            <a:r>
              <a:rPr lang="en-US" altLang="en-US" smtClean="0"/>
              <a:t/>
            </a:r>
            <a:br>
              <a:rPr lang="en-US" altLang="en-US" smtClean="0"/>
            </a:br>
            <a:r>
              <a:rPr lang="en-US" altLang="en-US" smtClean="0"/>
              <a:t/>
            </a:r>
            <a:br>
              <a:rPr lang="en-US" altLang="en-US" smtClean="0"/>
            </a:br>
            <a:r>
              <a:rPr lang="en-US" altLang="en-US" smtClean="0"/>
              <a:t>// Works, quoted keys only work using the curly brace syntax</a:t>
            </a:r>
            <a:br>
              <a:rPr lang="en-US" altLang="en-US" smtClean="0"/>
            </a:br>
            <a:r>
              <a:rPr lang="en-US" altLang="en-US" smtClean="0"/>
              <a:t>echo "This works: {$arr['key']}";</a:t>
            </a:r>
            <a:br>
              <a:rPr lang="en-US" altLang="en-US" smtClean="0"/>
            </a:br>
            <a:r>
              <a:rPr lang="en-US" altLang="en-US" smtClean="0"/>
              <a:t/>
            </a:r>
            <a:br>
              <a:rPr lang="en-US" altLang="en-US" smtClean="0"/>
            </a:br>
            <a:r>
              <a:rPr lang="en-US" altLang="en-US" smtClean="0"/>
              <a:t/>
            </a:r>
            <a:br>
              <a:rPr lang="en-US" altLang="en-US" smtClean="0"/>
            </a:br>
            <a:r>
              <a:rPr lang="en-US" altLang="en-US" smtClean="0"/>
              <a:t>// Works</a:t>
            </a:r>
            <a:br>
              <a:rPr lang="en-US" altLang="en-US" smtClean="0"/>
            </a:br>
            <a:r>
              <a:rPr lang="en-US" altLang="en-US" smtClean="0"/>
              <a:t>echo "This works: {$arr[4][3]}";</a:t>
            </a:r>
            <a:br>
              <a:rPr lang="en-US" altLang="en-US" smtClean="0"/>
            </a:br>
            <a:r>
              <a:rPr lang="en-US" altLang="en-US" smtClean="0"/>
              <a:t/>
            </a:r>
            <a:br>
              <a:rPr lang="en-US" altLang="en-US" smtClean="0"/>
            </a:br>
            <a:r>
              <a:rPr lang="en-US" altLang="en-US" smtClean="0"/>
              <a:t>// This is wrong for the same reason as $foo[bar] is wrong  outside a string.</a:t>
            </a:r>
            <a:br>
              <a:rPr lang="en-US" altLang="en-US" smtClean="0"/>
            </a:br>
            <a:r>
              <a:rPr lang="en-US" altLang="en-US" smtClean="0"/>
              <a:t>// In other words, it will still work, but only because PHP first looks for a</a:t>
            </a:r>
            <a:br>
              <a:rPr lang="en-US" altLang="en-US" smtClean="0"/>
            </a:br>
            <a:r>
              <a:rPr lang="en-US" altLang="en-US" smtClean="0"/>
              <a:t>// constant named foo; an error of level E_NOTICE (undefined constant) will be</a:t>
            </a:r>
            <a:br>
              <a:rPr lang="en-US" altLang="en-US" smtClean="0"/>
            </a:br>
            <a:r>
              <a:rPr lang="en-US" altLang="en-US" smtClean="0"/>
              <a:t>// thrown.</a:t>
            </a:r>
            <a:br>
              <a:rPr lang="en-US" altLang="en-US" smtClean="0"/>
            </a:br>
            <a:r>
              <a:rPr lang="en-US" altLang="en-US" smtClean="0"/>
              <a:t>echo "This is wrong: {$arr[foo][3]}"; </a:t>
            </a:r>
            <a:br>
              <a:rPr lang="en-US" altLang="en-US" smtClean="0"/>
            </a:br>
            <a:r>
              <a:rPr lang="en-US" altLang="en-US" smtClean="0"/>
              <a:t/>
            </a:r>
            <a:br>
              <a:rPr lang="en-US" altLang="en-US" smtClean="0"/>
            </a:br>
            <a:r>
              <a:rPr lang="en-US" altLang="en-US" smtClean="0"/>
              <a:t>// Works. When using multi-dimensional arrays, always use braces around arrays</a:t>
            </a:r>
            <a:br>
              <a:rPr lang="en-US" altLang="en-US" smtClean="0"/>
            </a:br>
            <a:r>
              <a:rPr lang="en-US" altLang="en-US" smtClean="0"/>
              <a:t>// when inside of strings</a:t>
            </a:r>
            <a:br>
              <a:rPr lang="en-US" altLang="en-US" smtClean="0"/>
            </a:br>
            <a:r>
              <a:rPr lang="en-US" altLang="en-US" smtClean="0"/>
              <a:t>echo "This works: {$arr['foo'][3]}";</a:t>
            </a:r>
            <a:br>
              <a:rPr lang="en-US" altLang="en-US" smtClean="0"/>
            </a:br>
            <a:r>
              <a:rPr lang="en-US" altLang="en-US" smtClean="0"/>
              <a:t/>
            </a:r>
            <a:br>
              <a:rPr lang="en-US" altLang="en-US" smtClean="0"/>
            </a:br>
            <a:r>
              <a:rPr lang="en-US" altLang="en-US" smtClean="0"/>
              <a:t>// Works.</a:t>
            </a:r>
            <a:br>
              <a:rPr lang="en-US" altLang="en-US" smtClean="0"/>
            </a:br>
            <a:r>
              <a:rPr lang="en-US" altLang="en-US" smtClean="0"/>
              <a:t>echo "This works: " . $arr['foo'][3];</a:t>
            </a:r>
            <a:br>
              <a:rPr lang="en-US" altLang="en-US" smtClean="0"/>
            </a:br>
            <a:r>
              <a:rPr lang="en-US" altLang="en-US" smtClean="0"/>
              <a:t/>
            </a:r>
            <a:br>
              <a:rPr lang="en-US" altLang="en-US" smtClean="0"/>
            </a:br>
            <a:r>
              <a:rPr lang="en-US" altLang="en-US" smtClean="0"/>
              <a:t>echo "This works too: {$obj-&gt;values[3]-&gt;name}";</a:t>
            </a:r>
            <a:br>
              <a:rPr lang="en-US" altLang="en-US" smtClean="0"/>
            </a:br>
            <a:r>
              <a:rPr lang="en-US" altLang="en-US" smtClean="0"/>
              <a:t/>
            </a:r>
            <a:br>
              <a:rPr lang="en-US" altLang="en-US" smtClean="0"/>
            </a:br>
            <a:r>
              <a:rPr lang="en-US" altLang="en-US" smtClean="0"/>
              <a:t>echo "This is the value of the var named $name: {${$name}}";</a:t>
            </a:r>
            <a:br>
              <a:rPr lang="en-US" altLang="en-US" smtClean="0"/>
            </a:br>
            <a:r>
              <a:rPr lang="en-US" altLang="en-US" smtClean="0"/>
              <a:t/>
            </a:r>
            <a:br>
              <a:rPr lang="en-US" altLang="en-US" smtClean="0"/>
            </a:br>
            <a:r>
              <a:rPr lang="en-US" altLang="en-US" smtClean="0"/>
              <a:t>echo "This is the value of the var named by the return value of getName(): {${getName()}}";</a:t>
            </a:r>
            <a:br>
              <a:rPr lang="en-US" altLang="en-US" smtClean="0"/>
            </a:br>
            <a:r>
              <a:rPr lang="en-US" altLang="en-US" smtClean="0"/>
              <a:t/>
            </a:r>
            <a:br>
              <a:rPr lang="en-US" altLang="en-US" smtClean="0"/>
            </a:br>
            <a:r>
              <a:rPr lang="en-US" altLang="en-US" smtClean="0"/>
              <a:t>echo "This is the value of the var named by the return value of \$object-&gt;getName(): {${$object-&gt;getName()}}";</a:t>
            </a:r>
            <a:br>
              <a:rPr lang="en-US" altLang="en-US" smtClean="0"/>
            </a:br>
            <a:r>
              <a:rPr lang="en-US" altLang="en-US" smtClean="0"/>
              <a:t/>
            </a:r>
            <a:br>
              <a:rPr lang="en-US" altLang="en-US" smtClean="0"/>
            </a:br>
            <a:r>
              <a:rPr lang="en-US" altLang="en-US" smtClean="0"/>
              <a:t>// Won't work, outputs: This is the return value of getName(): {getName()}</a:t>
            </a:r>
            <a:br>
              <a:rPr lang="en-US" altLang="en-US" smtClean="0"/>
            </a:br>
            <a:r>
              <a:rPr lang="en-US" altLang="en-US" smtClean="0"/>
              <a:t>echo "This is the return value of getName(): {getName()}";</a:t>
            </a:r>
            <a:br>
              <a:rPr lang="en-US" altLang="en-US" smtClean="0"/>
            </a:br>
            <a:r>
              <a:rPr lang="en-US" altLang="en-US" smtClean="0"/>
              <a:t>?&gt; </a:t>
            </a:r>
          </a:p>
          <a:p>
            <a:endParaRPr lang="en-US" altLang="en-US" smtClean="0"/>
          </a:p>
          <a:p>
            <a:endParaRPr lang="en-US" altLang="en-US" smtClean="0"/>
          </a:p>
        </p:txBody>
      </p:sp>
    </p:spTree>
    <p:extLst>
      <p:ext uri="{BB962C8B-B14F-4D97-AF65-F5344CB8AC3E}">
        <p14:creationId xmlns:p14="http://schemas.microsoft.com/office/powerpoint/2010/main" val="858733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p:spPr>
        <p:txBody>
          <a:bodyPr/>
          <a:lstStyle/>
          <a:p>
            <a:r>
              <a:rPr lang="en-US" altLang="en-US" b="1" smtClean="0"/>
              <a:t>Escaped characters</a:t>
            </a:r>
            <a:r>
              <a:rPr lang="en-US" altLang="en-US" smtClean="0"/>
              <a:t> </a:t>
            </a:r>
          </a:p>
          <a:p>
            <a:r>
              <a:rPr lang="en-US" altLang="en-US" i="1" smtClean="0"/>
              <a:t>\n</a:t>
            </a:r>
            <a:r>
              <a:rPr lang="en-US" altLang="en-US" smtClean="0"/>
              <a:t> linefeed (LF or 0x0A (10) in ASCII) </a:t>
            </a:r>
          </a:p>
          <a:p>
            <a:r>
              <a:rPr lang="en-US" altLang="en-US" i="1" smtClean="0"/>
              <a:t>\r</a:t>
            </a:r>
            <a:r>
              <a:rPr lang="en-US" altLang="en-US" smtClean="0"/>
              <a:t> carriage return (CR or 0x0D (13) in ASCII) </a:t>
            </a:r>
          </a:p>
          <a:p>
            <a:r>
              <a:rPr lang="en-US" altLang="en-US" i="1" smtClean="0"/>
              <a:t>\t</a:t>
            </a:r>
            <a:r>
              <a:rPr lang="en-US" altLang="en-US" smtClean="0"/>
              <a:t> horizontal tab (HT or 0x09 (9) in ASCII) </a:t>
            </a:r>
          </a:p>
          <a:p>
            <a:r>
              <a:rPr lang="en-US" altLang="en-US" i="1" smtClean="0"/>
              <a:t>\v</a:t>
            </a:r>
            <a:r>
              <a:rPr lang="en-US" altLang="en-US" smtClean="0"/>
              <a:t> vertical tab (VT or 0x0B (11) in ASCII) (since PHP 5.2.5) </a:t>
            </a:r>
          </a:p>
          <a:p>
            <a:r>
              <a:rPr lang="en-US" altLang="en-US" i="1" smtClean="0"/>
              <a:t>\e</a:t>
            </a:r>
            <a:r>
              <a:rPr lang="en-US" altLang="en-US" smtClean="0"/>
              <a:t> escape (ESC or 0x1B (27) in ASCII) (since PHP 5.4.0) </a:t>
            </a:r>
          </a:p>
          <a:p>
            <a:r>
              <a:rPr lang="en-US" altLang="en-US" i="1" smtClean="0"/>
              <a:t>\f</a:t>
            </a:r>
            <a:r>
              <a:rPr lang="en-US" altLang="en-US" smtClean="0"/>
              <a:t> form feed (FF or 0x0C (12) in ASCII) (since PHP 5.2.5) </a:t>
            </a:r>
          </a:p>
          <a:p>
            <a:r>
              <a:rPr lang="en-US" altLang="en-US" i="1" smtClean="0"/>
              <a:t>\\</a:t>
            </a:r>
            <a:r>
              <a:rPr lang="en-US" altLang="en-US" smtClean="0"/>
              <a:t> backslash </a:t>
            </a:r>
          </a:p>
          <a:p>
            <a:r>
              <a:rPr lang="en-US" altLang="en-US" i="1" smtClean="0"/>
              <a:t>\$</a:t>
            </a:r>
            <a:r>
              <a:rPr lang="en-US" altLang="en-US" smtClean="0"/>
              <a:t> dollar sign </a:t>
            </a:r>
          </a:p>
          <a:p>
            <a:r>
              <a:rPr lang="en-US" altLang="en-US" i="1" smtClean="0"/>
              <a:t>\"</a:t>
            </a:r>
            <a:r>
              <a:rPr lang="en-US" altLang="en-US" smtClean="0"/>
              <a:t> double-quote </a:t>
            </a:r>
          </a:p>
          <a:p>
            <a:r>
              <a:rPr lang="en-US" altLang="en-US" i="1" smtClean="0"/>
              <a:t>\[0-7]{1,3}</a:t>
            </a:r>
            <a:r>
              <a:rPr lang="en-US" altLang="en-US" smtClean="0"/>
              <a:t> the sequence of characters matching the regular expression is a character in octal notation </a:t>
            </a:r>
          </a:p>
          <a:p>
            <a:r>
              <a:rPr lang="en-US" altLang="en-US" i="1" smtClean="0"/>
              <a:t>\x[0-9A-Fa-f]{1,2}</a:t>
            </a:r>
            <a:r>
              <a:rPr lang="en-US" altLang="en-US" smtClean="0"/>
              <a:t> the sequence of characters matching the regular expression is a character in hexadecimal notation </a:t>
            </a:r>
          </a:p>
          <a:p>
            <a:endParaRPr lang="en-US" altLang="en-US" smtClean="0"/>
          </a:p>
          <a:p>
            <a:r>
              <a:rPr lang="en-US" altLang="en-US" smtClean="0"/>
              <a:t>As in single quoted </a:t>
            </a:r>
            <a:r>
              <a:rPr lang="en-US" altLang="en-US" smtClean="0">
                <a:hlinkClick r:id="rId3" action="ppaction://hlinkfile"/>
              </a:rPr>
              <a:t>string</a:t>
            </a:r>
            <a:r>
              <a:rPr lang="en-US" altLang="en-US" smtClean="0"/>
              <a:t>s, escaping any other character will result in the backslash being printed too. Before PHP 5.1.1, the backslash in </a:t>
            </a:r>
            <a:r>
              <a:rPr lang="en-US" altLang="en-US" i="1" smtClean="0"/>
              <a:t>\{$var}</a:t>
            </a:r>
            <a:r>
              <a:rPr lang="en-US" altLang="en-US" smtClean="0"/>
              <a:t> had not been printed. </a:t>
            </a:r>
          </a:p>
          <a:p>
            <a:endParaRPr lang="en-US" altLang="en-US" smtClean="0"/>
          </a:p>
        </p:txBody>
      </p:sp>
    </p:spTree>
    <p:extLst>
      <p:ext uri="{BB962C8B-B14F-4D97-AF65-F5344CB8AC3E}">
        <p14:creationId xmlns:p14="http://schemas.microsoft.com/office/powerpoint/2010/main" val="4176009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95553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smtClean="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pPr/>
              <a:t>2</a:t>
            </a:fld>
            <a:endParaRPr lang="en-US" dirty="0"/>
          </a:p>
        </p:txBody>
      </p:sp>
    </p:spTree>
    <p:extLst>
      <p:ext uri="{BB962C8B-B14F-4D97-AF65-F5344CB8AC3E}">
        <p14:creationId xmlns:p14="http://schemas.microsoft.com/office/powerpoint/2010/main" val="283715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p:spPr>
        <p:txBody>
          <a:bodyPr/>
          <a:lstStyle/>
          <a:p>
            <a:r>
              <a:rPr lang="en-US" altLang="en-US" smtClean="0"/>
              <a:t>An array in PHP is actually an </a:t>
            </a:r>
            <a:r>
              <a:rPr lang="en-US" altLang="en-US" b="1" smtClean="0"/>
              <a:t>ordered map</a:t>
            </a:r>
            <a:r>
              <a:rPr lang="en-US" altLang="en-US" smtClean="0"/>
              <a:t>. A map is a type that associates </a:t>
            </a:r>
            <a:r>
              <a:rPr lang="en-US" altLang="en-US" b="1" smtClean="0"/>
              <a:t>values</a:t>
            </a:r>
            <a:r>
              <a:rPr lang="en-US" altLang="en-US" smtClean="0"/>
              <a:t> to </a:t>
            </a:r>
            <a:r>
              <a:rPr lang="en-US" altLang="en-US" b="1" smtClean="0"/>
              <a:t>keys</a:t>
            </a:r>
            <a:r>
              <a:rPr lang="en-US" altLang="en-US" smtClean="0"/>
              <a:t>. This type is optimized for several different uses; it can be treated as an array, list (vector), hash table (an implementation of a map), dictionary, collection, stack, queue, and probably more. As array values can be other arrays, trees and multidimensional arrays are also possible. </a:t>
            </a:r>
          </a:p>
          <a:p>
            <a:endParaRPr lang="en-US" altLang="en-US" smtClean="0"/>
          </a:p>
          <a:p>
            <a:r>
              <a:rPr lang="en-US" altLang="en-US" smtClean="0"/>
              <a:t>The </a:t>
            </a:r>
            <a:r>
              <a:rPr lang="en-US" altLang="en-US" b="1" smtClean="0"/>
              <a:t>key </a:t>
            </a:r>
            <a:r>
              <a:rPr lang="en-US" altLang="en-US" smtClean="0"/>
              <a:t>can either be an </a:t>
            </a:r>
            <a:r>
              <a:rPr lang="en-US" altLang="en-US" b="1" smtClean="0"/>
              <a:t>integer </a:t>
            </a:r>
            <a:r>
              <a:rPr lang="en-US" altLang="en-US" smtClean="0"/>
              <a:t>or a </a:t>
            </a:r>
            <a:r>
              <a:rPr lang="en-US" altLang="en-US" b="1" smtClean="0"/>
              <a:t>string</a:t>
            </a:r>
            <a:r>
              <a:rPr lang="en-US" altLang="en-US" smtClean="0"/>
              <a:t>. </a:t>
            </a:r>
          </a:p>
          <a:p>
            <a:r>
              <a:rPr lang="en-US" altLang="en-US" smtClean="0"/>
              <a:t>The </a:t>
            </a:r>
            <a:r>
              <a:rPr lang="en-US" altLang="en-US" b="1" smtClean="0"/>
              <a:t>value</a:t>
            </a:r>
            <a:r>
              <a:rPr lang="en-US" altLang="en-US" smtClean="0"/>
              <a:t> can be of </a:t>
            </a:r>
            <a:r>
              <a:rPr lang="en-US" altLang="en-US" b="1" smtClean="0"/>
              <a:t>any type</a:t>
            </a:r>
            <a:r>
              <a:rPr lang="en-US" altLang="en-US" smtClean="0"/>
              <a:t>. </a:t>
            </a:r>
          </a:p>
          <a:p>
            <a:endParaRPr lang="en-US" altLang="en-US" smtClean="0"/>
          </a:p>
          <a:p>
            <a:r>
              <a:rPr lang="en-US" altLang="en-US" smtClean="0"/>
              <a:t>The </a:t>
            </a:r>
            <a:r>
              <a:rPr lang="en-US" altLang="en-US" b="1" smtClean="0"/>
              <a:t>comma</a:t>
            </a:r>
            <a:r>
              <a:rPr lang="en-US" altLang="en-US" smtClean="0"/>
              <a:t> </a:t>
            </a:r>
            <a:r>
              <a:rPr lang="en-US" altLang="en-US" u="sng" smtClean="0"/>
              <a:t>after the last array element </a:t>
            </a:r>
            <a:r>
              <a:rPr lang="en-US" altLang="en-US" smtClean="0"/>
              <a:t>is </a:t>
            </a:r>
            <a:r>
              <a:rPr lang="en-US" altLang="en-US" b="1" smtClean="0"/>
              <a:t>optional</a:t>
            </a:r>
            <a:r>
              <a:rPr lang="en-US" altLang="en-US" smtClean="0"/>
              <a:t> and can be </a:t>
            </a:r>
            <a:r>
              <a:rPr lang="en-US" altLang="en-US" b="1" smtClean="0"/>
              <a:t>omitted</a:t>
            </a:r>
            <a:r>
              <a:rPr lang="en-US" altLang="en-US" smtClean="0"/>
              <a:t>. This is usually done for single-line arrays, i.e. array(1, 2) is preferred over array(1, 2, ). For multi-line arrays on the other hand the trailing comma is commonly used, as it allows easier addition of new elements at the end. </a:t>
            </a:r>
          </a:p>
          <a:p>
            <a:endParaRPr lang="en-US" altLang="en-US" smtClean="0"/>
          </a:p>
          <a:p>
            <a:endParaRPr lang="en-US" altLang="en-US" smtClean="0"/>
          </a:p>
          <a:p>
            <a:endParaRPr lang="en-US" altLang="en-US" smtClean="0"/>
          </a:p>
          <a:p>
            <a:endParaRPr lang="en-US" altLang="en-US" smtClean="0"/>
          </a:p>
        </p:txBody>
      </p:sp>
    </p:spTree>
    <p:extLst>
      <p:ext uri="{BB962C8B-B14F-4D97-AF65-F5344CB8AC3E}">
        <p14:creationId xmlns:p14="http://schemas.microsoft.com/office/powerpoint/2010/main" val="3893253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43532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p:spPr>
        <p:txBody>
          <a:bodyPr/>
          <a:lstStyle/>
          <a:p>
            <a:pPr lvl="1"/>
            <a:r>
              <a:rPr lang="en-US" u="sng" smtClean="0"/>
              <a:t>Khuyến cáo</a:t>
            </a:r>
            <a:r>
              <a:rPr lang="en-US" smtClean="0"/>
              <a:t>: để tránh lỗi thì nên luôn luôn đặt $key ở dạng chuỗi vào cặp dấu nháy đơn hoặc kép.</a:t>
            </a:r>
          </a:p>
          <a:p>
            <a:pPr lvl="1"/>
            <a:endParaRPr lang="en-US" smtClean="0"/>
          </a:p>
          <a:p>
            <a:pPr lvl="1"/>
            <a:r>
              <a:rPr lang="en-US" smtClean="0"/>
              <a:t>----------------------------------------------</a:t>
            </a:r>
          </a:p>
          <a:p>
            <a:r>
              <a:rPr lang="en-US" b="1" smtClean="0"/>
              <a:t>Array do's and don'ts</a:t>
            </a:r>
          </a:p>
          <a:p>
            <a:r>
              <a:rPr lang="en-US" b="1" smtClean="0"/>
              <a:t>Why is $foo[bar] wrong?</a:t>
            </a:r>
          </a:p>
          <a:p>
            <a:r>
              <a:rPr lang="en-US" smtClean="0"/>
              <a:t>You should always use quotes around an associative array index. For example, use $foo['bar'] and not $foo[bar]. But why is $foo[bar] wrong? You might have seen the following syntax in old scripts: </a:t>
            </a:r>
          </a:p>
          <a:p>
            <a:r>
              <a:rPr lang="en-US" smtClean="0"/>
              <a:t>$foo[bar] = 'enemy';</a:t>
            </a:r>
            <a:br>
              <a:rPr lang="en-US" smtClean="0"/>
            </a:br>
            <a:r>
              <a:rPr lang="en-US" smtClean="0">
                <a:hlinkClick r:id="rId3" action="ppaction://hlinkfile"/>
              </a:rPr>
              <a:t>echo</a:t>
            </a:r>
            <a:r>
              <a:rPr lang="en-US" smtClean="0"/>
              <a:t> $foo[bar];</a:t>
            </a:r>
            <a:br>
              <a:rPr lang="en-US" smtClean="0"/>
            </a:br>
            <a:r>
              <a:rPr lang="en-US" smtClean="0"/>
              <a:t>// etc </a:t>
            </a:r>
          </a:p>
          <a:p>
            <a:r>
              <a:rPr lang="en-US" smtClean="0"/>
              <a:t>This is wrong, but it works. Then, why is it wrong? The reason is that this code has an undefined constant (bar) rather than a string ('bar' - notice the quotes), and PHP may in future define constants which, unfortunately for your code, have the same name. It works, because the undefined constant gets converted to a string of the same name. </a:t>
            </a:r>
          </a:p>
          <a:p>
            <a:r>
              <a:rPr lang="en-US" smtClean="0"/>
              <a:t>As stated in the </a:t>
            </a:r>
            <a:r>
              <a:rPr lang="en-US" smtClean="0">
                <a:hlinkClick r:id="rId4" action="ppaction://hlinkfile" tooltip="Syntax"/>
              </a:rPr>
              <a:t>syntax</a:t>
            </a:r>
            <a:r>
              <a:rPr lang="en-US" smtClean="0"/>
              <a:t> section, there must be an expression between the square brackets ('[' and ']'). That means that you can write things like this: </a:t>
            </a:r>
          </a:p>
          <a:p>
            <a:r>
              <a:rPr lang="en-US" smtClean="0">
                <a:hlinkClick r:id="rId3" action="ppaction://hlinkfile"/>
              </a:rPr>
              <a:t>echo</a:t>
            </a:r>
            <a:r>
              <a:rPr lang="en-US" smtClean="0"/>
              <a:t> $arr[ foo(true) ]; </a:t>
            </a:r>
          </a:p>
          <a:p>
            <a:r>
              <a:rPr lang="en-US" smtClean="0"/>
              <a:t>This is an example of using a function return value as the array index. PHP knows also about constants, and you may have seen the E_* before. </a:t>
            </a:r>
          </a:p>
          <a:p>
            <a:r>
              <a:rPr lang="en-US" smtClean="0"/>
              <a:t>$error_descriptions[E_ERROR] = "A fatal error has occured";</a:t>
            </a:r>
            <a:br>
              <a:rPr lang="en-US" smtClean="0"/>
            </a:br>
            <a:r>
              <a:rPr lang="en-US" smtClean="0"/>
              <a:t>$error_descriptions[E_WARNING] = "PHP issued a warning";</a:t>
            </a:r>
            <a:br>
              <a:rPr lang="en-US" smtClean="0"/>
            </a:br>
            <a:r>
              <a:rPr lang="en-US" smtClean="0"/>
              <a:t>$error_descriptions[E_NOTICE] = "This is just an informal notice"; </a:t>
            </a:r>
          </a:p>
          <a:p>
            <a:r>
              <a:rPr lang="en-US" smtClean="0"/>
              <a:t>Note that E_ERROR is also a valid identifier, just like bar in the first example. But the last example is in fact the same as writing: </a:t>
            </a:r>
          </a:p>
          <a:p>
            <a:r>
              <a:rPr lang="en-US" smtClean="0"/>
              <a:t>$error_descriptions[1] = "A fatal error has occured";</a:t>
            </a:r>
            <a:br>
              <a:rPr lang="en-US" smtClean="0"/>
            </a:br>
            <a:r>
              <a:rPr lang="en-US" smtClean="0"/>
              <a:t>$error_descriptions[2] = "PHP issued a warning";</a:t>
            </a:r>
            <a:br>
              <a:rPr lang="en-US" smtClean="0"/>
            </a:br>
            <a:r>
              <a:rPr lang="en-US" smtClean="0"/>
              <a:t>$error_descriptions[8] = "This is just an informal notice"; </a:t>
            </a:r>
          </a:p>
          <a:p>
            <a:r>
              <a:rPr lang="en-US" smtClean="0"/>
              <a:t>because E_ERROR equals 1, etc. </a:t>
            </a:r>
          </a:p>
          <a:p>
            <a:r>
              <a:rPr lang="en-US" smtClean="0"/>
              <a:t>Then, how is it possible that $foo[bar] works? It works, because bar is due to its syntax expected to be a constant expression. However, in this case no constant with the name bar exists. PHP now assumes that you meant bar literally, as the string "bar", but that you forgot to write the quotes. </a:t>
            </a:r>
          </a:p>
          <a:p>
            <a:r>
              <a:rPr lang="en-US" b="1" smtClean="0"/>
              <a:t>So why is it bad then?</a:t>
            </a:r>
          </a:p>
          <a:p>
            <a:r>
              <a:rPr lang="en-US" smtClean="0"/>
              <a:t>At some point in the future, the PHP team might want to add another constant or keyword, and then you get in trouble. For example, you already cannot use the words empty and default this way, since they are special </a:t>
            </a:r>
            <a:r>
              <a:rPr lang="en-US" smtClean="0">
                <a:hlinkClick r:id="rId5" action="ppaction://hlinkfile" tooltip="Appendix G. List of Reserved Words"/>
              </a:rPr>
              <a:t>reserved keywords</a:t>
            </a:r>
            <a:r>
              <a:rPr lang="en-US" smtClean="0"/>
              <a:t>. </a:t>
            </a:r>
          </a:p>
          <a:p>
            <a:pPr lvl="1"/>
            <a:endParaRPr lang="en-US" smtClean="0"/>
          </a:p>
          <a:p>
            <a:pPr lvl="1"/>
            <a:endParaRPr lang="en-US" smtClean="0"/>
          </a:p>
        </p:txBody>
      </p:sp>
    </p:spTree>
    <p:extLst>
      <p:ext uri="{BB962C8B-B14F-4D97-AF65-F5344CB8AC3E}">
        <p14:creationId xmlns:p14="http://schemas.microsoft.com/office/powerpoint/2010/main" val="3241379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68825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p:spPr>
        <p:txBody>
          <a:bodyPr/>
          <a:lstStyle/>
          <a:p>
            <a:r>
              <a:rPr lang="en-US" altLang="en-US" smtClean="0"/>
              <a:t>Additionally the following key casts will occur: </a:t>
            </a:r>
          </a:p>
          <a:p>
            <a:r>
              <a:rPr lang="en-US" altLang="en-US" smtClean="0">
                <a:hlinkClick r:id="rId3" action="ppaction://hlinkfile"/>
              </a:rPr>
              <a:t>String</a:t>
            </a:r>
            <a:r>
              <a:rPr lang="en-US" altLang="en-US" smtClean="0"/>
              <a:t>s containing valid </a:t>
            </a:r>
            <a:r>
              <a:rPr lang="en-US" altLang="en-US" smtClean="0">
                <a:hlinkClick r:id="rId4" action="ppaction://hlinkfile"/>
              </a:rPr>
              <a:t>integer</a:t>
            </a:r>
            <a:r>
              <a:rPr lang="en-US" altLang="en-US" smtClean="0"/>
              <a:t>s will be cast to the </a:t>
            </a:r>
            <a:r>
              <a:rPr lang="en-US" altLang="en-US" smtClean="0">
                <a:hlinkClick r:id="rId4" action="ppaction://hlinkfile"/>
              </a:rPr>
              <a:t>integer</a:t>
            </a:r>
            <a:r>
              <a:rPr lang="en-US" altLang="en-US" smtClean="0"/>
              <a:t> type. E.g. the key </a:t>
            </a:r>
            <a:r>
              <a:rPr lang="en-US" altLang="en-US" i="1" smtClean="0"/>
              <a:t>"8"</a:t>
            </a:r>
            <a:r>
              <a:rPr lang="en-US" altLang="en-US" smtClean="0"/>
              <a:t> will actually be stored under </a:t>
            </a:r>
            <a:r>
              <a:rPr lang="en-US" altLang="en-US" i="1" smtClean="0"/>
              <a:t>8</a:t>
            </a:r>
            <a:r>
              <a:rPr lang="en-US" altLang="en-US" smtClean="0"/>
              <a:t>. On the other hand </a:t>
            </a:r>
            <a:r>
              <a:rPr lang="en-US" altLang="en-US" i="1" smtClean="0"/>
              <a:t>"08"</a:t>
            </a:r>
            <a:r>
              <a:rPr lang="en-US" altLang="en-US" smtClean="0"/>
              <a:t> will not be cast, as it isn't a valid decimal integer. </a:t>
            </a:r>
          </a:p>
          <a:p>
            <a:r>
              <a:rPr lang="en-US" altLang="en-US" smtClean="0">
                <a:hlinkClick r:id="rId5" action="ppaction://hlinkfile"/>
              </a:rPr>
              <a:t>Float</a:t>
            </a:r>
            <a:r>
              <a:rPr lang="en-US" altLang="en-US" smtClean="0"/>
              <a:t>s are also cast to </a:t>
            </a:r>
            <a:r>
              <a:rPr lang="en-US" altLang="en-US" smtClean="0">
                <a:hlinkClick r:id="rId4" action="ppaction://hlinkfile"/>
              </a:rPr>
              <a:t>integer</a:t>
            </a:r>
            <a:r>
              <a:rPr lang="en-US" altLang="en-US" smtClean="0"/>
              <a:t>s, which means that the fractional part will be truncated. E.g. the key </a:t>
            </a:r>
            <a:r>
              <a:rPr lang="en-US" altLang="en-US" i="1" smtClean="0"/>
              <a:t>8.7</a:t>
            </a:r>
            <a:r>
              <a:rPr lang="en-US" altLang="en-US" smtClean="0"/>
              <a:t> will actually be stored under </a:t>
            </a:r>
            <a:r>
              <a:rPr lang="en-US" altLang="en-US" i="1" smtClean="0"/>
              <a:t>8</a:t>
            </a:r>
            <a:r>
              <a:rPr lang="en-US" altLang="en-US" smtClean="0"/>
              <a:t>. </a:t>
            </a:r>
          </a:p>
          <a:p>
            <a:r>
              <a:rPr lang="en-US" altLang="en-US" smtClean="0">
                <a:hlinkClick r:id="rId6" action="ppaction://hlinkfile"/>
              </a:rPr>
              <a:t>Bool</a:t>
            </a:r>
            <a:r>
              <a:rPr lang="en-US" altLang="en-US" smtClean="0"/>
              <a:t>s are cast to </a:t>
            </a:r>
            <a:r>
              <a:rPr lang="en-US" altLang="en-US" smtClean="0">
                <a:hlinkClick r:id="rId4" action="ppaction://hlinkfile"/>
              </a:rPr>
              <a:t>integer</a:t>
            </a:r>
            <a:r>
              <a:rPr lang="en-US" altLang="en-US" smtClean="0"/>
              <a:t>s, too, i.e. the key </a:t>
            </a:r>
            <a:r>
              <a:rPr lang="en-US" altLang="en-US" i="1" smtClean="0"/>
              <a:t>true</a:t>
            </a:r>
            <a:r>
              <a:rPr lang="en-US" altLang="en-US" smtClean="0"/>
              <a:t> will actually be stored under </a:t>
            </a:r>
            <a:r>
              <a:rPr lang="en-US" altLang="en-US" i="1" smtClean="0"/>
              <a:t>1</a:t>
            </a:r>
            <a:r>
              <a:rPr lang="en-US" altLang="en-US" smtClean="0"/>
              <a:t> and the key </a:t>
            </a:r>
            <a:r>
              <a:rPr lang="en-US" altLang="en-US" i="1" smtClean="0"/>
              <a:t>false</a:t>
            </a:r>
            <a:r>
              <a:rPr lang="en-US" altLang="en-US" smtClean="0"/>
              <a:t> under </a:t>
            </a:r>
            <a:r>
              <a:rPr lang="en-US" altLang="en-US" i="1" smtClean="0"/>
              <a:t>0</a:t>
            </a:r>
            <a:r>
              <a:rPr lang="en-US" altLang="en-US" smtClean="0"/>
              <a:t>. </a:t>
            </a:r>
          </a:p>
          <a:p>
            <a:r>
              <a:rPr lang="en-US" altLang="en-US" smtClean="0">
                <a:hlinkClick r:id="rId7" action="ppaction://hlinkfile"/>
              </a:rPr>
              <a:t>Null</a:t>
            </a:r>
            <a:r>
              <a:rPr lang="en-US" altLang="en-US" smtClean="0"/>
              <a:t> will be cast to the empty string, i.e. the key </a:t>
            </a:r>
            <a:r>
              <a:rPr lang="en-US" altLang="en-US" i="1" smtClean="0"/>
              <a:t>null</a:t>
            </a:r>
            <a:r>
              <a:rPr lang="en-US" altLang="en-US" smtClean="0"/>
              <a:t> will actually be stored under </a:t>
            </a:r>
            <a:r>
              <a:rPr lang="en-US" altLang="en-US" i="1" smtClean="0"/>
              <a:t>""</a:t>
            </a:r>
            <a:r>
              <a:rPr lang="en-US" altLang="en-US" smtClean="0"/>
              <a:t>. </a:t>
            </a:r>
          </a:p>
          <a:p>
            <a:r>
              <a:rPr lang="en-US" altLang="en-US" smtClean="0">
                <a:hlinkClick r:id="rId8" action="ppaction://hlinkfile"/>
              </a:rPr>
              <a:t>Array</a:t>
            </a:r>
            <a:r>
              <a:rPr lang="en-US" altLang="en-US" smtClean="0"/>
              <a:t>s and </a:t>
            </a:r>
            <a:r>
              <a:rPr lang="en-US" altLang="en-US" smtClean="0">
                <a:hlinkClick r:id="rId9" action="ppaction://hlinkfile"/>
              </a:rPr>
              <a:t>object</a:t>
            </a:r>
            <a:r>
              <a:rPr lang="en-US" altLang="en-US" smtClean="0"/>
              <a:t>s </a:t>
            </a:r>
            <a:r>
              <a:rPr lang="en-US" altLang="en-US" i="1" smtClean="0"/>
              <a:t>can not</a:t>
            </a:r>
            <a:r>
              <a:rPr lang="en-US" altLang="en-US" smtClean="0"/>
              <a:t> be used as keys. Doing so will result in a warning: </a:t>
            </a:r>
            <a:r>
              <a:rPr lang="en-US" altLang="en-US" i="1" smtClean="0"/>
              <a:t>Illegal offset type</a:t>
            </a:r>
            <a:r>
              <a:rPr lang="en-US" altLang="en-US" smtClean="0"/>
              <a:t>. </a:t>
            </a:r>
          </a:p>
          <a:p>
            <a:endParaRPr lang="en-US" altLang="en-US" smtClean="0"/>
          </a:p>
        </p:txBody>
      </p:sp>
    </p:spTree>
    <p:extLst>
      <p:ext uri="{BB962C8B-B14F-4D97-AF65-F5344CB8AC3E}">
        <p14:creationId xmlns:p14="http://schemas.microsoft.com/office/powerpoint/2010/main" val="1111468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9961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p:spPr>
        <p:txBody>
          <a:bodyPr/>
          <a:lstStyle/>
          <a:p>
            <a:r>
              <a:rPr lang="en-US" altLang="en-US" b="1" smtClean="0"/>
              <a:t>Example #1 list() examples</a:t>
            </a:r>
            <a:endParaRPr lang="en-US" altLang="en-US" smtClean="0"/>
          </a:p>
          <a:p>
            <a:r>
              <a:rPr lang="en-US" altLang="en-US" smtClean="0"/>
              <a:t>&lt;?php</a:t>
            </a:r>
            <a:br>
              <a:rPr lang="en-US" altLang="en-US" smtClean="0"/>
            </a:br>
            <a:r>
              <a:rPr lang="en-US" altLang="en-US" smtClean="0"/>
              <a:t/>
            </a:r>
            <a:br>
              <a:rPr lang="en-US" altLang="en-US" smtClean="0"/>
            </a:br>
            <a:r>
              <a:rPr lang="en-US" altLang="en-US" smtClean="0"/>
              <a:t>$info = array('coffee', 'brown', 'caffeine');</a:t>
            </a:r>
            <a:br>
              <a:rPr lang="en-US" altLang="en-US" smtClean="0"/>
            </a:br>
            <a:r>
              <a:rPr lang="en-US" altLang="en-US" smtClean="0"/>
              <a:t/>
            </a:r>
            <a:br>
              <a:rPr lang="en-US" altLang="en-US" smtClean="0"/>
            </a:br>
            <a:r>
              <a:rPr lang="en-US" altLang="en-US" smtClean="0"/>
              <a:t>// Listing all the variables</a:t>
            </a:r>
            <a:br>
              <a:rPr lang="en-US" altLang="en-US" smtClean="0"/>
            </a:br>
            <a:r>
              <a:rPr lang="en-US" altLang="en-US" smtClean="0"/>
              <a:t>list($drink, $color, $power) = $info;</a:t>
            </a:r>
            <a:br>
              <a:rPr lang="en-US" altLang="en-US" smtClean="0"/>
            </a:br>
            <a:r>
              <a:rPr lang="en-US" altLang="en-US" smtClean="0"/>
              <a:t>echo "$drink is $color and $power makes it special.\n";</a:t>
            </a:r>
            <a:br>
              <a:rPr lang="en-US" altLang="en-US" smtClean="0"/>
            </a:br>
            <a:r>
              <a:rPr lang="en-US" altLang="en-US" smtClean="0"/>
              <a:t/>
            </a:r>
            <a:br>
              <a:rPr lang="en-US" altLang="en-US" smtClean="0"/>
            </a:br>
            <a:r>
              <a:rPr lang="en-US" altLang="en-US" smtClean="0"/>
              <a:t>// Listing some of them</a:t>
            </a:r>
            <a:br>
              <a:rPr lang="en-US" altLang="en-US" smtClean="0"/>
            </a:br>
            <a:r>
              <a:rPr lang="en-US" altLang="en-US" smtClean="0"/>
              <a:t>list($drink, , $power) = $info;</a:t>
            </a:r>
            <a:br>
              <a:rPr lang="en-US" altLang="en-US" smtClean="0"/>
            </a:br>
            <a:r>
              <a:rPr lang="en-US" altLang="en-US" smtClean="0"/>
              <a:t>echo "$drink has $power.\n";</a:t>
            </a:r>
            <a:br>
              <a:rPr lang="en-US" altLang="en-US" smtClean="0"/>
            </a:br>
            <a:r>
              <a:rPr lang="en-US" altLang="en-US" smtClean="0"/>
              <a:t/>
            </a:r>
            <a:br>
              <a:rPr lang="en-US" altLang="en-US" smtClean="0"/>
            </a:br>
            <a:r>
              <a:rPr lang="en-US" altLang="en-US" smtClean="0"/>
              <a:t>// Or let's skip to only the third one</a:t>
            </a:r>
            <a:br>
              <a:rPr lang="en-US" altLang="en-US" smtClean="0"/>
            </a:br>
            <a:r>
              <a:rPr lang="en-US" altLang="en-US" smtClean="0"/>
              <a:t>list( , , $power) = $info;</a:t>
            </a:r>
            <a:br>
              <a:rPr lang="en-US" altLang="en-US" smtClean="0"/>
            </a:br>
            <a:r>
              <a:rPr lang="en-US" altLang="en-US" smtClean="0"/>
              <a:t>echo "I need $power!\n";</a:t>
            </a:r>
            <a:br>
              <a:rPr lang="en-US" altLang="en-US" smtClean="0"/>
            </a:br>
            <a:r>
              <a:rPr lang="en-US" altLang="en-US" smtClean="0"/>
              <a:t/>
            </a:r>
            <a:br>
              <a:rPr lang="en-US" altLang="en-US" smtClean="0"/>
            </a:br>
            <a:r>
              <a:rPr lang="en-US" altLang="en-US" smtClean="0"/>
              <a:t>// list() doesn't work with strings</a:t>
            </a:r>
            <a:br>
              <a:rPr lang="en-US" altLang="en-US" smtClean="0"/>
            </a:br>
            <a:r>
              <a:rPr lang="en-US" altLang="en-US" smtClean="0"/>
              <a:t>list($bar) = "abcde";</a:t>
            </a:r>
            <a:br>
              <a:rPr lang="en-US" altLang="en-US" smtClean="0"/>
            </a:br>
            <a:r>
              <a:rPr lang="en-US" altLang="en-US" smtClean="0"/>
              <a:t>var_dump($bar); // NULL</a:t>
            </a:r>
            <a:br>
              <a:rPr lang="en-US" altLang="en-US" smtClean="0"/>
            </a:br>
            <a:r>
              <a:rPr lang="en-US" altLang="en-US" smtClean="0"/>
              <a:t>?&gt; </a:t>
            </a:r>
          </a:p>
          <a:p>
            <a:endParaRPr lang="en-US" altLang="en-US" smtClean="0"/>
          </a:p>
          <a:p>
            <a:r>
              <a:rPr lang="en-US" altLang="en-US" b="1" smtClean="0"/>
              <a:t>Example #3 Using nested list()</a:t>
            </a:r>
            <a:endParaRPr lang="en-US" altLang="en-US" smtClean="0"/>
          </a:p>
          <a:p>
            <a:r>
              <a:rPr lang="en-US" altLang="en-US" smtClean="0"/>
              <a:t>&lt;?php</a:t>
            </a:r>
            <a:br>
              <a:rPr lang="en-US" altLang="en-US" smtClean="0"/>
            </a:br>
            <a:r>
              <a:rPr lang="en-US" altLang="en-US" smtClean="0"/>
              <a:t/>
            </a:r>
            <a:br>
              <a:rPr lang="en-US" altLang="en-US" smtClean="0"/>
            </a:br>
            <a:r>
              <a:rPr lang="en-US" altLang="en-US" smtClean="0"/>
              <a:t>list($a, list($b, $c)) = array(1, array(2, 3));</a:t>
            </a:r>
            <a:br>
              <a:rPr lang="en-US" altLang="en-US" smtClean="0"/>
            </a:br>
            <a:r>
              <a:rPr lang="en-US" altLang="en-US" smtClean="0"/>
              <a:t/>
            </a:r>
            <a:br>
              <a:rPr lang="en-US" altLang="en-US" smtClean="0"/>
            </a:br>
            <a:r>
              <a:rPr lang="en-US" altLang="en-US" smtClean="0"/>
              <a:t>var_dump($a, $b, $c);</a:t>
            </a:r>
            <a:br>
              <a:rPr lang="en-US" altLang="en-US" smtClean="0"/>
            </a:br>
            <a:r>
              <a:rPr lang="en-US" altLang="en-US" smtClean="0"/>
              <a:t/>
            </a:r>
            <a:br>
              <a:rPr lang="en-US" altLang="en-US" smtClean="0"/>
            </a:br>
            <a:r>
              <a:rPr lang="en-US" altLang="en-US" smtClean="0"/>
              <a:t>?&gt; </a:t>
            </a:r>
          </a:p>
          <a:p>
            <a:r>
              <a:rPr lang="en-US" altLang="en-US" smtClean="0"/>
              <a:t>int(1) int(2) int(3) </a:t>
            </a:r>
          </a:p>
          <a:p>
            <a:r>
              <a:rPr lang="en-US" altLang="en-US" b="1" smtClean="0"/>
              <a:t>Example #4 Using list() with array indices</a:t>
            </a:r>
            <a:endParaRPr lang="en-US" altLang="en-US" smtClean="0"/>
          </a:p>
          <a:p>
            <a:r>
              <a:rPr lang="en-US" altLang="en-US" smtClean="0"/>
              <a:t>&lt;?php</a:t>
            </a:r>
            <a:br>
              <a:rPr lang="en-US" altLang="en-US" smtClean="0"/>
            </a:br>
            <a:r>
              <a:rPr lang="en-US" altLang="en-US" smtClean="0"/>
              <a:t/>
            </a:r>
            <a:br>
              <a:rPr lang="en-US" altLang="en-US" smtClean="0"/>
            </a:br>
            <a:r>
              <a:rPr lang="en-US" altLang="en-US" smtClean="0"/>
              <a:t>$info = array('coffee', 'brown', 'caffeine');</a:t>
            </a:r>
            <a:br>
              <a:rPr lang="en-US" altLang="en-US" smtClean="0"/>
            </a:br>
            <a:r>
              <a:rPr lang="en-US" altLang="en-US" smtClean="0"/>
              <a:t/>
            </a:r>
            <a:br>
              <a:rPr lang="en-US" altLang="en-US" smtClean="0"/>
            </a:br>
            <a:r>
              <a:rPr lang="en-US" altLang="en-US" smtClean="0"/>
              <a:t>list($a[0], $a[1], $a[2]) = $info;</a:t>
            </a:r>
            <a:br>
              <a:rPr lang="en-US" altLang="en-US" smtClean="0"/>
            </a:br>
            <a:r>
              <a:rPr lang="en-US" altLang="en-US" smtClean="0"/>
              <a:t/>
            </a:r>
            <a:br>
              <a:rPr lang="en-US" altLang="en-US" smtClean="0"/>
            </a:br>
            <a:r>
              <a:rPr lang="en-US" altLang="en-US" smtClean="0"/>
              <a:t>var_dump($a);</a:t>
            </a:r>
            <a:br>
              <a:rPr lang="en-US" altLang="en-US" smtClean="0"/>
            </a:br>
            <a:r>
              <a:rPr lang="en-US" altLang="en-US" smtClean="0"/>
              <a:t/>
            </a:r>
            <a:br>
              <a:rPr lang="en-US" altLang="en-US" smtClean="0"/>
            </a:br>
            <a:r>
              <a:rPr lang="en-US" altLang="en-US" smtClean="0"/>
              <a:t>?&gt; </a:t>
            </a:r>
          </a:p>
          <a:p>
            <a:r>
              <a:rPr lang="en-US" altLang="en-US" smtClean="0"/>
              <a:t>Gives the following output (note the order of the elements compared in which order they were written in the </a:t>
            </a:r>
            <a:r>
              <a:rPr lang="en-US" altLang="en-US" b="1" smtClean="0"/>
              <a:t>list()</a:t>
            </a:r>
            <a:r>
              <a:rPr lang="en-US" altLang="en-US" smtClean="0"/>
              <a:t> syntax): </a:t>
            </a:r>
          </a:p>
          <a:p>
            <a:r>
              <a:rPr lang="en-US" altLang="en-US" smtClean="0"/>
              <a:t>array(3) { [2]=&gt; string(8) "caffeine" [1]=&gt; string(5) "brown" [0]=&gt; string(6) "coffee" } </a:t>
            </a:r>
          </a:p>
          <a:p>
            <a:r>
              <a:rPr lang="en-US" altLang="en-US" b="1" smtClean="0"/>
              <a:t>Warning</a:t>
            </a:r>
            <a:r>
              <a:rPr lang="en-US" altLang="en-US" smtClean="0"/>
              <a:t> </a:t>
            </a:r>
            <a:r>
              <a:rPr lang="en-US" altLang="en-US" b="1" smtClean="0"/>
              <a:t>list()</a:t>
            </a:r>
            <a:r>
              <a:rPr lang="en-US" altLang="en-US" smtClean="0"/>
              <a:t> assigns the values starting with the right-most parameter. If you are using plain variables, you don't have to worry about this. But if you are using arrays with indices you usually expect the order of the indices in the array the same you wrote in the </a:t>
            </a:r>
            <a:r>
              <a:rPr lang="en-US" altLang="en-US" b="1" smtClean="0"/>
              <a:t>list()</a:t>
            </a:r>
            <a:r>
              <a:rPr lang="en-US" altLang="en-US" smtClean="0"/>
              <a:t> from left to right; which it isn't. It's assigned in the reverse order. </a:t>
            </a:r>
          </a:p>
          <a:p>
            <a:r>
              <a:rPr lang="en-US" altLang="en-US" b="1" smtClean="0"/>
              <a:t>Warning</a:t>
            </a:r>
            <a:r>
              <a:rPr lang="en-US" altLang="en-US" smtClean="0"/>
              <a:t> Modification of the array during </a:t>
            </a:r>
            <a:r>
              <a:rPr lang="en-US" altLang="en-US" b="1" smtClean="0"/>
              <a:t>list()</a:t>
            </a:r>
            <a:r>
              <a:rPr lang="en-US" altLang="en-US" smtClean="0"/>
              <a:t> execution (e.g. using </a:t>
            </a:r>
            <a:r>
              <a:rPr lang="en-US" altLang="en-US" i="1" smtClean="0"/>
              <a:t>list($a, $b) = $b</a:t>
            </a:r>
            <a:r>
              <a:rPr lang="en-US" altLang="en-US" smtClean="0"/>
              <a:t>) results in undefined behavior. </a:t>
            </a:r>
          </a:p>
          <a:p>
            <a:r>
              <a:rPr lang="en-US" altLang="en-US" b="1" smtClean="0"/>
              <a:t>Note</a:t>
            </a:r>
            <a:r>
              <a:rPr lang="en-US" altLang="en-US" smtClean="0"/>
              <a:t>: </a:t>
            </a:r>
          </a:p>
          <a:p>
            <a:r>
              <a:rPr lang="en-US" altLang="en-US" b="1" smtClean="0"/>
              <a:t>list()</a:t>
            </a:r>
            <a:r>
              <a:rPr lang="en-US" altLang="en-US" smtClean="0"/>
              <a:t> only works on numerical arrays and assumes the numerical indices start at 0. </a:t>
            </a:r>
          </a:p>
          <a:p>
            <a:endParaRPr lang="en-US" altLang="en-US" smtClean="0"/>
          </a:p>
        </p:txBody>
      </p:sp>
    </p:spTree>
    <p:extLst>
      <p:ext uri="{BB962C8B-B14F-4D97-AF65-F5344CB8AC3E}">
        <p14:creationId xmlns:p14="http://schemas.microsoft.com/office/powerpoint/2010/main" val="1976689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75343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09934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982366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pPr/>
              <a:t>3</a:t>
            </a:fld>
            <a:endParaRPr lang="en-US" dirty="0"/>
          </a:p>
        </p:txBody>
      </p:sp>
    </p:spTree>
    <p:extLst>
      <p:ext uri="{BB962C8B-B14F-4D97-AF65-F5344CB8AC3E}">
        <p14:creationId xmlns:p14="http://schemas.microsoft.com/office/powerpoint/2010/main" val="219642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16538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p:spPr>
        <p:txBody>
          <a:bodyPr/>
          <a:lstStyle/>
          <a:p>
            <a:r>
              <a:rPr lang="vi-VN" altLang="en-US" smtClean="0"/>
              <a:t>Các hàm sắp xếp mảng</a:t>
            </a:r>
            <a:r>
              <a:rPr lang="en-US" altLang="en-US" smtClean="0"/>
              <a:t> theo $</a:t>
            </a:r>
            <a:r>
              <a:rPr lang="vi-VN" altLang="en-US" smtClean="0"/>
              <a:t>value của phần tử :</a:t>
            </a:r>
          </a:p>
          <a:p>
            <a:pPr lvl="1"/>
            <a:r>
              <a:rPr lang="vi-VN" altLang="en-US" smtClean="0">
                <a:solidFill>
                  <a:srgbClr val="C00000"/>
                </a:solidFill>
              </a:rPr>
              <a:t>sort(</a:t>
            </a:r>
            <a:r>
              <a:rPr lang="vi-VN" altLang="en-US" smtClean="0"/>
              <a:t>$mảng</a:t>
            </a:r>
            <a:r>
              <a:rPr lang="vi-VN" altLang="en-US" smtClean="0">
                <a:solidFill>
                  <a:srgbClr val="C00000"/>
                </a:solidFill>
              </a:rPr>
              <a:t>)</a:t>
            </a:r>
            <a:r>
              <a:rPr lang="en-US" altLang="en-US" smtClean="0"/>
              <a:t>, </a:t>
            </a:r>
            <a:r>
              <a:rPr lang="vi-VN" altLang="en-US" smtClean="0">
                <a:solidFill>
                  <a:srgbClr val="C00000"/>
                </a:solidFill>
              </a:rPr>
              <a:t>asort(</a:t>
            </a:r>
            <a:r>
              <a:rPr lang="vi-VN" altLang="en-US" smtClean="0"/>
              <a:t>$mảng</a:t>
            </a:r>
            <a:r>
              <a:rPr lang="vi-VN" altLang="en-US" smtClean="0">
                <a:solidFill>
                  <a:srgbClr val="C00000"/>
                </a:solidFill>
              </a:rPr>
              <a:t>)</a:t>
            </a:r>
            <a:r>
              <a:rPr lang="en-US" altLang="en-US" smtClean="0"/>
              <a:t>:</a:t>
            </a:r>
            <a:r>
              <a:rPr lang="vi-VN" altLang="en-US" smtClean="0"/>
              <a:t> </a:t>
            </a:r>
            <a:r>
              <a:rPr lang="en-US" altLang="en-US" smtClean="0"/>
              <a:t>tăng dần</a:t>
            </a:r>
          </a:p>
          <a:p>
            <a:pPr lvl="1"/>
            <a:r>
              <a:rPr lang="vi-VN" altLang="en-US" smtClean="0">
                <a:solidFill>
                  <a:srgbClr val="C00000"/>
                </a:solidFill>
              </a:rPr>
              <a:t>rsort(</a:t>
            </a:r>
            <a:r>
              <a:rPr lang="vi-VN" altLang="en-US" smtClean="0"/>
              <a:t>$mảng</a:t>
            </a:r>
            <a:r>
              <a:rPr lang="vi-VN" altLang="en-US" smtClean="0">
                <a:solidFill>
                  <a:srgbClr val="C00000"/>
                </a:solidFill>
              </a:rPr>
              <a:t>)</a:t>
            </a:r>
            <a:r>
              <a:rPr lang="en-US" altLang="en-US" smtClean="0"/>
              <a:t>,</a:t>
            </a:r>
            <a:r>
              <a:rPr lang="vi-VN" altLang="en-US" smtClean="0"/>
              <a:t> </a:t>
            </a:r>
            <a:r>
              <a:rPr lang="vi-VN" altLang="en-US" smtClean="0">
                <a:solidFill>
                  <a:srgbClr val="C00000"/>
                </a:solidFill>
              </a:rPr>
              <a:t>arsort(</a:t>
            </a:r>
            <a:r>
              <a:rPr lang="vi-VN" altLang="en-US" smtClean="0"/>
              <a:t>$mảng</a:t>
            </a:r>
            <a:r>
              <a:rPr lang="vi-VN" altLang="en-US" smtClean="0">
                <a:solidFill>
                  <a:srgbClr val="C00000"/>
                </a:solidFill>
              </a:rPr>
              <a:t>)</a:t>
            </a:r>
            <a:r>
              <a:rPr lang="en-US" altLang="en-US" smtClean="0"/>
              <a:t>: </a:t>
            </a:r>
            <a:r>
              <a:rPr lang="vi-VN" altLang="en-US" smtClean="0"/>
              <a:t>giảm dần</a:t>
            </a:r>
          </a:p>
          <a:p>
            <a:pPr lvl="1"/>
            <a:r>
              <a:rPr lang="vi-VN" altLang="en-US" smtClean="0">
                <a:solidFill>
                  <a:srgbClr val="C00000"/>
                </a:solidFill>
              </a:rPr>
              <a:t>natsort(</a:t>
            </a:r>
            <a:r>
              <a:rPr lang="vi-VN" altLang="en-US" smtClean="0"/>
              <a:t>$mảng</a:t>
            </a:r>
            <a:r>
              <a:rPr lang="vi-VN" altLang="en-US" smtClean="0">
                <a:solidFill>
                  <a:srgbClr val="C00000"/>
                </a:solidFill>
              </a:rPr>
              <a:t>)</a:t>
            </a:r>
            <a:r>
              <a:rPr lang="en-US" altLang="en-US" smtClean="0"/>
              <a:t>,</a:t>
            </a:r>
            <a:r>
              <a:rPr lang="vi-VN" altLang="en-US" smtClean="0"/>
              <a:t> </a:t>
            </a:r>
            <a:r>
              <a:rPr lang="vi-VN" altLang="en-US" smtClean="0">
                <a:solidFill>
                  <a:srgbClr val="C00000"/>
                </a:solidFill>
              </a:rPr>
              <a:t>natcasesort(</a:t>
            </a:r>
            <a:r>
              <a:rPr lang="vi-VN" altLang="en-US" smtClean="0"/>
              <a:t>$mảng</a:t>
            </a:r>
            <a:r>
              <a:rPr lang="vi-VN" altLang="en-US" smtClean="0">
                <a:solidFill>
                  <a:srgbClr val="C00000"/>
                </a:solidFill>
              </a:rPr>
              <a:t>)</a:t>
            </a:r>
            <a:r>
              <a:rPr lang="en-US" altLang="en-US" smtClean="0"/>
              <a:t>: </a:t>
            </a:r>
            <a:r>
              <a:rPr lang="vi-VN" altLang="en-US" smtClean="0"/>
              <a:t>tăng dần</a:t>
            </a:r>
            <a:r>
              <a:rPr lang="en-US" altLang="en-US" smtClean="0"/>
              <a:t> (</a:t>
            </a:r>
            <a:r>
              <a:rPr lang="vi-VN" altLang="en-US" smtClean="0"/>
              <a:t>chuỗi</a:t>
            </a:r>
            <a:r>
              <a:rPr lang="en-US" altLang="en-US" smtClean="0"/>
              <a:t>)</a:t>
            </a:r>
            <a:endParaRPr lang="vi-VN" altLang="en-US" smtClean="0"/>
          </a:p>
          <a:p>
            <a:pPr lvl="1"/>
            <a:r>
              <a:rPr lang="vi-VN" altLang="en-US" smtClean="0">
                <a:solidFill>
                  <a:srgbClr val="C00000"/>
                </a:solidFill>
              </a:rPr>
              <a:t>usort(</a:t>
            </a:r>
            <a:r>
              <a:rPr lang="vi-VN" altLang="en-US" smtClean="0"/>
              <a:t>$mảng, "hàm_so_sánh"</a:t>
            </a:r>
            <a:r>
              <a:rPr lang="vi-VN" altLang="en-US" smtClean="0">
                <a:solidFill>
                  <a:srgbClr val="C00000"/>
                </a:solidFill>
              </a:rPr>
              <a:t>)</a:t>
            </a:r>
            <a:r>
              <a:rPr lang="en-US" altLang="en-US" smtClean="0"/>
              <a:t>: </a:t>
            </a:r>
            <a:r>
              <a:rPr lang="vi-VN" altLang="en-US" smtClean="0"/>
              <a:t>tự định nghĩa thứ tự</a:t>
            </a:r>
          </a:p>
          <a:p>
            <a:pPr lvl="1"/>
            <a:r>
              <a:rPr lang="vi-VN" altLang="en-US" smtClean="0">
                <a:solidFill>
                  <a:srgbClr val="C00000"/>
                </a:solidFill>
              </a:rPr>
              <a:t>uasort(</a:t>
            </a:r>
            <a:r>
              <a:rPr lang="vi-VN" altLang="en-US" smtClean="0"/>
              <a:t>$mảng, "hàm_so_sánh"</a:t>
            </a:r>
            <a:r>
              <a:rPr lang="vi-VN" altLang="en-US" smtClean="0">
                <a:solidFill>
                  <a:srgbClr val="C00000"/>
                </a:solidFill>
              </a:rPr>
              <a:t>)</a:t>
            </a:r>
            <a:r>
              <a:rPr lang="en-US" altLang="en-US" smtClean="0"/>
              <a:t>: </a:t>
            </a:r>
            <a:r>
              <a:rPr lang="vi-VN" altLang="en-US" smtClean="0"/>
              <a:t>tự định nghĩa thứ tự</a:t>
            </a:r>
          </a:p>
          <a:p>
            <a:endParaRPr lang="en-US" altLang="en-US" smtClean="0"/>
          </a:p>
        </p:txBody>
      </p:sp>
    </p:spTree>
    <p:extLst>
      <p:ext uri="{BB962C8B-B14F-4D97-AF65-F5344CB8AC3E}">
        <p14:creationId xmlns:p14="http://schemas.microsoft.com/office/powerpoint/2010/main" val="460740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5570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68793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776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03129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p:spPr>
        <p:txBody>
          <a:bodyPr/>
          <a:lstStyle/>
          <a:p>
            <a:pPr>
              <a:tabLst>
                <a:tab pos="407988" algn="l"/>
                <a:tab pos="914400" algn="l"/>
              </a:tabLst>
            </a:pPr>
            <a:endParaRPr lang="en-US" altLang="en-US" smtClean="0"/>
          </a:p>
        </p:txBody>
      </p:sp>
    </p:spTree>
    <p:extLst>
      <p:ext uri="{BB962C8B-B14F-4D97-AF65-F5344CB8AC3E}">
        <p14:creationId xmlns:p14="http://schemas.microsoft.com/office/powerpoint/2010/main" val="3523829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a:ln/>
        </p:spPr>
      </p:sp>
      <p:sp>
        <p:nvSpPr>
          <p:cNvPr id="212995" name="Notes Placeholder 2"/>
          <p:cNvSpPr>
            <a:spLocks noGrp="1"/>
          </p:cNvSpPr>
          <p:nvPr>
            <p:ph type="body" idx="1"/>
          </p:nvPr>
        </p:nvSpPr>
        <p:spPr>
          <a:noFill/>
        </p:spPr>
        <p:txBody>
          <a:bodyPr/>
          <a:lstStyle/>
          <a:p>
            <a:pPr marL="0" lvl="1"/>
            <a:r>
              <a:rPr lang="en-US" altLang="en-US" sz="2000" smtClean="0"/>
              <a:t>(3 tham số a,b,c có giá trị lần lượt là 1,2,-3 được truyền vào trang web có địa chỉ là: </a:t>
            </a:r>
            <a:r>
              <a:rPr lang="en-US" altLang="en-US" sz="2000" smtClean="0">
                <a:hlinkClick r:id="rId3"/>
              </a:rPr>
              <a:t>http://localhost/gptb2.php</a:t>
            </a:r>
            <a:r>
              <a:rPr lang="en-US" altLang="en-US" sz="2000" smtClean="0"/>
              <a:t>)</a:t>
            </a:r>
          </a:p>
          <a:p>
            <a:endParaRPr lang="en-US" altLang="en-US" smtClean="0"/>
          </a:p>
        </p:txBody>
      </p:sp>
    </p:spTree>
    <p:extLst>
      <p:ext uri="{BB962C8B-B14F-4D97-AF65-F5344CB8AC3E}">
        <p14:creationId xmlns:p14="http://schemas.microsoft.com/office/powerpoint/2010/main" val="566068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609600" indent="-609600" eaLnBrk="1" hangingPunct="1">
              <a:buFont typeface="Wingdings" pitchFamily="2" charset="2"/>
              <a:buNone/>
              <a:defRPr/>
            </a:pPr>
            <a:r>
              <a:rPr lang="en-US" smtClean="0"/>
              <a:t>	Nếu thiết lập </a:t>
            </a:r>
            <a:r>
              <a:rPr lang="en-US" b="1" smtClean="0"/>
              <a:t>register_globals = ON </a:t>
            </a:r>
            <a:r>
              <a:rPr lang="en-US" smtClean="0"/>
              <a:t>trong file cấu hình php.ini thì tất cả dữ liệu của các thành phần input trong form trở thành biến toàn cục có cùng tên và được truy xuất trực tiếp không cần thông qua các mảng siêu toàn cục</a:t>
            </a:r>
          </a:p>
          <a:p>
            <a:pPr marL="609600" indent="-609600" eaLnBrk="1" hangingPunct="1">
              <a:buFont typeface="Wingdings" pitchFamily="2" charset="2"/>
              <a:buNone/>
              <a:defRPr/>
            </a:pPr>
            <a:r>
              <a:rPr lang="en-US" smtClean="0"/>
              <a:t>	Kể từ phiên bản </a:t>
            </a:r>
            <a:r>
              <a:rPr lang="en-US" b="1" smtClean="0"/>
              <a:t>PHP 4.2.0</a:t>
            </a:r>
            <a:r>
              <a:rPr lang="en-US" smtClean="0"/>
              <a:t>, register_globals được mặc định thiết lập là OFF vì một số lý do về bảo mật</a:t>
            </a:r>
          </a:p>
          <a:p>
            <a:pPr marL="609600" indent="-609600" eaLnBrk="1" hangingPunct="1">
              <a:buFont typeface="Wingdings" pitchFamily="2" charset="2"/>
              <a:buNone/>
              <a:defRPr/>
            </a:pPr>
            <a:r>
              <a:rPr lang="en-US" smtClean="0"/>
              <a:t>	</a:t>
            </a:r>
          </a:p>
          <a:p>
            <a:pPr marL="609600" indent="-609600" eaLnBrk="1" hangingPunct="1">
              <a:buFont typeface="Wingdings" pitchFamily="2" charset="2"/>
              <a:buNone/>
              <a:defRPr/>
            </a:pPr>
            <a:r>
              <a:rPr lang="en-US" smtClean="0"/>
              <a:t>	Trường hợp không quan tâm đến cách chuyển dữ liệu thì có thể dùng biến mảng siêu toàn cục  </a:t>
            </a:r>
            <a:r>
              <a:rPr lang="en-US" b="1" smtClean="0"/>
              <a:t>$_REQUEST </a:t>
            </a:r>
            <a:r>
              <a:rPr lang="en-US" smtClean="0"/>
              <a:t>trong cả hai trường hợp dùng GET và POST</a:t>
            </a:r>
          </a:p>
          <a:p>
            <a:pPr>
              <a:defRPr/>
            </a:pPr>
            <a:endParaRPr lang="en-US"/>
          </a:p>
        </p:txBody>
      </p:sp>
    </p:spTree>
    <p:extLst>
      <p:ext uri="{BB962C8B-B14F-4D97-AF65-F5344CB8AC3E}">
        <p14:creationId xmlns:p14="http://schemas.microsoft.com/office/powerpoint/2010/main" val="1378875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a:ln/>
        </p:spPr>
      </p:sp>
      <p:sp>
        <p:nvSpPr>
          <p:cNvPr id="221187" name="Notes Placeholder 2"/>
          <p:cNvSpPr>
            <a:spLocks noGrp="1"/>
          </p:cNvSpPr>
          <p:nvPr>
            <p:ph type="body" idx="1"/>
          </p:nvPr>
        </p:nvSpPr>
        <p:spPr>
          <a:noFill/>
        </p:spPr>
        <p:txBody>
          <a:bodyPr/>
          <a:lstStyle/>
          <a:p>
            <a:r>
              <a:rPr lang="en-US" altLang="en-US" smtClean="0"/>
              <a:t>"</a:t>
            </a:r>
          </a:p>
        </p:txBody>
      </p:sp>
    </p:spTree>
    <p:extLst>
      <p:ext uri="{BB962C8B-B14F-4D97-AF65-F5344CB8AC3E}">
        <p14:creationId xmlns:p14="http://schemas.microsoft.com/office/powerpoint/2010/main" val="140880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p:spPr>
        <p:txBody>
          <a:bodyPr/>
          <a:lstStyle/>
          <a:p>
            <a:pPr marL="0" lvl="1"/>
            <a:r>
              <a:rPr lang="en-US" altLang="en-US" smtClean="0"/>
              <a:t>Bài tập lớn hoặc thi thực hành</a:t>
            </a:r>
          </a:p>
          <a:p>
            <a:endParaRPr lang="en-US" altLang="en-US" smtClean="0"/>
          </a:p>
        </p:txBody>
      </p:sp>
    </p:spTree>
    <p:extLst>
      <p:ext uri="{BB962C8B-B14F-4D97-AF65-F5344CB8AC3E}">
        <p14:creationId xmlns:p14="http://schemas.microsoft.com/office/powerpoint/2010/main" val="540135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p:spPr>
        <p:txBody>
          <a:bodyPr/>
          <a:lstStyle/>
          <a:p>
            <a:r>
              <a:rPr lang="vi-VN" altLang="en-US" smtClean="0"/>
              <a:t>một số lập tr</a:t>
            </a:r>
            <a:r>
              <a:rPr lang="vi-VN" altLang="en-US" smtClean="0">
                <a:latin typeface="Verdana" panose="020B0604030504040204" pitchFamily="34" charset="0"/>
              </a:rPr>
              <a:t>ì</a:t>
            </a:r>
            <a:r>
              <a:rPr lang="vi-VN" altLang="en-US" smtClean="0"/>
              <a:t>nh viên khuyên không lạm dụng, v</a:t>
            </a:r>
            <a:r>
              <a:rPr lang="vi-VN" altLang="en-US" smtClean="0">
                <a:latin typeface="Verdana" panose="020B0604030504040204" pitchFamily="34" charset="0"/>
              </a:rPr>
              <a:t>ì</a:t>
            </a:r>
            <a:r>
              <a:rPr lang="vi-VN" altLang="en-US" smtClean="0"/>
              <a:t> l</a:t>
            </a:r>
            <a:r>
              <a:rPr lang="vi-VN" altLang="en-US" smtClean="0">
                <a:latin typeface="Verdana" panose="020B0604030504040204" pitchFamily="34" charset="0"/>
              </a:rPr>
              <a:t>à</a:t>
            </a:r>
            <a:r>
              <a:rPr lang="vi-VN" altLang="en-US" smtClean="0"/>
              <a:t>m chậm thực thi script</a:t>
            </a:r>
          </a:p>
          <a:p>
            <a:endParaRPr lang="en-US" altLang="en-US" smtClean="0"/>
          </a:p>
        </p:txBody>
      </p:sp>
    </p:spTree>
    <p:extLst>
      <p:ext uri="{BB962C8B-B14F-4D97-AF65-F5344CB8AC3E}">
        <p14:creationId xmlns:p14="http://schemas.microsoft.com/office/powerpoint/2010/main" val="1753159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a:ln/>
        </p:spPr>
      </p:sp>
      <p:sp>
        <p:nvSpPr>
          <p:cNvPr id="271363" name="Notes Placeholder 2"/>
          <p:cNvSpPr>
            <a:spLocks noGrp="1"/>
          </p:cNvSpPr>
          <p:nvPr>
            <p:ph type="body" idx="1"/>
          </p:nvPr>
        </p:nvSpPr>
        <p:spPr>
          <a:noFill/>
        </p:spPr>
        <p:txBody>
          <a:bodyPr/>
          <a:lstStyle/>
          <a:p>
            <a:pPr lvl="2" eaLnBrk="1" hangingPunct="1">
              <a:lnSpc>
                <a:spcPct val="90000"/>
              </a:lnSpc>
              <a:buFont typeface="Wingdings" panose="05000000000000000000" pitchFamily="2" charset="2"/>
              <a:buNone/>
            </a:pPr>
            <a:r>
              <a:rPr lang="en-US" altLang="en-US" smtClean="0">
                <a:solidFill>
                  <a:schemeClr val="bg2"/>
                </a:solidFill>
              </a:rPr>
              <a:t>&lt;?php</a:t>
            </a:r>
          </a:p>
          <a:p>
            <a:pPr lvl="2" eaLnBrk="1" hangingPunct="1">
              <a:lnSpc>
                <a:spcPct val="90000"/>
              </a:lnSpc>
              <a:buFont typeface="Wingdings" panose="05000000000000000000" pitchFamily="2" charset="2"/>
              <a:buNone/>
            </a:pPr>
            <a:r>
              <a:rPr lang="en-US" altLang="en-US" smtClean="0">
                <a:solidFill>
                  <a:schemeClr val="bg2"/>
                </a:solidFill>
              </a:rPr>
              <a:t>function name()</a:t>
            </a:r>
          </a:p>
          <a:p>
            <a:pPr lvl="2" eaLnBrk="1" hangingPunct="1">
              <a:lnSpc>
                <a:spcPct val="90000"/>
              </a:lnSpc>
              <a:buFont typeface="Wingdings" panose="05000000000000000000" pitchFamily="2" charset="2"/>
              <a:buNone/>
            </a:pPr>
            <a:r>
              <a:rPr lang="en-US" altLang="en-US" smtClean="0">
                <a:solidFill>
                  <a:schemeClr val="bg2"/>
                </a:solidFill>
              </a:rPr>
              <a:t>{</a:t>
            </a:r>
          </a:p>
          <a:p>
            <a:pPr lvl="2" eaLnBrk="1" hangingPunct="1">
              <a:lnSpc>
                <a:spcPct val="90000"/>
              </a:lnSpc>
              <a:buFont typeface="Wingdings" panose="05000000000000000000" pitchFamily="2" charset="2"/>
              <a:buNone/>
            </a:pPr>
            <a:r>
              <a:rPr lang="en-US" altLang="en-US" smtClean="0">
                <a:solidFill>
                  <a:schemeClr val="bg2"/>
                </a:solidFill>
              </a:rPr>
              <a:t>$name= array("Kenny", "Jiro", "Calvin", "Gillian");</a:t>
            </a:r>
          </a:p>
          <a:p>
            <a:pPr lvl="2" eaLnBrk="1" hangingPunct="1">
              <a:lnSpc>
                <a:spcPct val="90000"/>
              </a:lnSpc>
              <a:buFont typeface="Wingdings" panose="05000000000000000000" pitchFamily="2" charset="2"/>
              <a:buNone/>
            </a:pPr>
            <a:r>
              <a:rPr lang="en-US" altLang="en-US" smtClean="0">
                <a:solidFill>
                  <a:schemeClr val="bg2"/>
                </a:solidFill>
              </a:rPr>
              <a:t>foreach ($name as $test)</a:t>
            </a:r>
          </a:p>
          <a:p>
            <a:pPr lvl="2" eaLnBrk="1" hangingPunct="1">
              <a:lnSpc>
                <a:spcPct val="90000"/>
              </a:lnSpc>
              <a:buFont typeface="Wingdings" panose="05000000000000000000" pitchFamily="2" charset="2"/>
              <a:buNone/>
            </a:pPr>
            <a:r>
              <a:rPr lang="en-US" altLang="en-US" smtClean="0">
                <a:solidFill>
                  <a:schemeClr val="bg2"/>
                </a:solidFill>
              </a:rPr>
              <a:t>{ echo "$test&lt;br&gt;"; }</a:t>
            </a:r>
          </a:p>
          <a:p>
            <a:pPr lvl="2" eaLnBrk="1" hangingPunct="1">
              <a:lnSpc>
                <a:spcPct val="90000"/>
              </a:lnSpc>
              <a:buFont typeface="Wingdings" panose="05000000000000000000" pitchFamily="2" charset="2"/>
              <a:buNone/>
            </a:pPr>
            <a:r>
              <a:rPr lang="en-US" altLang="en-US" smtClean="0">
                <a:solidFill>
                  <a:schemeClr val="bg2"/>
                </a:solidFill>
              </a:rPr>
              <a:t>}</a:t>
            </a:r>
          </a:p>
          <a:p>
            <a:pPr lvl="2" eaLnBrk="1" hangingPunct="1">
              <a:lnSpc>
                <a:spcPct val="90000"/>
              </a:lnSpc>
              <a:buFont typeface="Wingdings" panose="05000000000000000000" pitchFamily="2" charset="2"/>
              <a:buNone/>
            </a:pPr>
            <a:r>
              <a:rPr lang="en-US" altLang="en-US" smtClean="0">
                <a:solidFill>
                  <a:schemeClr val="bg2"/>
                </a:solidFill>
              </a:rPr>
              <a:t>name();</a:t>
            </a:r>
          </a:p>
          <a:p>
            <a:pPr lvl="2" eaLnBrk="1" hangingPunct="1">
              <a:lnSpc>
                <a:spcPct val="90000"/>
              </a:lnSpc>
              <a:buFont typeface="Wingdings" panose="05000000000000000000" pitchFamily="2" charset="2"/>
              <a:buNone/>
            </a:pPr>
            <a:r>
              <a:rPr lang="en-US" altLang="en-US" smtClean="0">
                <a:solidFill>
                  <a:schemeClr val="bg2"/>
                </a:solidFill>
              </a:rPr>
              <a:t>?&gt;</a:t>
            </a:r>
          </a:p>
          <a:p>
            <a:endParaRPr lang="en-US" altLang="en-US" smtClean="0"/>
          </a:p>
        </p:txBody>
      </p:sp>
    </p:spTree>
    <p:extLst>
      <p:ext uri="{BB962C8B-B14F-4D97-AF65-F5344CB8AC3E}">
        <p14:creationId xmlns:p14="http://schemas.microsoft.com/office/powerpoint/2010/main" val="1661904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a:ln/>
        </p:spPr>
      </p:sp>
      <p:sp>
        <p:nvSpPr>
          <p:cNvPr id="27443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69053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Slide Image Placeholder 1"/>
          <p:cNvSpPr>
            <a:spLocks noGrp="1" noRot="1" noChangeAspect="1" noTextEdit="1"/>
          </p:cNvSpPr>
          <p:nvPr>
            <p:ph type="sldImg"/>
          </p:nvPr>
        </p:nvSpPr>
        <p:spPr>
          <a:ln/>
        </p:spPr>
      </p:sp>
      <p:sp>
        <p:nvSpPr>
          <p:cNvPr id="430083" name="Notes Placeholder 2"/>
          <p:cNvSpPr>
            <a:spLocks noGrp="1"/>
          </p:cNvSpPr>
          <p:nvPr>
            <p:ph type="body" idx="1"/>
          </p:nvPr>
        </p:nvSpPr>
        <p:spPr>
          <a:noFill/>
        </p:spPr>
        <p:txBody>
          <a:bodyPr/>
          <a:lstStyle/>
          <a:p>
            <a:r>
              <a:rPr lang="en-US" altLang="en-US" smtClean="0"/>
              <a:t>SELECT [ALL | DISTINCT | DISTINCTROW ] [HIGH_PRIORITY] [STRAIGHT_JOIN] [SQL_SMALL_RESULT] [SQL_BIG_RESULT] [SQL_BUFFER_RESULT] [SQL_CACHE | SQL_NO_CACHE] [SQL_CALC_FOUND_ROWS] </a:t>
            </a:r>
            <a:r>
              <a:rPr lang="en-US" altLang="en-US" i="1" smtClean="0"/>
              <a:t>select_expr</a:t>
            </a:r>
            <a:r>
              <a:rPr lang="en-US" altLang="en-US" smtClean="0"/>
              <a:t> [, </a:t>
            </a:r>
            <a:r>
              <a:rPr lang="en-US" altLang="en-US" i="1" smtClean="0"/>
              <a:t>select_expr</a:t>
            </a:r>
            <a:r>
              <a:rPr lang="en-US" altLang="en-US" smtClean="0"/>
              <a:t> ...] [FROM </a:t>
            </a:r>
            <a:r>
              <a:rPr lang="en-US" altLang="en-US" i="1" smtClean="0"/>
              <a:t>table_references</a:t>
            </a:r>
            <a:r>
              <a:rPr lang="en-US" altLang="en-US" smtClean="0"/>
              <a:t> [WHERE </a:t>
            </a:r>
            <a:r>
              <a:rPr lang="en-US" altLang="en-US" i="1" smtClean="0"/>
              <a:t>where_condition</a:t>
            </a:r>
            <a:r>
              <a:rPr lang="en-US" altLang="en-US" smtClean="0"/>
              <a:t>] [GROUP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[WITH ROLLUP]] [HAVING </a:t>
            </a:r>
            <a:r>
              <a:rPr lang="en-US" altLang="en-US" i="1" smtClean="0"/>
              <a:t>where_condition</a:t>
            </a:r>
            <a:r>
              <a:rPr lang="en-US" altLang="en-US" smtClean="0"/>
              <a:t>] [ORDER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[LIMIT {[</a:t>
            </a:r>
            <a:r>
              <a:rPr lang="en-US" altLang="en-US" i="1" smtClean="0"/>
              <a:t>offset</a:t>
            </a:r>
            <a:r>
              <a:rPr lang="en-US" altLang="en-US" smtClean="0"/>
              <a:t>,] </a:t>
            </a:r>
            <a:r>
              <a:rPr lang="en-US" altLang="en-US" i="1" smtClean="0"/>
              <a:t>row_count</a:t>
            </a:r>
            <a:r>
              <a:rPr lang="en-US" altLang="en-US" smtClean="0"/>
              <a:t> | </a:t>
            </a:r>
            <a:r>
              <a:rPr lang="en-US" altLang="en-US" i="1" smtClean="0"/>
              <a:t>row_count</a:t>
            </a:r>
            <a:r>
              <a:rPr lang="en-US" altLang="en-US" smtClean="0"/>
              <a:t> OFFSET </a:t>
            </a:r>
            <a:r>
              <a:rPr lang="en-US" altLang="en-US" i="1" smtClean="0"/>
              <a:t>offset</a:t>
            </a:r>
            <a:r>
              <a:rPr lang="en-US" altLang="en-US" smtClean="0"/>
              <a:t>}] [PROCEDURE </a:t>
            </a:r>
            <a:r>
              <a:rPr lang="en-US" altLang="en-US" i="1" smtClean="0"/>
              <a:t>procedure_name</a:t>
            </a:r>
            <a:r>
              <a:rPr lang="en-US" altLang="en-US" smtClean="0"/>
              <a:t>(</a:t>
            </a:r>
            <a:r>
              <a:rPr lang="en-US" altLang="en-US" i="1" smtClean="0"/>
              <a:t>argument_list</a:t>
            </a:r>
            <a:r>
              <a:rPr lang="en-US" altLang="en-US" smtClean="0"/>
              <a:t>)] [INTO OUTFILE '</a:t>
            </a:r>
            <a:r>
              <a:rPr lang="en-US" altLang="en-US" i="1" smtClean="0"/>
              <a:t>file_name</a:t>
            </a:r>
            <a:r>
              <a:rPr lang="en-US" altLang="en-US" smtClean="0"/>
              <a:t>' </a:t>
            </a:r>
            <a:r>
              <a:rPr lang="en-US" altLang="en-US" i="1" smtClean="0"/>
              <a:t>export_options</a:t>
            </a:r>
            <a:r>
              <a:rPr lang="en-US" altLang="en-US" smtClean="0"/>
              <a:t> | INTO DUMPFILE '</a:t>
            </a:r>
            <a:r>
              <a:rPr lang="en-US" altLang="en-US" i="1" smtClean="0"/>
              <a:t>file_name</a:t>
            </a:r>
            <a:r>
              <a:rPr lang="en-US" altLang="en-US" smtClean="0"/>
              <a:t>' | INTO </a:t>
            </a:r>
            <a:r>
              <a:rPr lang="en-US" altLang="en-US" i="1" smtClean="0"/>
              <a:t>var_name</a:t>
            </a:r>
            <a:r>
              <a:rPr lang="en-US" altLang="en-US" smtClean="0"/>
              <a:t> [, </a:t>
            </a:r>
            <a:r>
              <a:rPr lang="en-US" altLang="en-US" i="1" smtClean="0"/>
              <a:t>var_name</a:t>
            </a:r>
            <a:r>
              <a:rPr lang="en-US" altLang="en-US" smtClean="0"/>
              <a:t>]] [FOR UPDATE | LOCK IN SHARE MODE]]</a:t>
            </a:r>
          </a:p>
          <a:p>
            <a:endParaRPr lang="en-US" altLang="en-US" smtClean="0"/>
          </a:p>
          <a:p>
            <a:r>
              <a:rPr lang="en-US" altLang="en-US" smtClean="0"/>
              <a:t>http://dev.mysql.com/doc/refman/5.0/en/select.html</a:t>
            </a:r>
          </a:p>
        </p:txBody>
      </p:sp>
    </p:spTree>
    <p:extLst>
      <p:ext uri="{BB962C8B-B14F-4D97-AF65-F5344CB8AC3E}">
        <p14:creationId xmlns:p14="http://schemas.microsoft.com/office/powerpoint/2010/main" val="2117398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Slide Image Placeholder 1"/>
          <p:cNvSpPr>
            <a:spLocks noGrp="1" noRot="1" noChangeAspect="1" noTextEdit="1"/>
          </p:cNvSpPr>
          <p:nvPr>
            <p:ph type="sldImg"/>
          </p:nvPr>
        </p:nvSpPr>
        <p:spPr>
          <a:ln/>
        </p:spPr>
      </p:sp>
      <p:sp>
        <p:nvSpPr>
          <p:cNvPr id="432131" name="Notes Placeholder 2"/>
          <p:cNvSpPr>
            <a:spLocks noGrp="1"/>
          </p:cNvSpPr>
          <p:nvPr>
            <p:ph type="body" idx="1"/>
          </p:nvPr>
        </p:nvSpPr>
        <p:spPr>
          <a:noFill/>
        </p:spPr>
        <p:txBody>
          <a:bodyPr/>
          <a:lstStyle/>
          <a:p>
            <a:r>
              <a:rPr lang="en-US" altLang="en-US" smtClean="0"/>
              <a:t>SELECT [ALL | DISTINCT | DISTINCTROW ] [HIGH_PRIORITY] [STRAIGHT_JOIN] [SQL_SMALL_RESULT] [SQL_BIG_RESULT] [SQL_BUFFER_RESULT] [SQL_CACHE | SQL_NO_CACHE] [SQL_CALC_FOUND_ROWS] </a:t>
            </a:r>
            <a:r>
              <a:rPr lang="en-US" altLang="en-US" i="1" smtClean="0"/>
              <a:t>select_expr</a:t>
            </a:r>
            <a:r>
              <a:rPr lang="en-US" altLang="en-US" smtClean="0"/>
              <a:t> [, </a:t>
            </a:r>
            <a:r>
              <a:rPr lang="en-US" altLang="en-US" i="1" smtClean="0"/>
              <a:t>select_expr</a:t>
            </a:r>
            <a:r>
              <a:rPr lang="en-US" altLang="en-US" smtClean="0"/>
              <a:t> ...] [FROM </a:t>
            </a:r>
            <a:r>
              <a:rPr lang="en-US" altLang="en-US" i="1" smtClean="0"/>
              <a:t>table_references</a:t>
            </a:r>
            <a:r>
              <a:rPr lang="en-US" altLang="en-US" smtClean="0"/>
              <a:t> [WHERE </a:t>
            </a:r>
            <a:r>
              <a:rPr lang="en-US" altLang="en-US" i="1" smtClean="0"/>
              <a:t>where_condition</a:t>
            </a:r>
            <a:r>
              <a:rPr lang="en-US" altLang="en-US" smtClean="0"/>
              <a:t>] [GROUP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[WITH ROLLUP]] [HAVING </a:t>
            </a:r>
            <a:r>
              <a:rPr lang="en-US" altLang="en-US" i="1" smtClean="0"/>
              <a:t>where_condition</a:t>
            </a:r>
            <a:r>
              <a:rPr lang="en-US" altLang="en-US" smtClean="0"/>
              <a:t>] [ORDER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[LIMIT {[</a:t>
            </a:r>
            <a:r>
              <a:rPr lang="en-US" altLang="en-US" i="1" smtClean="0"/>
              <a:t>offset</a:t>
            </a:r>
            <a:r>
              <a:rPr lang="en-US" altLang="en-US" smtClean="0"/>
              <a:t>,] </a:t>
            </a:r>
            <a:r>
              <a:rPr lang="en-US" altLang="en-US" i="1" smtClean="0"/>
              <a:t>row_count</a:t>
            </a:r>
            <a:r>
              <a:rPr lang="en-US" altLang="en-US" smtClean="0"/>
              <a:t> | </a:t>
            </a:r>
            <a:r>
              <a:rPr lang="en-US" altLang="en-US" i="1" smtClean="0"/>
              <a:t>row_count</a:t>
            </a:r>
            <a:r>
              <a:rPr lang="en-US" altLang="en-US" smtClean="0"/>
              <a:t> OFFSET </a:t>
            </a:r>
            <a:r>
              <a:rPr lang="en-US" altLang="en-US" i="1" smtClean="0"/>
              <a:t>offset</a:t>
            </a:r>
            <a:r>
              <a:rPr lang="en-US" altLang="en-US" smtClean="0"/>
              <a:t>}] [PROCEDURE </a:t>
            </a:r>
            <a:r>
              <a:rPr lang="en-US" altLang="en-US" i="1" smtClean="0"/>
              <a:t>procedure_name</a:t>
            </a:r>
            <a:r>
              <a:rPr lang="en-US" altLang="en-US" smtClean="0"/>
              <a:t>(</a:t>
            </a:r>
            <a:r>
              <a:rPr lang="en-US" altLang="en-US" i="1" smtClean="0"/>
              <a:t>argument_list</a:t>
            </a:r>
            <a:r>
              <a:rPr lang="en-US" altLang="en-US" smtClean="0"/>
              <a:t>)] [INTO OUTFILE '</a:t>
            </a:r>
            <a:r>
              <a:rPr lang="en-US" altLang="en-US" i="1" smtClean="0"/>
              <a:t>file_name</a:t>
            </a:r>
            <a:r>
              <a:rPr lang="en-US" altLang="en-US" smtClean="0"/>
              <a:t>' </a:t>
            </a:r>
            <a:r>
              <a:rPr lang="en-US" altLang="en-US" i="1" smtClean="0"/>
              <a:t>export_options</a:t>
            </a:r>
            <a:r>
              <a:rPr lang="en-US" altLang="en-US" smtClean="0"/>
              <a:t> | INTO DUMPFILE '</a:t>
            </a:r>
            <a:r>
              <a:rPr lang="en-US" altLang="en-US" i="1" smtClean="0"/>
              <a:t>file_name</a:t>
            </a:r>
            <a:r>
              <a:rPr lang="en-US" altLang="en-US" smtClean="0"/>
              <a:t>' | INTO </a:t>
            </a:r>
            <a:r>
              <a:rPr lang="en-US" altLang="en-US" i="1" smtClean="0"/>
              <a:t>var_name</a:t>
            </a:r>
            <a:r>
              <a:rPr lang="en-US" altLang="en-US" smtClean="0"/>
              <a:t> [, </a:t>
            </a:r>
            <a:r>
              <a:rPr lang="en-US" altLang="en-US" i="1" smtClean="0"/>
              <a:t>var_name</a:t>
            </a:r>
            <a:r>
              <a:rPr lang="en-US" altLang="en-US" smtClean="0"/>
              <a:t>]] [FOR UPDATE | LOCK IN SHARE MODE]]</a:t>
            </a:r>
          </a:p>
          <a:p>
            <a:endParaRPr lang="en-US" altLang="en-US" smtClean="0"/>
          </a:p>
          <a:p>
            <a:r>
              <a:rPr lang="en-US" altLang="en-US" smtClean="0"/>
              <a:t>http://dev.mysql.com/doc/refman/5.0/en/select.html</a:t>
            </a:r>
          </a:p>
        </p:txBody>
      </p:sp>
    </p:spTree>
    <p:extLst>
      <p:ext uri="{BB962C8B-B14F-4D97-AF65-F5344CB8AC3E}">
        <p14:creationId xmlns:p14="http://schemas.microsoft.com/office/powerpoint/2010/main" val="2063181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Slide Image Placeholder 1"/>
          <p:cNvSpPr>
            <a:spLocks noGrp="1" noRot="1" noChangeAspect="1" noTextEdit="1"/>
          </p:cNvSpPr>
          <p:nvPr>
            <p:ph type="sldImg"/>
          </p:nvPr>
        </p:nvSpPr>
        <p:spPr>
          <a:ln/>
        </p:spPr>
      </p:sp>
      <p:sp>
        <p:nvSpPr>
          <p:cNvPr id="434179" name="Notes Placeholder 2"/>
          <p:cNvSpPr>
            <a:spLocks noGrp="1"/>
          </p:cNvSpPr>
          <p:nvPr>
            <p:ph type="body" idx="1"/>
          </p:nvPr>
        </p:nvSpPr>
        <p:spPr>
          <a:noFill/>
        </p:spPr>
        <p:txBody>
          <a:bodyPr/>
          <a:lstStyle/>
          <a:p>
            <a:r>
              <a:rPr lang="en-US" altLang="en-US" smtClean="0"/>
              <a:t>Single-table syntax: </a:t>
            </a:r>
          </a:p>
          <a:p>
            <a:r>
              <a:rPr lang="en-US" altLang="en-US" smtClean="0"/>
              <a:t>UPDATE [LOW_PRIORITY] [IGNORE] </a:t>
            </a:r>
            <a:r>
              <a:rPr lang="en-US" altLang="en-US" i="1" smtClean="0"/>
              <a:t>table_reference</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UPDATE [LOW_PRIORITY] [IGNORE] </a:t>
            </a:r>
            <a:r>
              <a:rPr lang="en-US" altLang="en-US" i="1" smtClean="0"/>
              <a:t>table_references</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a:t>
            </a:r>
          </a:p>
          <a:p>
            <a:endParaRPr lang="en-US" altLang="en-US" smtClean="0"/>
          </a:p>
          <a:p>
            <a:r>
              <a:rPr lang="en-US" altLang="en-US" smtClean="0"/>
              <a:t>http://dev.mysql.com/doc/refman/5.0/en/update.html</a:t>
            </a:r>
          </a:p>
        </p:txBody>
      </p:sp>
    </p:spTree>
    <p:extLst>
      <p:ext uri="{BB962C8B-B14F-4D97-AF65-F5344CB8AC3E}">
        <p14:creationId xmlns:p14="http://schemas.microsoft.com/office/powerpoint/2010/main" val="4195707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p:cNvSpPr>
            <a:spLocks noGrp="1" noRot="1" noChangeAspect="1" noTextEdit="1"/>
          </p:cNvSpPr>
          <p:nvPr>
            <p:ph type="sldImg"/>
          </p:nvPr>
        </p:nvSpPr>
        <p:spPr>
          <a:ln/>
        </p:spPr>
      </p:sp>
      <p:sp>
        <p:nvSpPr>
          <p:cNvPr id="436227" name="Notes Placeholder 2"/>
          <p:cNvSpPr>
            <a:spLocks noGrp="1"/>
          </p:cNvSpPr>
          <p:nvPr>
            <p:ph type="body" idx="1"/>
          </p:nvPr>
        </p:nvSpPr>
        <p:spPr>
          <a:noFill/>
        </p:spPr>
        <p:txBody>
          <a:bodyPr/>
          <a:lstStyle/>
          <a:p>
            <a:r>
              <a:rPr lang="en-US" altLang="en-US" smtClean="0"/>
              <a:t>Single-table syntax: </a:t>
            </a:r>
          </a:p>
          <a:p>
            <a:r>
              <a:rPr lang="en-US" altLang="en-US" smtClean="0"/>
              <a:t>UPDATE [LOW_PRIORITY] [IGNORE] </a:t>
            </a:r>
            <a:r>
              <a:rPr lang="en-US" altLang="en-US" i="1" smtClean="0"/>
              <a:t>table_reference</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UPDATE [LOW_PRIORITY] [IGNORE] </a:t>
            </a:r>
            <a:r>
              <a:rPr lang="en-US" altLang="en-US" i="1" smtClean="0"/>
              <a:t>table_references</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a:t>
            </a:r>
          </a:p>
          <a:p>
            <a:endParaRPr lang="en-US" altLang="en-US" smtClean="0"/>
          </a:p>
          <a:p>
            <a:r>
              <a:rPr lang="en-US" altLang="en-US" smtClean="0"/>
              <a:t>http://dev.mysql.com/doc/refman/5.0/en/update.html</a:t>
            </a:r>
          </a:p>
        </p:txBody>
      </p:sp>
    </p:spTree>
    <p:extLst>
      <p:ext uri="{BB962C8B-B14F-4D97-AF65-F5344CB8AC3E}">
        <p14:creationId xmlns:p14="http://schemas.microsoft.com/office/powerpoint/2010/main" val="738239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p:cNvSpPr>
            <a:spLocks noGrp="1" noRot="1" noChangeAspect="1" noTextEdit="1"/>
          </p:cNvSpPr>
          <p:nvPr>
            <p:ph type="sldImg"/>
          </p:nvPr>
        </p:nvSpPr>
        <p:spPr>
          <a:ln/>
        </p:spPr>
      </p:sp>
      <p:sp>
        <p:nvSpPr>
          <p:cNvPr id="438275" name="Notes Placeholder 2"/>
          <p:cNvSpPr>
            <a:spLocks noGrp="1"/>
          </p:cNvSpPr>
          <p:nvPr>
            <p:ph type="body" idx="1"/>
          </p:nvPr>
        </p:nvSpPr>
        <p:spPr>
          <a:noFill/>
        </p:spPr>
        <p:txBody>
          <a:bodyPr/>
          <a:lstStyle/>
          <a:p>
            <a:r>
              <a:rPr lang="en-US" altLang="en-US" smtClean="0"/>
              <a:t>Single-table syntax: </a:t>
            </a:r>
          </a:p>
          <a:p>
            <a:r>
              <a:rPr lang="en-US" altLang="en-US" smtClean="0"/>
              <a:t>UPDATE [LOW_PRIORITY] [IGNORE] </a:t>
            </a:r>
            <a:r>
              <a:rPr lang="en-US" altLang="en-US" i="1" smtClean="0"/>
              <a:t>table_reference</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UPDATE [LOW_PRIORITY] [IGNORE] </a:t>
            </a:r>
            <a:r>
              <a:rPr lang="en-US" altLang="en-US" i="1" smtClean="0"/>
              <a:t>table_references</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a:t>
            </a:r>
          </a:p>
          <a:p>
            <a:endParaRPr lang="en-US" altLang="en-US" smtClean="0"/>
          </a:p>
          <a:p>
            <a:r>
              <a:rPr lang="en-US" altLang="en-US" smtClean="0"/>
              <a:t>http://dev.mysql.com/doc/refman/5.0/en/update.html</a:t>
            </a:r>
          </a:p>
        </p:txBody>
      </p:sp>
    </p:spTree>
    <p:extLst>
      <p:ext uri="{BB962C8B-B14F-4D97-AF65-F5344CB8AC3E}">
        <p14:creationId xmlns:p14="http://schemas.microsoft.com/office/powerpoint/2010/main" val="706016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Slide Image Placeholder 1"/>
          <p:cNvSpPr>
            <a:spLocks noGrp="1" noRot="1" noChangeAspect="1" noTextEdit="1"/>
          </p:cNvSpPr>
          <p:nvPr>
            <p:ph type="sldImg"/>
          </p:nvPr>
        </p:nvSpPr>
        <p:spPr>
          <a:ln/>
        </p:spPr>
      </p:sp>
      <p:sp>
        <p:nvSpPr>
          <p:cNvPr id="440323" name="Notes Placeholder 2"/>
          <p:cNvSpPr>
            <a:spLocks noGrp="1"/>
          </p:cNvSpPr>
          <p:nvPr>
            <p:ph type="body" idx="1"/>
          </p:nvPr>
        </p:nvSpPr>
        <p:spPr>
          <a:noFill/>
        </p:spPr>
        <p:txBody>
          <a:bodyPr/>
          <a:lstStyle/>
          <a:p>
            <a:r>
              <a:rPr lang="en-US" altLang="en-US" smtClean="0"/>
              <a:t>Single-table syntax: </a:t>
            </a:r>
          </a:p>
          <a:p>
            <a:r>
              <a:rPr lang="en-US" altLang="en-US" smtClean="0"/>
              <a:t>DELETE [LOW_PRIORITY] [QUICK] [IGNORE] FROM </a:t>
            </a:r>
            <a:r>
              <a:rPr lang="en-US" altLang="en-US" i="1" smtClean="0"/>
              <a:t>tbl_name</a:t>
            </a:r>
            <a:r>
              <a:rPr lang="en-US" altLang="en-US" smtClean="0"/>
              <a:t>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DELETE [LOW_PRIORITY] [QUICK] [IGNORE] </a:t>
            </a:r>
            <a:r>
              <a:rPr lang="en-US" altLang="en-US" i="1" smtClean="0"/>
              <a:t>tbl_name</a:t>
            </a:r>
            <a:r>
              <a:rPr lang="en-US" altLang="en-US" smtClean="0"/>
              <a:t>[.*] [, </a:t>
            </a:r>
            <a:r>
              <a:rPr lang="en-US" altLang="en-US" i="1" smtClean="0"/>
              <a:t>tbl_name</a:t>
            </a:r>
            <a:r>
              <a:rPr lang="en-US" altLang="en-US" smtClean="0"/>
              <a:t>[.*]] ... FROM </a:t>
            </a:r>
            <a:r>
              <a:rPr lang="en-US" altLang="en-US" i="1" smtClean="0"/>
              <a:t>table_references</a:t>
            </a:r>
            <a:r>
              <a:rPr lang="en-US" altLang="en-US" smtClean="0"/>
              <a:t> [WHERE </a:t>
            </a:r>
            <a:r>
              <a:rPr lang="en-US" altLang="en-US" i="1" smtClean="0"/>
              <a:t>where_condition</a:t>
            </a:r>
            <a:r>
              <a:rPr lang="en-US" altLang="en-US" smtClean="0"/>
              <a:t>] Or: </a:t>
            </a:r>
          </a:p>
          <a:p>
            <a:r>
              <a:rPr lang="en-US" altLang="en-US" smtClean="0"/>
              <a:t>DELETE [LOW_PRIORITY] [QUICK] [IGNORE] FROM </a:t>
            </a:r>
            <a:r>
              <a:rPr lang="en-US" altLang="en-US" i="1" smtClean="0"/>
              <a:t>tbl_name</a:t>
            </a:r>
            <a:r>
              <a:rPr lang="en-US" altLang="en-US" smtClean="0"/>
              <a:t>[.*] [, </a:t>
            </a:r>
            <a:r>
              <a:rPr lang="en-US" altLang="en-US" i="1" smtClean="0"/>
              <a:t>tbl_name</a:t>
            </a:r>
            <a:r>
              <a:rPr lang="en-US" altLang="en-US" smtClean="0"/>
              <a:t>[.*]] ... USING </a:t>
            </a:r>
            <a:r>
              <a:rPr lang="en-US" altLang="en-US" i="1" smtClean="0"/>
              <a:t>table_references</a:t>
            </a:r>
            <a:r>
              <a:rPr lang="en-US" altLang="en-US" smtClean="0"/>
              <a:t> [WHERE </a:t>
            </a:r>
            <a:r>
              <a:rPr lang="en-US" altLang="en-US" i="1" smtClean="0"/>
              <a:t>where_condition</a:t>
            </a:r>
            <a:r>
              <a:rPr lang="en-US" altLang="en-US" smtClean="0"/>
              <a:t>] </a:t>
            </a:r>
          </a:p>
          <a:p>
            <a:endParaRPr lang="en-US" altLang="en-US" smtClean="0"/>
          </a:p>
          <a:p>
            <a:r>
              <a:rPr lang="en-US" altLang="en-US" smtClean="0"/>
              <a:t>http://dev.mysql.com/doc/refman/5.0/en/delete.html</a:t>
            </a:r>
          </a:p>
        </p:txBody>
      </p:sp>
    </p:spTree>
    <p:extLst>
      <p:ext uri="{BB962C8B-B14F-4D97-AF65-F5344CB8AC3E}">
        <p14:creationId xmlns:p14="http://schemas.microsoft.com/office/powerpoint/2010/main" val="29404280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Slide Image Placeholder 1"/>
          <p:cNvSpPr>
            <a:spLocks noGrp="1" noRot="1" noChangeAspect="1" noTextEdit="1"/>
          </p:cNvSpPr>
          <p:nvPr>
            <p:ph type="sldImg"/>
          </p:nvPr>
        </p:nvSpPr>
        <p:spPr>
          <a:ln/>
        </p:spPr>
      </p:sp>
      <p:sp>
        <p:nvSpPr>
          <p:cNvPr id="44646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5264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00B302-F4DC-4547-9C74-CF794137D166}" type="slidenum">
              <a:rPr lang="en-US" smtClean="0"/>
              <a:pPr/>
              <a:t>25</a:t>
            </a:fld>
            <a:endParaRPr lang="en-US" dirty="0"/>
          </a:p>
        </p:txBody>
      </p:sp>
    </p:spTree>
    <p:extLst>
      <p:ext uri="{BB962C8B-B14F-4D97-AF65-F5344CB8AC3E}">
        <p14:creationId xmlns:p14="http://schemas.microsoft.com/office/powerpoint/2010/main" val="24775563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a:ln/>
        </p:spPr>
      </p:sp>
      <p:sp>
        <p:nvSpPr>
          <p:cNvPr id="39014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71990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a:ln/>
        </p:spPr>
      </p:sp>
      <p:sp>
        <p:nvSpPr>
          <p:cNvPr id="392195" name="Notes Placeholder 2"/>
          <p:cNvSpPr>
            <a:spLocks noGrp="1"/>
          </p:cNvSpPr>
          <p:nvPr>
            <p:ph type="body" idx="1"/>
          </p:nvPr>
        </p:nvSpPr>
        <p:spPr>
          <a:noFill/>
        </p:spPr>
        <p:txBody>
          <a:bodyPr/>
          <a:lstStyle/>
          <a:p>
            <a:r>
              <a:rPr lang="en-US" altLang="en-US" b="1" smtClean="0"/>
              <a:t>array mysql_fetch_array(resource result [, int result_type )</a:t>
            </a:r>
            <a:br>
              <a:rPr lang="en-US" altLang="en-US" b="1" smtClean="0"/>
            </a:br>
            <a:endParaRPr lang="en-US" altLang="en-US" b="1" smtClean="0"/>
          </a:p>
          <a:p>
            <a:r>
              <a:rPr lang="en-US" altLang="en-US" smtClean="0"/>
              <a:t>Returns an array that corresponds to the fetched row, or FALSE if there are no more rows.</a:t>
            </a:r>
          </a:p>
          <a:p>
            <a:r>
              <a:rPr lang="en-US" altLang="en-US" b="1" smtClean="0"/>
              <a:t>mysql_fetch_array()</a:t>
            </a:r>
            <a:r>
              <a:rPr lang="en-US" altLang="en-US" smtClean="0"/>
              <a:t> is an extended version of </a:t>
            </a:r>
            <a:r>
              <a:rPr lang="en-US" altLang="en-US" b="1" smtClean="0">
                <a:hlinkClick r:id="rId3" action="ppaction://hlinkfile"/>
              </a:rPr>
              <a:t>mysql_fetch_row()</a:t>
            </a:r>
            <a:r>
              <a:rPr lang="en-US" altLang="en-US" smtClean="0"/>
              <a:t>. In addition to storing the data in the numeric indices of the result array, it also stores the data in associative indices, using the field names as keys. </a:t>
            </a:r>
          </a:p>
          <a:p>
            <a:r>
              <a:rPr lang="en-US" altLang="en-US" smtClean="0"/>
              <a:t>If two or more columns of the result have the same field names, the last column will take precedence. To access the other column(s) of the same name, you must use the numeric index of the column or make an alias for the column. For aliased columns, you cannot access the contents with the original column name (by using 'field' in this example). </a:t>
            </a:r>
          </a:p>
          <a:p>
            <a:r>
              <a:rPr lang="en-US" altLang="en-US" b="1" smtClean="0"/>
              <a:t>Example 449. Query with duplicate field names</a:t>
            </a:r>
          </a:p>
          <a:p>
            <a:r>
              <a:rPr lang="en-US" altLang="en-US" smtClean="0"/>
              <a:t>select table1.field as foo table2.field as bar from table1, table2 </a:t>
            </a:r>
          </a:p>
          <a:p>
            <a:r>
              <a:rPr lang="en-US" altLang="en-US" smtClean="0"/>
              <a:t>An important thing to note is that using </a:t>
            </a:r>
            <a:r>
              <a:rPr lang="en-US" altLang="en-US" b="1" smtClean="0"/>
              <a:t>mysql_fetch_array()</a:t>
            </a:r>
            <a:r>
              <a:rPr lang="en-US" altLang="en-US" smtClean="0"/>
              <a:t> is </a:t>
            </a:r>
            <a:r>
              <a:rPr lang="en-US" altLang="en-US" i="1" smtClean="0"/>
              <a:t>not significantly</a:t>
            </a:r>
            <a:r>
              <a:rPr lang="en-US" altLang="en-US" smtClean="0"/>
              <a:t> slower than using </a:t>
            </a:r>
            <a:r>
              <a:rPr lang="en-US" altLang="en-US" b="1" smtClean="0">
                <a:hlinkClick r:id="rId3" action="ppaction://hlinkfile"/>
              </a:rPr>
              <a:t>mysql_fetch_row()</a:t>
            </a:r>
            <a:r>
              <a:rPr lang="en-US" altLang="en-US" smtClean="0"/>
              <a:t>, while it provides a significant added value. </a:t>
            </a:r>
          </a:p>
          <a:p>
            <a:r>
              <a:rPr lang="en-US" altLang="en-US" smtClean="0"/>
              <a:t>The optional second argument </a:t>
            </a:r>
            <a:r>
              <a:rPr lang="en-US" altLang="en-US" i="1" smtClean="0"/>
              <a:t>result_type</a:t>
            </a:r>
            <a:r>
              <a:rPr lang="en-US" altLang="en-US" smtClean="0"/>
              <a:t> in </a:t>
            </a:r>
            <a:r>
              <a:rPr lang="en-US" altLang="en-US" b="1" smtClean="0"/>
              <a:t>mysql_fetch_array()</a:t>
            </a:r>
            <a:r>
              <a:rPr lang="en-US" altLang="en-US" smtClean="0"/>
              <a:t> is a constant and can take the following values: MYSQL_ASSOC, MYSQL_NUM, and MYSQL_BOTH. This feature was added in PHP 3.0.7. MYSQL_BOTH is the default for this argument. </a:t>
            </a:r>
          </a:p>
          <a:p>
            <a:r>
              <a:rPr lang="en-US" altLang="en-US" smtClean="0"/>
              <a:t>By using MYSQL_BOTH, you'll get an array with both associative and number indices. Using MYSQL_ASSOC, you only get associative indices (as </a:t>
            </a:r>
            <a:r>
              <a:rPr lang="en-US" altLang="en-US" b="1" smtClean="0">
                <a:hlinkClick r:id="rId4" action="ppaction://hlinkfile"/>
              </a:rPr>
              <a:t>mysql_fetch_assoc()</a:t>
            </a:r>
            <a:r>
              <a:rPr lang="en-US" altLang="en-US" smtClean="0"/>
              <a:t> works), using MYSQL_NUM, you only get number indices (as </a:t>
            </a:r>
            <a:r>
              <a:rPr lang="en-US" altLang="en-US" b="1" smtClean="0">
                <a:hlinkClick r:id="rId3" action="ppaction://hlinkfile"/>
              </a:rPr>
              <a:t>mysql_fetch_row()</a:t>
            </a:r>
            <a:r>
              <a:rPr lang="en-US" altLang="en-US" smtClean="0"/>
              <a:t> works). </a:t>
            </a:r>
          </a:p>
          <a:p>
            <a:r>
              <a:rPr lang="en-US" altLang="en-US" b="1" smtClean="0"/>
              <a:t>Example 450. mysql_fetch_array with MYSQL_NUM</a:t>
            </a:r>
          </a:p>
          <a:p>
            <a:r>
              <a:rPr lang="en-US" altLang="en-US" smtClean="0"/>
              <a:t>&lt;?php</a:t>
            </a:r>
            <a:br>
              <a:rPr lang="en-US" altLang="en-US" smtClean="0"/>
            </a:br>
            <a:r>
              <a:rPr lang="en-US" altLang="en-US" smtClean="0"/>
              <a:t>   mysql_connect("localhost", "mysql_user", "mysql_password") or</a:t>
            </a:r>
            <a:br>
              <a:rPr lang="en-US" altLang="en-US" smtClean="0"/>
            </a:br>
            <a:r>
              <a:rPr lang="en-US" altLang="en-US" smtClean="0"/>
              <a:t>       </a:t>
            </a:r>
            <a:r>
              <a:rPr lang="en-US" altLang="en-US" smtClean="0">
                <a:hlinkClick r:id="rId5" action="ppaction://hlinkfile"/>
              </a:rPr>
              <a:t>die</a:t>
            </a:r>
            <a:r>
              <a:rPr lang="en-US" altLang="en-US" smtClean="0"/>
              <a:t>("could not connect");</a:t>
            </a:r>
            <a:br>
              <a:rPr lang="en-US" altLang="en-US" smtClean="0"/>
            </a:br>
            <a:r>
              <a:rPr lang="en-US" altLang="en-US" smtClean="0"/>
              <a:t>   </a:t>
            </a:r>
            <a:r>
              <a:rPr lang="en-US" altLang="en-US" smtClean="0">
                <a:hlinkClick r:id="rId6" action="ppaction://hlinkfile"/>
              </a:rPr>
              <a:t>mysql_select_db</a:t>
            </a:r>
            <a:r>
              <a:rPr lang="en-US" altLang="en-US" smtClean="0"/>
              <a:t>("mydb");</a:t>
            </a:r>
            <a:br>
              <a:rPr lang="en-US" altLang="en-US" smtClean="0"/>
            </a:br>
            <a:r>
              <a:rPr lang="en-US" altLang="en-US" smtClean="0"/>
              <a:t/>
            </a:r>
            <a:br>
              <a:rPr lang="en-US" altLang="en-US" smtClean="0"/>
            </a:br>
            <a:r>
              <a:rPr lang="en-US" altLang="en-US" smtClean="0"/>
              <a:t>   $result = </a:t>
            </a:r>
            <a:r>
              <a:rPr lang="en-US" altLang="en-US" smtClean="0">
                <a:hlinkClick r:id="rId7" action="ppaction://hlinkfile"/>
              </a:rPr>
              <a:t>mysql_query</a:t>
            </a:r>
            <a:r>
              <a:rPr lang="en-US" altLang="en-US" smtClean="0"/>
              <a:t>("SELECT id, name FROM mytable");</a:t>
            </a:r>
            <a:br>
              <a:rPr lang="en-US" altLang="en-US" smtClean="0"/>
            </a:br>
            <a:r>
              <a:rPr lang="en-US" altLang="en-US" smtClean="0"/>
              <a:t/>
            </a:r>
            <a:br>
              <a:rPr lang="en-US" altLang="en-US" smtClean="0"/>
            </a:br>
            <a:r>
              <a:rPr lang="en-US" altLang="en-US" smtClean="0"/>
              <a:t>   while ($row = </a:t>
            </a:r>
            <a:r>
              <a:rPr lang="en-US" altLang="en-US" smtClean="0">
                <a:hlinkClick r:id="rId8" action="ppaction://hlinkfile"/>
              </a:rPr>
              <a:t>mysql_fetch_array</a:t>
            </a:r>
            <a:r>
              <a:rPr lang="en-US" altLang="en-US" smtClean="0"/>
              <a:t>($result, MYSQL_NUM)) {</a:t>
            </a:r>
            <a:br>
              <a:rPr lang="en-US" altLang="en-US" smtClean="0"/>
            </a:br>
            <a:r>
              <a:rPr lang="en-US" altLang="en-US" smtClean="0"/>
              <a:t>       </a:t>
            </a:r>
            <a:r>
              <a:rPr lang="en-US" altLang="en-US" smtClean="0">
                <a:hlinkClick r:id="rId9" action="ppaction://hlinkfile"/>
              </a:rPr>
              <a:t>printf</a:t>
            </a:r>
            <a:r>
              <a:rPr lang="en-US" altLang="en-US" smtClean="0"/>
              <a:t> ("ID: %s  Name: %s", $row[0], $row[1]);  </a:t>
            </a:r>
            <a:br>
              <a:rPr lang="en-US" altLang="en-US" smtClean="0"/>
            </a:br>
            <a:r>
              <a:rPr lang="en-US" altLang="en-US" smtClean="0"/>
              <a:t>   }</a:t>
            </a:r>
            <a:br>
              <a:rPr lang="en-US" altLang="en-US" smtClean="0"/>
            </a:br>
            <a:r>
              <a:rPr lang="en-US" altLang="en-US" smtClean="0"/>
              <a:t/>
            </a:r>
            <a:br>
              <a:rPr lang="en-US" altLang="en-US" smtClean="0"/>
            </a:br>
            <a:r>
              <a:rPr lang="en-US" altLang="en-US" smtClean="0"/>
              <a:t>   </a:t>
            </a:r>
            <a:r>
              <a:rPr lang="en-US" altLang="en-US" smtClean="0">
                <a:hlinkClick r:id="rId10" action="ppaction://hlinkfile"/>
              </a:rPr>
              <a:t>mysql_free_result</a:t>
            </a:r>
            <a:r>
              <a:rPr lang="en-US" altLang="en-US" smtClean="0"/>
              <a:t>($result);</a:t>
            </a:r>
            <a:br>
              <a:rPr lang="en-US" altLang="en-US" smtClean="0"/>
            </a:br>
            <a:r>
              <a:rPr lang="en-US" altLang="en-US" smtClean="0"/>
              <a:t>?&gt; </a:t>
            </a:r>
          </a:p>
          <a:p>
            <a:r>
              <a:rPr lang="en-US" altLang="en-US" b="1" smtClean="0"/>
              <a:t>Example 451. mysql_fetch_array with MYSQL_ASSOC</a:t>
            </a:r>
          </a:p>
          <a:p>
            <a:r>
              <a:rPr lang="en-US" altLang="en-US" smtClean="0"/>
              <a:t>&lt;?php</a:t>
            </a:r>
            <a:br>
              <a:rPr lang="en-US" altLang="en-US" smtClean="0"/>
            </a:br>
            <a:r>
              <a:rPr lang="en-US" altLang="en-US" smtClean="0"/>
              <a:t>   mysql_connect("localhost", "mysql_user", "mysql_password") or</a:t>
            </a:r>
            <a:br>
              <a:rPr lang="en-US" altLang="en-US" smtClean="0"/>
            </a:br>
            <a:r>
              <a:rPr lang="en-US" altLang="en-US" smtClean="0"/>
              <a:t>       </a:t>
            </a:r>
            <a:r>
              <a:rPr lang="en-US" altLang="en-US" smtClean="0">
                <a:hlinkClick r:id="rId5" action="ppaction://hlinkfile"/>
              </a:rPr>
              <a:t>die</a:t>
            </a:r>
            <a:r>
              <a:rPr lang="en-US" altLang="en-US" smtClean="0"/>
              <a:t>("could not connect");</a:t>
            </a:r>
            <a:br>
              <a:rPr lang="en-US" altLang="en-US" smtClean="0"/>
            </a:br>
            <a:r>
              <a:rPr lang="en-US" altLang="en-US" smtClean="0"/>
              <a:t>   </a:t>
            </a:r>
            <a:r>
              <a:rPr lang="en-US" altLang="en-US" smtClean="0">
                <a:hlinkClick r:id="rId6" action="ppaction://hlinkfile"/>
              </a:rPr>
              <a:t>mysql_select_db</a:t>
            </a:r>
            <a:r>
              <a:rPr lang="en-US" altLang="en-US" smtClean="0"/>
              <a:t>("mydb");</a:t>
            </a:r>
            <a:br>
              <a:rPr lang="en-US" altLang="en-US" smtClean="0"/>
            </a:br>
            <a:r>
              <a:rPr lang="en-US" altLang="en-US" smtClean="0"/>
              <a:t/>
            </a:r>
            <a:br>
              <a:rPr lang="en-US" altLang="en-US" smtClean="0"/>
            </a:br>
            <a:r>
              <a:rPr lang="en-US" altLang="en-US" smtClean="0"/>
              <a:t>   $result = </a:t>
            </a:r>
            <a:r>
              <a:rPr lang="en-US" altLang="en-US" smtClean="0">
                <a:hlinkClick r:id="rId7" action="ppaction://hlinkfile"/>
              </a:rPr>
              <a:t>mysql_query</a:t>
            </a:r>
            <a:r>
              <a:rPr lang="en-US" altLang="en-US" smtClean="0"/>
              <a:t>("SELECT id, name FROM mytable");</a:t>
            </a:r>
            <a:br>
              <a:rPr lang="en-US" altLang="en-US" smtClean="0"/>
            </a:br>
            <a:r>
              <a:rPr lang="en-US" altLang="en-US" smtClean="0"/>
              <a:t/>
            </a:r>
            <a:br>
              <a:rPr lang="en-US" altLang="en-US" smtClean="0"/>
            </a:br>
            <a:r>
              <a:rPr lang="en-US" altLang="en-US" smtClean="0"/>
              <a:t>   while ($row = </a:t>
            </a:r>
            <a:r>
              <a:rPr lang="en-US" altLang="en-US" smtClean="0">
                <a:hlinkClick r:id="rId8" action="ppaction://hlinkfile"/>
              </a:rPr>
              <a:t>mysql_fetch_array</a:t>
            </a:r>
            <a:r>
              <a:rPr lang="en-US" altLang="en-US" smtClean="0"/>
              <a:t>($result, MYSQL_ASSOC)) {</a:t>
            </a:r>
            <a:br>
              <a:rPr lang="en-US" altLang="en-US" smtClean="0"/>
            </a:br>
            <a:r>
              <a:rPr lang="en-US" altLang="en-US" smtClean="0"/>
              <a:t>       </a:t>
            </a:r>
            <a:r>
              <a:rPr lang="en-US" altLang="en-US" smtClean="0">
                <a:hlinkClick r:id="rId9" action="ppaction://hlinkfile"/>
              </a:rPr>
              <a:t>printf</a:t>
            </a:r>
            <a:r>
              <a:rPr lang="en-US" altLang="en-US" smtClean="0"/>
              <a:t> ("ID: %s  Name: %s", $row["id"], $row["name"]);</a:t>
            </a:r>
            <a:br>
              <a:rPr lang="en-US" altLang="en-US" smtClean="0"/>
            </a:br>
            <a:r>
              <a:rPr lang="en-US" altLang="en-US" smtClean="0"/>
              <a:t>   }</a:t>
            </a:r>
            <a:br>
              <a:rPr lang="en-US" altLang="en-US" smtClean="0"/>
            </a:br>
            <a:r>
              <a:rPr lang="en-US" altLang="en-US" smtClean="0"/>
              <a:t/>
            </a:r>
            <a:br>
              <a:rPr lang="en-US" altLang="en-US" smtClean="0"/>
            </a:br>
            <a:r>
              <a:rPr lang="en-US" altLang="en-US" smtClean="0"/>
              <a:t>   </a:t>
            </a:r>
            <a:r>
              <a:rPr lang="en-US" altLang="en-US" smtClean="0">
                <a:hlinkClick r:id="rId10" action="ppaction://hlinkfile"/>
              </a:rPr>
              <a:t>mysql_free_result</a:t>
            </a:r>
            <a:r>
              <a:rPr lang="en-US" altLang="en-US" smtClean="0"/>
              <a:t>($result);</a:t>
            </a:r>
            <a:br>
              <a:rPr lang="en-US" altLang="en-US" smtClean="0"/>
            </a:br>
            <a:r>
              <a:rPr lang="en-US" altLang="en-US" smtClean="0"/>
              <a:t>?&gt; </a:t>
            </a:r>
          </a:p>
          <a:p>
            <a:r>
              <a:rPr lang="en-US" altLang="en-US" b="1" smtClean="0"/>
              <a:t>Example 452. mysql_fetch_array with MYSQL_BOTH</a:t>
            </a:r>
          </a:p>
          <a:p>
            <a:r>
              <a:rPr lang="en-US" altLang="en-US" smtClean="0"/>
              <a:t>&lt;?php</a:t>
            </a:r>
            <a:br>
              <a:rPr lang="en-US" altLang="en-US" smtClean="0"/>
            </a:br>
            <a:r>
              <a:rPr lang="en-US" altLang="en-US" smtClean="0"/>
              <a:t>   mysql_connect("localhost", "mysql_user", "mysql_password") or</a:t>
            </a:r>
            <a:br>
              <a:rPr lang="en-US" altLang="en-US" smtClean="0"/>
            </a:br>
            <a:r>
              <a:rPr lang="en-US" altLang="en-US" smtClean="0"/>
              <a:t>       </a:t>
            </a:r>
            <a:r>
              <a:rPr lang="en-US" altLang="en-US" smtClean="0">
                <a:hlinkClick r:id="rId5" action="ppaction://hlinkfile"/>
              </a:rPr>
              <a:t>die</a:t>
            </a:r>
            <a:r>
              <a:rPr lang="en-US" altLang="en-US" smtClean="0"/>
              <a:t>("could not connect");</a:t>
            </a:r>
            <a:br>
              <a:rPr lang="en-US" altLang="en-US" smtClean="0"/>
            </a:br>
            <a:r>
              <a:rPr lang="en-US" altLang="en-US" smtClean="0"/>
              <a:t>   </a:t>
            </a:r>
            <a:r>
              <a:rPr lang="en-US" altLang="en-US" smtClean="0">
                <a:hlinkClick r:id="rId6" action="ppaction://hlinkfile"/>
              </a:rPr>
              <a:t>mysql_select_db</a:t>
            </a:r>
            <a:r>
              <a:rPr lang="en-US" altLang="en-US" smtClean="0"/>
              <a:t>("mydb");</a:t>
            </a:r>
            <a:br>
              <a:rPr lang="en-US" altLang="en-US" smtClean="0"/>
            </a:br>
            <a:r>
              <a:rPr lang="en-US" altLang="en-US" smtClean="0"/>
              <a:t/>
            </a:r>
            <a:br>
              <a:rPr lang="en-US" altLang="en-US" smtClean="0"/>
            </a:br>
            <a:r>
              <a:rPr lang="en-US" altLang="en-US" smtClean="0"/>
              <a:t>   $result = </a:t>
            </a:r>
            <a:r>
              <a:rPr lang="en-US" altLang="en-US" smtClean="0">
                <a:hlinkClick r:id="rId7" action="ppaction://hlinkfile"/>
              </a:rPr>
              <a:t>mysql_query</a:t>
            </a:r>
            <a:r>
              <a:rPr lang="en-US" altLang="en-US" smtClean="0"/>
              <a:t>("SELECT id, name FROM mytable");</a:t>
            </a:r>
            <a:br>
              <a:rPr lang="en-US" altLang="en-US" smtClean="0"/>
            </a:br>
            <a:r>
              <a:rPr lang="en-US" altLang="en-US" smtClean="0"/>
              <a:t/>
            </a:r>
            <a:br>
              <a:rPr lang="en-US" altLang="en-US" smtClean="0"/>
            </a:br>
            <a:r>
              <a:rPr lang="en-US" altLang="en-US" smtClean="0"/>
              <a:t>   while ($row = </a:t>
            </a:r>
            <a:r>
              <a:rPr lang="en-US" altLang="en-US" smtClean="0">
                <a:hlinkClick r:id="rId8" action="ppaction://hlinkfile"/>
              </a:rPr>
              <a:t>mysql_fetch_array</a:t>
            </a:r>
            <a:r>
              <a:rPr lang="en-US" altLang="en-US" smtClean="0"/>
              <a:t>($result, MYSQL_BOTH)) {</a:t>
            </a:r>
            <a:br>
              <a:rPr lang="en-US" altLang="en-US" smtClean="0"/>
            </a:br>
            <a:r>
              <a:rPr lang="en-US" altLang="en-US" smtClean="0"/>
              <a:t>       </a:t>
            </a:r>
            <a:r>
              <a:rPr lang="en-US" altLang="en-US" smtClean="0">
                <a:hlinkClick r:id="rId9" action="ppaction://hlinkfile"/>
              </a:rPr>
              <a:t>printf</a:t>
            </a:r>
            <a:r>
              <a:rPr lang="en-US" altLang="en-US" smtClean="0"/>
              <a:t> ("ID: %s  Name: %s", $row[0], $row["name"]);</a:t>
            </a:r>
            <a:br>
              <a:rPr lang="en-US" altLang="en-US" smtClean="0"/>
            </a:br>
            <a:r>
              <a:rPr lang="en-US" altLang="en-US" smtClean="0"/>
              <a:t>   }</a:t>
            </a:r>
            <a:br>
              <a:rPr lang="en-US" altLang="en-US" smtClean="0"/>
            </a:br>
            <a:r>
              <a:rPr lang="en-US" altLang="en-US" smtClean="0"/>
              <a:t/>
            </a:r>
            <a:br>
              <a:rPr lang="en-US" altLang="en-US" smtClean="0"/>
            </a:br>
            <a:r>
              <a:rPr lang="en-US" altLang="en-US" smtClean="0"/>
              <a:t>   </a:t>
            </a:r>
            <a:r>
              <a:rPr lang="en-US" altLang="en-US" smtClean="0">
                <a:hlinkClick r:id="rId10" action="ppaction://hlinkfile"/>
              </a:rPr>
              <a:t>mysql_free_result</a:t>
            </a:r>
            <a:r>
              <a:rPr lang="en-US" altLang="en-US" smtClean="0"/>
              <a:t>($result);</a:t>
            </a:r>
            <a:br>
              <a:rPr lang="en-US" altLang="en-US" smtClean="0"/>
            </a:br>
            <a:r>
              <a:rPr lang="en-US" altLang="en-US" smtClean="0"/>
              <a:t>?&gt;</a:t>
            </a:r>
          </a:p>
        </p:txBody>
      </p:sp>
    </p:spTree>
    <p:extLst>
      <p:ext uri="{BB962C8B-B14F-4D97-AF65-F5344CB8AC3E}">
        <p14:creationId xmlns:p14="http://schemas.microsoft.com/office/powerpoint/2010/main" val="3561075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a:ln/>
        </p:spPr>
      </p:sp>
      <p:sp>
        <p:nvSpPr>
          <p:cNvPr id="394243" name="Notes Placeholder 2"/>
          <p:cNvSpPr>
            <a:spLocks noGrp="1"/>
          </p:cNvSpPr>
          <p:nvPr>
            <p:ph type="body" idx="1"/>
          </p:nvPr>
        </p:nvSpPr>
        <p:spPr>
          <a:noFill/>
        </p:spPr>
        <p:txBody>
          <a:bodyPr/>
          <a:lstStyle/>
          <a:p>
            <a:r>
              <a:rPr lang="en-US" altLang="en-US" b="1" smtClean="0"/>
              <a:t>Example #2 An example use of list()</a:t>
            </a:r>
            <a:endParaRPr lang="en-US" altLang="en-US" smtClean="0"/>
          </a:p>
          <a:p>
            <a:r>
              <a:rPr lang="en-US" altLang="en-US" smtClean="0"/>
              <a:t>&lt;table&gt;</a:t>
            </a:r>
            <a:br>
              <a:rPr lang="en-US" altLang="en-US" smtClean="0"/>
            </a:br>
            <a:r>
              <a:rPr lang="en-US" altLang="en-US" smtClean="0"/>
              <a:t> &lt;tr&gt;</a:t>
            </a:r>
            <a:br>
              <a:rPr lang="en-US" altLang="en-US" smtClean="0"/>
            </a:br>
            <a:r>
              <a:rPr lang="en-US" altLang="en-US" smtClean="0"/>
              <a:t>  &lt;th&gt;Employee name&lt;/th&gt;</a:t>
            </a:r>
            <a:br>
              <a:rPr lang="en-US" altLang="en-US" smtClean="0"/>
            </a:br>
            <a:r>
              <a:rPr lang="en-US" altLang="en-US" smtClean="0"/>
              <a:t>  &lt;th&gt;Salary&lt;/th&gt;</a:t>
            </a:r>
            <a:br>
              <a:rPr lang="en-US" altLang="en-US" smtClean="0"/>
            </a:br>
            <a:r>
              <a:rPr lang="en-US" altLang="en-US" smtClean="0"/>
              <a:t> &lt;/tr&gt;</a:t>
            </a:r>
            <a:br>
              <a:rPr lang="en-US" altLang="en-US" smtClean="0"/>
            </a:br>
            <a:r>
              <a:rPr lang="en-US" altLang="en-US" smtClean="0"/>
              <a:t/>
            </a:r>
            <a:br>
              <a:rPr lang="en-US" altLang="en-US" smtClean="0"/>
            </a:br>
            <a:r>
              <a:rPr lang="en-US" altLang="en-US" smtClean="0"/>
              <a:t>&lt;?php</a:t>
            </a:r>
            <a:br>
              <a:rPr lang="en-US" altLang="en-US" smtClean="0"/>
            </a:br>
            <a:r>
              <a:rPr lang="en-US" altLang="en-US" smtClean="0"/>
              <a:t/>
            </a:r>
            <a:br>
              <a:rPr lang="en-US" altLang="en-US" smtClean="0"/>
            </a:br>
            <a:r>
              <a:rPr lang="en-US" altLang="en-US" smtClean="0"/>
              <a:t>$result = mysql_query("SELECT id, name, salary FROM employees", $conn);</a:t>
            </a:r>
            <a:br>
              <a:rPr lang="en-US" altLang="en-US" smtClean="0"/>
            </a:br>
            <a:r>
              <a:rPr lang="en-US" altLang="en-US" smtClean="0"/>
              <a:t>while (list($id, $name, $salary) = mysql_fetch_row($result)) {</a:t>
            </a:r>
            <a:br>
              <a:rPr lang="en-US" altLang="en-US" smtClean="0"/>
            </a:br>
            <a:r>
              <a:rPr lang="en-US" altLang="en-US" smtClean="0"/>
              <a:t>    echo " &lt;tr&gt;\n" .</a:t>
            </a:r>
            <a:br>
              <a:rPr lang="en-US" altLang="en-US" smtClean="0"/>
            </a:br>
            <a:r>
              <a:rPr lang="en-US" altLang="en-US" smtClean="0"/>
              <a:t>          "  &lt;td&gt;&lt;a href=\"info.php?id=$id\"&gt;$name&lt;/a&gt;&lt;/td&gt;\n" .</a:t>
            </a:r>
            <a:br>
              <a:rPr lang="en-US" altLang="en-US" smtClean="0"/>
            </a:br>
            <a:r>
              <a:rPr lang="en-US" altLang="en-US" smtClean="0"/>
              <a:t>          "  &lt;td&gt;$salary&lt;/td&gt;\n" .</a:t>
            </a:r>
            <a:br>
              <a:rPr lang="en-US" altLang="en-US" smtClean="0"/>
            </a:br>
            <a:r>
              <a:rPr lang="en-US" altLang="en-US" smtClean="0"/>
              <a:t>          " &lt;/tr&gt;\n";</a:t>
            </a:r>
            <a:br>
              <a:rPr lang="en-US" altLang="en-US" smtClean="0"/>
            </a:br>
            <a:r>
              <a:rPr lang="en-US" altLang="en-US" smtClean="0"/>
              <a:t>}</a:t>
            </a:r>
            <a:br>
              <a:rPr lang="en-US" altLang="en-US" smtClean="0"/>
            </a:br>
            <a:r>
              <a:rPr lang="en-US" altLang="en-US" smtClean="0"/>
              <a:t/>
            </a:r>
            <a:br>
              <a:rPr lang="en-US" altLang="en-US" smtClean="0"/>
            </a:br>
            <a:r>
              <a:rPr lang="en-US" altLang="en-US" smtClean="0"/>
              <a:t>?&gt;</a:t>
            </a:r>
            <a:br>
              <a:rPr lang="en-US" altLang="en-US" smtClean="0"/>
            </a:br>
            <a:r>
              <a:rPr lang="en-US" altLang="en-US" smtClean="0"/>
              <a:t/>
            </a:r>
            <a:br>
              <a:rPr lang="en-US" altLang="en-US" smtClean="0"/>
            </a:br>
            <a:r>
              <a:rPr lang="en-US" altLang="en-US" smtClean="0"/>
              <a:t>&lt;/table&gt; </a:t>
            </a:r>
          </a:p>
          <a:p>
            <a:endParaRPr lang="en-US" altLang="en-US" smtClean="0"/>
          </a:p>
        </p:txBody>
      </p:sp>
    </p:spTree>
    <p:extLst>
      <p:ext uri="{BB962C8B-B14F-4D97-AF65-F5344CB8AC3E}">
        <p14:creationId xmlns:p14="http://schemas.microsoft.com/office/powerpoint/2010/main" val="16889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Slide Image Placeholder 1"/>
          <p:cNvSpPr>
            <a:spLocks noGrp="1" noRot="1" noChangeAspect="1" noTextEdit="1"/>
          </p:cNvSpPr>
          <p:nvPr>
            <p:ph type="sldImg"/>
          </p:nvPr>
        </p:nvSpPr>
        <p:spPr>
          <a:ln/>
        </p:spPr>
      </p:sp>
      <p:sp>
        <p:nvSpPr>
          <p:cNvPr id="396291" name="Notes Placeholder 2"/>
          <p:cNvSpPr>
            <a:spLocks noGrp="1"/>
          </p:cNvSpPr>
          <p:nvPr>
            <p:ph type="body" idx="1"/>
          </p:nvPr>
        </p:nvSpPr>
        <p:spPr>
          <a:noFill/>
        </p:spPr>
        <p:txBody>
          <a:bodyPr/>
          <a:lstStyle/>
          <a:p>
            <a:r>
              <a:rPr lang="en-US" altLang="en-US" b="1" smtClean="0"/>
              <a:t>Example #2 An example use of list()</a:t>
            </a:r>
            <a:endParaRPr lang="en-US" altLang="en-US" smtClean="0"/>
          </a:p>
          <a:p>
            <a:r>
              <a:rPr lang="en-US" altLang="en-US" smtClean="0"/>
              <a:t>&lt;table&gt;</a:t>
            </a:r>
            <a:br>
              <a:rPr lang="en-US" altLang="en-US" smtClean="0"/>
            </a:br>
            <a:r>
              <a:rPr lang="en-US" altLang="en-US" smtClean="0"/>
              <a:t> &lt;tr&gt;</a:t>
            </a:r>
            <a:br>
              <a:rPr lang="en-US" altLang="en-US" smtClean="0"/>
            </a:br>
            <a:r>
              <a:rPr lang="en-US" altLang="en-US" smtClean="0"/>
              <a:t>  &lt;th&gt;Employee name&lt;/th&gt;</a:t>
            </a:r>
            <a:br>
              <a:rPr lang="en-US" altLang="en-US" smtClean="0"/>
            </a:br>
            <a:r>
              <a:rPr lang="en-US" altLang="en-US" smtClean="0"/>
              <a:t>  &lt;th&gt;Salary&lt;/th&gt;</a:t>
            </a:r>
            <a:br>
              <a:rPr lang="en-US" altLang="en-US" smtClean="0"/>
            </a:br>
            <a:r>
              <a:rPr lang="en-US" altLang="en-US" smtClean="0"/>
              <a:t> &lt;/tr&gt;</a:t>
            </a:r>
            <a:br>
              <a:rPr lang="en-US" altLang="en-US" smtClean="0"/>
            </a:br>
            <a:r>
              <a:rPr lang="en-US" altLang="en-US" smtClean="0"/>
              <a:t/>
            </a:r>
            <a:br>
              <a:rPr lang="en-US" altLang="en-US" smtClean="0"/>
            </a:br>
            <a:r>
              <a:rPr lang="en-US" altLang="en-US" smtClean="0"/>
              <a:t>&lt;?php</a:t>
            </a:r>
            <a:br>
              <a:rPr lang="en-US" altLang="en-US" smtClean="0"/>
            </a:br>
            <a:r>
              <a:rPr lang="en-US" altLang="en-US" smtClean="0"/>
              <a:t/>
            </a:r>
            <a:br>
              <a:rPr lang="en-US" altLang="en-US" smtClean="0"/>
            </a:br>
            <a:r>
              <a:rPr lang="en-US" altLang="en-US" smtClean="0"/>
              <a:t>$result = mysql_query("SELECT id, name, salary FROM employees", $conn);</a:t>
            </a:r>
            <a:br>
              <a:rPr lang="en-US" altLang="en-US" smtClean="0"/>
            </a:br>
            <a:r>
              <a:rPr lang="en-US" altLang="en-US" smtClean="0"/>
              <a:t>while (list($id, $name, $salary) = mysql_fetch_row($result)) {</a:t>
            </a:r>
            <a:br>
              <a:rPr lang="en-US" altLang="en-US" smtClean="0"/>
            </a:br>
            <a:r>
              <a:rPr lang="en-US" altLang="en-US" smtClean="0"/>
              <a:t>    echo " &lt;tr&gt;\n" .</a:t>
            </a:r>
            <a:br>
              <a:rPr lang="en-US" altLang="en-US" smtClean="0"/>
            </a:br>
            <a:r>
              <a:rPr lang="en-US" altLang="en-US" smtClean="0"/>
              <a:t>          "  &lt;td&gt;&lt;a href=\"info.php?id=$id\"&gt;$name&lt;/a&gt;&lt;/td&gt;\n" .</a:t>
            </a:r>
            <a:br>
              <a:rPr lang="en-US" altLang="en-US" smtClean="0"/>
            </a:br>
            <a:r>
              <a:rPr lang="en-US" altLang="en-US" smtClean="0"/>
              <a:t>          "  &lt;td&gt;$salary&lt;/td&gt;\n" .</a:t>
            </a:r>
            <a:br>
              <a:rPr lang="en-US" altLang="en-US" smtClean="0"/>
            </a:br>
            <a:r>
              <a:rPr lang="en-US" altLang="en-US" smtClean="0"/>
              <a:t>          " &lt;/tr&gt;\n";</a:t>
            </a:r>
            <a:br>
              <a:rPr lang="en-US" altLang="en-US" smtClean="0"/>
            </a:br>
            <a:r>
              <a:rPr lang="en-US" altLang="en-US" smtClean="0"/>
              <a:t>}</a:t>
            </a:r>
            <a:br>
              <a:rPr lang="en-US" altLang="en-US" smtClean="0"/>
            </a:br>
            <a:r>
              <a:rPr lang="en-US" altLang="en-US" smtClean="0"/>
              <a:t/>
            </a:r>
            <a:br>
              <a:rPr lang="en-US" altLang="en-US" smtClean="0"/>
            </a:br>
            <a:r>
              <a:rPr lang="en-US" altLang="en-US" smtClean="0"/>
              <a:t>?&gt;</a:t>
            </a:r>
            <a:br>
              <a:rPr lang="en-US" altLang="en-US" smtClean="0"/>
            </a:br>
            <a:r>
              <a:rPr lang="en-US" altLang="en-US" smtClean="0"/>
              <a:t/>
            </a:r>
            <a:br>
              <a:rPr lang="en-US" altLang="en-US" smtClean="0"/>
            </a:br>
            <a:r>
              <a:rPr lang="en-US" altLang="en-US" smtClean="0"/>
              <a:t>&lt;/table&gt; </a:t>
            </a:r>
          </a:p>
          <a:p>
            <a:endParaRPr lang="en-US" altLang="en-US" smtClean="0"/>
          </a:p>
        </p:txBody>
      </p:sp>
    </p:spTree>
    <p:extLst>
      <p:ext uri="{BB962C8B-B14F-4D97-AF65-F5344CB8AC3E}">
        <p14:creationId xmlns:p14="http://schemas.microsoft.com/office/powerpoint/2010/main" val="1101188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a:ln/>
        </p:spPr>
      </p:sp>
      <p:sp>
        <p:nvSpPr>
          <p:cNvPr id="39833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07760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Slide Image Placeholder 1"/>
          <p:cNvSpPr>
            <a:spLocks noGrp="1" noRot="1" noChangeAspect="1" noTextEdit="1"/>
          </p:cNvSpPr>
          <p:nvPr>
            <p:ph type="sldImg"/>
          </p:nvPr>
        </p:nvSpPr>
        <p:spPr>
          <a:ln/>
        </p:spPr>
      </p:sp>
      <p:sp>
        <p:nvSpPr>
          <p:cNvPr id="404483" name="Notes Placeholder 2"/>
          <p:cNvSpPr>
            <a:spLocks noGrp="1"/>
          </p:cNvSpPr>
          <p:nvPr>
            <p:ph type="body" idx="1"/>
          </p:nvPr>
        </p:nvSpPr>
        <p:spPr>
          <a:noFill/>
        </p:spPr>
        <p:txBody>
          <a:bodyPr/>
          <a:lstStyle/>
          <a:p>
            <a:pPr lvl="1" eaLnBrk="1" hangingPunct="1"/>
            <a:r>
              <a:rPr lang="en-US" altLang="en-US" smtClean="0"/>
              <a:t>Tạo cơ sở dữ liệu dựa trên từng đoạn code sau:</a:t>
            </a:r>
          </a:p>
          <a:p>
            <a:pPr lvl="1" eaLnBrk="1" hangingPunct="1"/>
            <a:r>
              <a:rPr lang="en-US" altLang="en-US" smtClean="0"/>
              <a:t>mysql -hlocalhost -uroot -proot</a:t>
            </a:r>
          </a:p>
          <a:p>
            <a:pPr lvl="1" eaLnBrk="1" hangingPunct="1"/>
            <a:r>
              <a:rPr lang="en-US" altLang="en-US" smtClean="0"/>
              <a:t>mysql&gt;create database demo_mysql;</a:t>
            </a:r>
          </a:p>
          <a:p>
            <a:pPr lvl="1" eaLnBrk="1" hangingPunct="1"/>
            <a:r>
              <a:rPr lang="en-US" altLang="en-US" smtClean="0"/>
              <a:t>mysql&gt; use demo_mysql;</a:t>
            </a:r>
          </a:p>
          <a:p>
            <a:pPr lvl="1" eaLnBrk="1" hangingPunct="1"/>
            <a:r>
              <a:rPr lang="en-US" altLang="en-US" smtClean="0"/>
              <a:t>mysql&gt;create table user(id INT(10) UNSIGNED NOT NULL AUTO_INCREMENT, username VARCHAR(50) NOT NULL, password CHAR(50) NOT NULL, PRIMARY KEY(id));</a:t>
            </a:r>
          </a:p>
          <a:p>
            <a:endParaRPr lang="en-US" altLang="en-US" smtClean="0"/>
          </a:p>
        </p:txBody>
      </p:sp>
    </p:spTree>
    <p:extLst>
      <p:ext uri="{BB962C8B-B14F-4D97-AF65-F5344CB8AC3E}">
        <p14:creationId xmlns:p14="http://schemas.microsoft.com/office/powerpoint/2010/main" val="1369626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Slide Image Placeholder 1"/>
          <p:cNvSpPr>
            <a:spLocks noGrp="1" noRot="1" noChangeAspect="1" noTextEdit="1"/>
          </p:cNvSpPr>
          <p:nvPr>
            <p:ph type="sldImg"/>
          </p:nvPr>
        </p:nvSpPr>
        <p:spPr>
          <a:ln/>
        </p:spPr>
      </p:sp>
      <p:sp>
        <p:nvSpPr>
          <p:cNvPr id="40960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729785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Slide Image Placeholder 1"/>
          <p:cNvSpPr>
            <a:spLocks noGrp="1" noRot="1" noChangeAspect="1" noTextEdit="1"/>
          </p:cNvSpPr>
          <p:nvPr>
            <p:ph type="sldImg"/>
          </p:nvPr>
        </p:nvSpPr>
        <p:spPr>
          <a:ln/>
        </p:spPr>
      </p:sp>
      <p:sp>
        <p:nvSpPr>
          <p:cNvPr id="415747" name="Notes Placeholder 2"/>
          <p:cNvSpPr>
            <a:spLocks noGrp="1"/>
          </p:cNvSpPr>
          <p:nvPr>
            <p:ph type="body" idx="1"/>
          </p:nvPr>
        </p:nvSpPr>
        <p:spPr>
          <a:noFill/>
        </p:spPr>
        <p:txBody>
          <a:bodyPr/>
          <a:lstStyle/>
          <a:p>
            <a:pPr marL="171450" indent="-171450">
              <a:buFontTx/>
              <a:buChar char="-"/>
            </a:pPr>
            <a:endParaRPr lang="en-US" altLang="en-US" smtClean="0"/>
          </a:p>
        </p:txBody>
      </p:sp>
    </p:spTree>
    <p:extLst>
      <p:ext uri="{BB962C8B-B14F-4D97-AF65-F5344CB8AC3E}">
        <p14:creationId xmlns:p14="http://schemas.microsoft.com/office/powerpoint/2010/main" val="4246924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Slide Image Placeholder 1"/>
          <p:cNvSpPr>
            <a:spLocks noGrp="1" noRot="1" noChangeAspect="1" noTextEdit="1"/>
          </p:cNvSpPr>
          <p:nvPr>
            <p:ph type="sldImg"/>
          </p:nvPr>
        </p:nvSpPr>
        <p:spPr>
          <a:ln/>
        </p:spPr>
      </p:sp>
      <p:sp>
        <p:nvSpPr>
          <p:cNvPr id="417795" name="Notes Placeholder 2"/>
          <p:cNvSpPr>
            <a:spLocks noGrp="1"/>
          </p:cNvSpPr>
          <p:nvPr>
            <p:ph type="body" idx="1"/>
          </p:nvPr>
        </p:nvSpPr>
        <p:spPr>
          <a:noFill/>
        </p:spPr>
        <p:txBody>
          <a:bodyPr/>
          <a:lstStyle/>
          <a:p>
            <a:pPr marL="171450" indent="-171450">
              <a:buFontTx/>
              <a:buChar char="-"/>
            </a:pPr>
            <a:endParaRPr lang="en-US" altLang="en-US" smtClean="0"/>
          </a:p>
        </p:txBody>
      </p:sp>
    </p:spTree>
    <p:extLst>
      <p:ext uri="{BB962C8B-B14F-4D97-AF65-F5344CB8AC3E}">
        <p14:creationId xmlns:p14="http://schemas.microsoft.com/office/powerpoint/2010/main" val="91564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Slide Image Placeholder 1"/>
          <p:cNvSpPr>
            <a:spLocks noGrp="1" noRot="1" noChangeAspect="1" noTextEdit="1"/>
          </p:cNvSpPr>
          <p:nvPr>
            <p:ph type="sldImg"/>
          </p:nvPr>
        </p:nvSpPr>
        <p:spPr>
          <a:ln/>
        </p:spPr>
      </p:sp>
      <p:sp>
        <p:nvSpPr>
          <p:cNvPr id="422915" name="Notes Placeholder 2"/>
          <p:cNvSpPr>
            <a:spLocks noGrp="1"/>
          </p:cNvSpPr>
          <p:nvPr>
            <p:ph type="body" idx="1"/>
          </p:nvPr>
        </p:nvSpPr>
        <p:spPr>
          <a:noFill/>
        </p:spPr>
        <p:txBody>
          <a:bodyPr/>
          <a:lstStyle/>
          <a:p>
            <a:r>
              <a:rPr lang="en-US" altLang="en-US" smtClean="0">
                <a:hlinkClick r:id="rId3" action="ppaction://hlinkfile"/>
              </a:rPr>
              <a:t>stripcslashes()</a:t>
            </a:r>
            <a:r>
              <a:rPr lang="en-US" altLang="en-US" smtClean="0"/>
              <a:t> - Un-quote string quoted with addcslashes</a:t>
            </a:r>
          </a:p>
          <a:p>
            <a:r>
              <a:rPr lang="en-US" altLang="en-US" smtClean="0">
                <a:hlinkClick r:id="rId4" action="ppaction://hlinkfile"/>
              </a:rPr>
              <a:t>stripslashes()</a:t>
            </a:r>
            <a:r>
              <a:rPr lang="en-US" altLang="en-US" smtClean="0"/>
              <a:t> - Un-quotes a quoted string</a:t>
            </a:r>
          </a:p>
          <a:p>
            <a:r>
              <a:rPr lang="en-US" altLang="en-US" smtClean="0">
                <a:hlinkClick r:id="rId5" action="ppaction://hlinkfile"/>
              </a:rPr>
              <a:t>addcslashes()</a:t>
            </a:r>
            <a:r>
              <a:rPr lang="en-US" altLang="en-US" smtClean="0"/>
              <a:t> - Quote string with slashes in a C style</a:t>
            </a:r>
          </a:p>
          <a:p>
            <a:r>
              <a:rPr lang="en-US" altLang="en-US" smtClean="0">
                <a:hlinkClick r:id="rId6" action="ppaction://hlinkfile"/>
              </a:rPr>
              <a:t>htmlspecialchars()</a:t>
            </a:r>
            <a:r>
              <a:rPr lang="en-US" altLang="en-US" smtClean="0"/>
              <a:t> - Convert special characters to HTML entities</a:t>
            </a:r>
          </a:p>
          <a:p>
            <a:r>
              <a:rPr lang="en-US" altLang="en-US" smtClean="0">
                <a:hlinkClick r:id="rId7" action="ppaction://hlinkfile"/>
              </a:rPr>
              <a:t>quotemeta()</a:t>
            </a:r>
            <a:r>
              <a:rPr lang="en-US" altLang="en-US" smtClean="0"/>
              <a:t> - Quote meta characters</a:t>
            </a:r>
          </a:p>
          <a:p>
            <a:r>
              <a:rPr lang="en-US" altLang="en-US" smtClean="0">
                <a:hlinkClick r:id="rId8" action="ppaction://hlinkfile"/>
              </a:rPr>
              <a:t>get_magic_quotes_gpc()</a:t>
            </a:r>
            <a:r>
              <a:rPr lang="en-US" altLang="en-US" smtClean="0"/>
              <a:t> - Gets the current configuration setting of magic_quotes_gpc</a:t>
            </a:r>
          </a:p>
          <a:p>
            <a:endParaRPr lang="en-US" altLang="en-US" smtClean="0"/>
          </a:p>
        </p:txBody>
      </p:sp>
    </p:spTree>
    <p:extLst>
      <p:ext uri="{BB962C8B-B14F-4D97-AF65-F5344CB8AC3E}">
        <p14:creationId xmlns:p14="http://schemas.microsoft.com/office/powerpoint/2010/main" val="21572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999458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92919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165909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11249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903638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57665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274</a:t>
            </a:fld>
            <a:endParaRPr lang="en-US"/>
          </a:p>
        </p:txBody>
      </p:sp>
    </p:spTree>
    <p:extLst>
      <p:ext uri="{BB962C8B-B14F-4D97-AF65-F5344CB8AC3E}">
        <p14:creationId xmlns:p14="http://schemas.microsoft.com/office/powerpoint/2010/main" val="928707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p:spPr>
        <p:txBody>
          <a:bodyPr/>
          <a:lstStyle/>
          <a:p>
            <a:r>
              <a:rPr lang="en-US" altLang="en-US" b="1" smtClean="0"/>
              <a:t>Note</a:t>
            </a:r>
            <a:r>
              <a:rPr lang="en-US" altLang="en-US" smtClean="0"/>
              <a:t>: </a:t>
            </a:r>
          </a:p>
          <a:p>
            <a:r>
              <a:rPr lang="en-US" altLang="en-US" smtClean="0"/>
              <a:t>Using </a:t>
            </a:r>
            <a:r>
              <a:rPr lang="en-US" altLang="en-US" i="1" smtClean="0"/>
              <a:t>global</a:t>
            </a:r>
            <a:r>
              <a:rPr lang="en-US" altLang="en-US" smtClean="0"/>
              <a:t> keyword outside a function is not an error. It can be used if the file is included from inside a function.</a:t>
            </a:r>
          </a:p>
          <a:p>
            <a:endParaRPr lang="en-US" altLang="en-US" smtClean="0"/>
          </a:p>
        </p:txBody>
      </p:sp>
    </p:spTree>
    <p:extLst>
      <p:ext uri="{BB962C8B-B14F-4D97-AF65-F5344CB8AC3E}">
        <p14:creationId xmlns:p14="http://schemas.microsoft.com/office/powerpoint/2010/main" val="368340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16885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38384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10/12/2016</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
          <p:cNvSpPr>
            <a:spLocks noGrp="1" noChangeArrowheads="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2356371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10/12/2016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10/12/2016</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 id="2147483664" r:id="rId13"/>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hyperlink" Target="http://itqnu.vn/tin%20tuc/index.html"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hyperlink" Target="mk:@MSITStore:E:\Binh\Google%20Drive%20-%20thbinhqn1%20(Enseignement)\Google%20Drive\Lap%20trinh%20web\PHP\Ebook%20&amp;%20Documents\PHP_MANUAL_EN.CHM::/function.unset.html" TargetMode="External"/><Relationship Id="rId2" Type="http://schemas.openxmlformats.org/officeDocument/2006/relationships/hyperlink" Target="mk:@MSITStore:E:\Binh\Google%20Drive%20-%20thbinhqn1%20(Enseignement)\Google%20Drive\Lap%20trinh%20web\PHP\Ebook%20&amp;%20Documents\PHP_MANUAL_EN.CHM::/function.array.html" TargetMode="Externa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mk:@MSITStore:E:\Binh\Google%20Drive\Ebooks\2010\Web%20dev\PHP\PHP%20MANUAL%20SAMPLE%206\PHP_MANUAL_EN.CHM::/function.explode.html"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hyperlink" Target="mk:@MSITStore:E:\Binh\Google%20Drive\Ebooks\2010\Web%20dev\PHP\PHP%20MANUAL%20SAMPLE%206\PHP_MANUAL_EN.CHM::/function.array.html"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mk:@MSITStore:E:\Binh\Google%20Drive\Ebooks\2010\Web%20dev\PHP\PHP%20MANUAL%20SAMPLE%206\PHP_MANUAL_EN.CHM::/function.print.html" TargetMode="External"/><Relationship Id="rId4" Type="http://schemas.openxmlformats.org/officeDocument/2006/relationships/hyperlink" Target="mk:@MSITStore:E:\Binh\Google%20Drive\Ebooks\2010\Web%20dev\PHP\PHP%20MANUAL%20SAMPLE%206\PHP_MANUAL_EN.CHM::/function.implode.html" TargetMode="Externa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notepad-plus-plus.org/" TargetMode="External"/><Relationship Id="rId2" Type="http://schemas.openxmlformats.org/officeDocument/2006/relationships/hyperlink" Target="http://www.wampserver.com/" TargetMode="External"/><Relationship Id="rId1" Type="http://schemas.openxmlformats.org/officeDocument/2006/relationships/slideLayout" Target="../slideLayouts/slideLayout3.xml"/><Relationship Id="rId6" Type="http://schemas.openxmlformats.org/officeDocument/2006/relationships/hyperlink" Target="http://www.apachefriends.org/en/xampp.html" TargetMode="External"/><Relationship Id="rId5" Type="http://schemas.openxmlformats.org/officeDocument/2006/relationships/hyperlink" Target="http://www.mozilla.org/" TargetMode="External"/><Relationship Id="rId4" Type="http://schemas.openxmlformats.org/officeDocument/2006/relationships/hyperlink" Target="https://corom.vn/" TargetMode="Externa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framework.zend.com/manual/en/coding-standard.coding-style.html" TargetMode="External"/><Relationship Id="rId2" Type="http://schemas.openxmlformats.org/officeDocument/2006/relationships/hyperlink" Target="https://sites.google.com/site/pcdinh2/phpvietnamcodingstandard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021114" y="2057400"/>
            <a:ext cx="7086600" cy="1905000"/>
          </a:xfrm>
        </p:spPr>
        <p:txBody>
          <a:bodyPr>
            <a:noAutofit/>
          </a:bodyPr>
          <a:lstStyle/>
          <a:p>
            <a:pPr algn="ctr"/>
            <a:r>
              <a:rPr lang="en-US" sz="3600" dirty="0" err="1" smtClean="0"/>
              <a:t>Lập</a:t>
            </a:r>
            <a:r>
              <a:rPr lang="en-US" sz="3600" dirty="0" smtClean="0"/>
              <a:t> </a:t>
            </a:r>
            <a:r>
              <a:rPr lang="en-US" sz="3600" dirty="0" err="1" smtClean="0"/>
              <a:t>trình</a:t>
            </a:r>
            <a:r>
              <a:rPr lang="en-US" sz="3600" dirty="0" smtClean="0"/>
              <a:t> </a:t>
            </a:r>
            <a:r>
              <a:rPr lang="en-US" sz="3600" dirty="0" err="1" smtClean="0"/>
              <a:t>ứng</a:t>
            </a:r>
            <a:r>
              <a:rPr lang="en-US" sz="3600" dirty="0" smtClean="0"/>
              <a:t> </a:t>
            </a:r>
            <a:r>
              <a:rPr lang="en-US" sz="3600" dirty="0" err="1" smtClean="0"/>
              <a:t>dụng</a:t>
            </a:r>
            <a:r>
              <a:rPr lang="en-US" sz="3600" dirty="0" smtClean="0"/>
              <a:t> web</a:t>
            </a:r>
            <a:br>
              <a:rPr lang="en-US" sz="3600" dirty="0" smtClean="0"/>
            </a:br>
            <a:r>
              <a:rPr lang="en-US" sz="3600" dirty="0" err="1" smtClean="0"/>
              <a:t>web</a:t>
            </a:r>
            <a:r>
              <a:rPr lang="en-US" sz="3600" dirty="0" smtClean="0"/>
              <a:t> application programming</a:t>
            </a:r>
            <a:endParaRPr lang="en-US" sz="3600" dirty="0"/>
          </a:p>
        </p:txBody>
      </p:sp>
      <p:sp>
        <p:nvSpPr>
          <p:cNvPr id="3" name="Subtitle 2"/>
          <p:cNvSpPr>
            <a:spLocks noGrp="1"/>
          </p:cNvSpPr>
          <p:nvPr>
            <p:ph type="subTitle" idx="1"/>
            <p:custDataLst>
              <p:tags r:id="rId3"/>
            </p:custDataLst>
          </p:nvPr>
        </p:nvSpPr>
        <p:spPr>
          <a:xfrm>
            <a:off x="4191000" y="4876800"/>
            <a:ext cx="4772528" cy="990600"/>
          </a:xfrm>
        </p:spPr>
        <p:txBody>
          <a:bodyPr>
            <a:normAutofit/>
          </a:bodyPr>
          <a:lstStyle/>
          <a:p>
            <a:r>
              <a:rPr lang="en-US" sz="2400" err="1" smtClean="0">
                <a:latin typeface="+mn-lt"/>
              </a:rPr>
              <a:t>Năm</a:t>
            </a:r>
            <a:r>
              <a:rPr lang="en-US" sz="2400" smtClean="0">
                <a:latin typeface="+mn-lt"/>
              </a:rPr>
              <a:t> 2016</a:t>
            </a:r>
            <a:endParaRPr lang="en-US" sz="2400" dirty="0">
              <a:latin typeface="+mn-lt"/>
            </a:endParaRPr>
          </a:p>
        </p:txBody>
      </p:sp>
      <p:sp>
        <p:nvSpPr>
          <p:cNvPr id="5" name="Title 1"/>
          <p:cNvSpPr txBox="1">
            <a:spLocks/>
          </p:cNvSpPr>
          <p:nvPr>
            <p:custDataLst>
              <p:tags r:id="rId4"/>
            </p:custDataLst>
          </p:nvPr>
        </p:nvSpPr>
        <p:spPr>
          <a:xfrm>
            <a:off x="2057400" y="228600"/>
            <a:ext cx="6614886" cy="761999"/>
          </a:xfrm>
          <a:prstGeom prst="rect">
            <a:avLst/>
          </a:prstGeom>
        </p:spPr>
        <p:txBody>
          <a:bodyPr vert="horz" lIns="91440" tIns="45720" rIns="91440" bIns="45720" rtlCol="0" anchor="t">
            <a:noAutofit/>
          </a:bodyPr>
          <a:lstStyle>
            <a:lvl1pPr algn="r" defTabSz="914400" rtl="0" eaLnBrk="1" latinLnBrk="0" hangingPunct="1">
              <a:spcBef>
                <a:spcPct val="0"/>
              </a:spcBef>
              <a:buNone/>
              <a:defRPr lang="en-US" sz="4400" b="1" kern="1200" cap="small" baseline="0">
                <a:solidFill>
                  <a:srgbClr val="003300"/>
                </a:solidFill>
                <a:latin typeface="+mj-lt"/>
                <a:ea typeface="+mj-ea"/>
                <a:cs typeface="+mj-cs"/>
              </a:defRPr>
            </a:lvl1pPr>
          </a:lstStyle>
          <a:p>
            <a:pPr algn="ctr"/>
            <a:r>
              <a:rPr lang="en-US" sz="2400" dirty="0" err="1" smtClean="0">
                <a:latin typeface="Times New Roman" panose="02020603050405020304" pitchFamily="18" charset="0"/>
                <a:cs typeface="Times New Roman" panose="02020603050405020304" pitchFamily="18" charset="0"/>
              </a:rPr>
              <a:t>Khoa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Nghệ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Thông</a:t>
            </a:r>
            <a:r>
              <a:rPr lang="en-US" sz="2400" dirty="0" smtClean="0">
                <a:latin typeface="Times New Roman" panose="02020603050405020304" pitchFamily="18" charset="0"/>
                <a:cs typeface="Times New Roman" panose="02020603050405020304" pitchFamily="18" charset="0"/>
              </a:rPr>
              <a:t> tin</a:t>
            </a:r>
            <a:endParaRPr lang="en-US" sz="24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defRPr/>
            </a:pPr>
            <a:r>
              <a:rPr lang="en-US" smtClean="0"/>
              <a:t>Một số khái niệm (tiếp)</a:t>
            </a:r>
          </a:p>
        </p:txBody>
      </p:sp>
      <p:sp>
        <p:nvSpPr>
          <p:cNvPr id="21507" name="Content Placeholder 2"/>
          <p:cNvSpPr>
            <a:spLocks noGrp="1"/>
          </p:cNvSpPr>
          <p:nvPr>
            <p:ph idx="1"/>
          </p:nvPr>
        </p:nvSpPr>
        <p:spPr/>
        <p:txBody>
          <a:bodyPr>
            <a:normAutofit fontScale="92500" lnSpcReduction="10000"/>
          </a:bodyPr>
          <a:lstStyle/>
          <a:p>
            <a:pPr eaLnBrk="1" hangingPunct="1"/>
            <a:r>
              <a:rPr lang="en-US" altLang="en-US" smtClean="0"/>
              <a:t>URL ()</a:t>
            </a:r>
          </a:p>
          <a:p>
            <a:pPr lvl="1" eaLnBrk="1" hangingPunct="1"/>
            <a:r>
              <a:rPr lang="en-US" altLang="en-US" smtClean="0"/>
              <a:t>Là chuỗi dùng để xác định vị trí và cách khai thác tài nguyên (file trên mạng).</a:t>
            </a:r>
          </a:p>
          <a:p>
            <a:pPr lvl="1" eaLnBrk="1" hangingPunct="1"/>
            <a:r>
              <a:rPr lang="en-US" altLang="en-US" smtClean="0"/>
              <a:t>Cấu trúc: </a:t>
            </a:r>
            <a:r>
              <a:rPr lang="en-US" altLang="en-US" i="1" smtClean="0">
                <a:solidFill>
                  <a:srgbClr val="C00000"/>
                </a:solidFill>
              </a:rPr>
              <a:t>giao_thức://địa_chỉ_server(hoặc IP_server)/đường_dẫn/tên_file</a:t>
            </a:r>
          </a:p>
          <a:p>
            <a:pPr lvl="2" eaLnBrk="1" hangingPunct="1"/>
            <a:r>
              <a:rPr lang="en-US" altLang="en-US" smtClean="0"/>
              <a:t>Ví dụ: </a:t>
            </a:r>
            <a:r>
              <a:rPr lang="en-US" altLang="en-US" smtClean="0">
                <a:hlinkClick r:id="rId2"/>
              </a:rPr>
              <a:t>http://itqnu.vn/tin tuc/index.html</a:t>
            </a:r>
            <a:endParaRPr lang="en-US" altLang="en-US" smtClean="0"/>
          </a:p>
          <a:p>
            <a:pPr lvl="1" eaLnBrk="1" hangingPunct="1"/>
            <a:r>
              <a:rPr lang="en-US" altLang="en-US" smtClean="0"/>
              <a:t>Mặc định, một số thành phần của URL có thể được bỏ qua</a:t>
            </a:r>
          </a:p>
          <a:p>
            <a:pPr lvl="2" eaLnBrk="1" hangingPunct="1"/>
            <a:r>
              <a:rPr lang="en-US" altLang="en-US" smtClean="0"/>
              <a:t>Giao thức, cổng: được trình duyệt mặc định</a:t>
            </a:r>
          </a:p>
          <a:p>
            <a:pPr lvl="2" eaLnBrk="1" hangingPunct="1"/>
            <a:r>
              <a:rPr lang="en-US" altLang="en-US" smtClean="0"/>
              <a:t>Tên file: được server mặc định</a:t>
            </a:r>
          </a:p>
        </p:txBody>
      </p:sp>
    </p:spTree>
    <p:extLst>
      <p:ext uri="{BB962C8B-B14F-4D97-AF65-F5344CB8AC3E}">
        <p14:creationId xmlns:p14="http://schemas.microsoft.com/office/powerpoint/2010/main" val="88736214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fade">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fade">
                                      <p:cBhvr>
                                        <p:cTn id="12" dur="500"/>
                                        <p:tgtEl>
                                          <p:spTgt spid="21507">
                                            <p:txEl>
                                              <p:pRg st="2" end="2"/>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1507">
                                            <p:txEl>
                                              <p:pRg st="3" end="3"/>
                                            </p:txEl>
                                          </p:spTgt>
                                        </p:tgtEl>
                                        <p:attrNameLst>
                                          <p:attrName>style.visibility</p:attrName>
                                        </p:attrNameLst>
                                      </p:cBhvr>
                                      <p:to>
                                        <p:strVal val="visible"/>
                                      </p:to>
                                    </p:set>
                                    <p:animEffect transition="in" filter="fade">
                                      <p:cBhvr>
                                        <p:cTn id="16" dur="500"/>
                                        <p:tgtEl>
                                          <p:spTgt spid="2150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21507">
                                            <p:txEl>
                                              <p:pRg st="4" end="4"/>
                                            </p:txEl>
                                          </p:spTgt>
                                        </p:tgtEl>
                                        <p:attrNameLst>
                                          <p:attrName>style.visibility</p:attrName>
                                        </p:attrNameLst>
                                      </p:cBhvr>
                                      <p:to>
                                        <p:strVal val="visible"/>
                                      </p:to>
                                    </p:set>
                                    <p:animEffect transition="in" filter="fade">
                                      <p:cBhvr>
                                        <p:cTn id="21" dur="500"/>
                                        <p:tgtEl>
                                          <p:spTgt spid="21507">
                                            <p:txEl>
                                              <p:pRg st="4" end="4"/>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21507">
                                            <p:txEl>
                                              <p:pRg st="5" end="5"/>
                                            </p:txEl>
                                          </p:spTgt>
                                        </p:tgtEl>
                                        <p:attrNameLst>
                                          <p:attrName>style.visibility</p:attrName>
                                        </p:attrNameLst>
                                      </p:cBhvr>
                                      <p:to>
                                        <p:strVal val="visible"/>
                                      </p:to>
                                    </p:set>
                                    <p:animEffect transition="in" filter="fade">
                                      <p:cBhvr>
                                        <p:cTn id="25" dur="500"/>
                                        <p:tgtEl>
                                          <p:spTgt spid="21507">
                                            <p:txEl>
                                              <p:pRg st="5" end="5"/>
                                            </p:txEl>
                                          </p:spTgt>
                                        </p:tgtEl>
                                      </p:cBhvr>
                                    </p:animEffect>
                                  </p:childTnLst>
                                </p:cTn>
                              </p:par>
                            </p:childTnLst>
                          </p:cTn>
                        </p:par>
                        <p:par>
                          <p:cTn id="26" fill="hold" nodeType="afterGroup">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507">
                                            <p:txEl>
                                              <p:pRg st="6" end="6"/>
                                            </p:txEl>
                                          </p:spTgt>
                                        </p:tgtEl>
                                        <p:attrNameLst>
                                          <p:attrName>style.visibility</p:attrName>
                                        </p:attrNameLst>
                                      </p:cBhvr>
                                      <p:to>
                                        <p:strVal val="visible"/>
                                      </p:to>
                                    </p:set>
                                    <p:animEffect transition="in" filter="fade">
                                      <p:cBhvr>
                                        <p:cTn id="29" dur="500"/>
                                        <p:tgtEl>
                                          <p:spTgt spid="21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609600" y="158871"/>
            <a:ext cx="8229600" cy="802386"/>
          </a:xfrm>
        </p:spPr>
        <p:txBody>
          <a:bodyPr/>
          <a:lstStyle/>
          <a:p>
            <a:pPr eaLnBrk="1" hangingPunct="1">
              <a:defRPr/>
            </a:pPr>
            <a:r>
              <a:rPr lang="en-US" dirty="0" err="1" smtClean="0"/>
              <a:t>Rẽ</a:t>
            </a:r>
            <a:r>
              <a:rPr lang="en-US" dirty="0" smtClean="0"/>
              <a:t> </a:t>
            </a:r>
            <a:r>
              <a:rPr lang="en-US" dirty="0" err="1" smtClean="0"/>
              <a:t>nhánh</a:t>
            </a:r>
            <a:r>
              <a:rPr lang="en-US" dirty="0" smtClean="0"/>
              <a:t> </a:t>
            </a:r>
            <a:r>
              <a:rPr lang="en-US" dirty="0" smtClean="0">
                <a:solidFill>
                  <a:srgbClr val="D61510"/>
                </a:solidFill>
                <a:latin typeface="Courier New" pitchFamily="49" charset="0"/>
              </a:rPr>
              <a:t>if</a:t>
            </a:r>
          </a:p>
        </p:txBody>
      </p:sp>
      <p:sp>
        <p:nvSpPr>
          <p:cNvPr id="69635" name="Text Box 4"/>
          <p:cNvSpPr txBox="1">
            <a:spLocks noChangeArrowheads="1"/>
          </p:cNvSpPr>
          <p:nvPr/>
        </p:nvSpPr>
        <p:spPr bwMode="auto">
          <a:xfrm>
            <a:off x="1143000" y="1355163"/>
            <a:ext cx="2871391" cy="838691"/>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square"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a:t>
            </a:r>
            <a:r>
              <a:rPr lang="en-US" altLang="en-US" sz="2000" dirty="0">
                <a:solidFill>
                  <a:srgbClr val="0066FF"/>
                </a:solidFill>
                <a:latin typeface="Courier New" panose="02070309020205020404" pitchFamily="49" charset="0"/>
              </a:rPr>
              <a:t>;</a:t>
            </a:r>
          </a:p>
        </p:txBody>
      </p:sp>
      <p:sp>
        <p:nvSpPr>
          <p:cNvPr id="69636" name="Text Box 5"/>
          <p:cNvSpPr txBox="1">
            <a:spLocks noChangeArrowheads="1"/>
          </p:cNvSpPr>
          <p:nvPr/>
        </p:nvSpPr>
        <p:spPr bwMode="auto">
          <a:xfrm>
            <a:off x="1145920" y="3226578"/>
            <a:ext cx="2413992" cy="1762021"/>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nhóm_lệnh1;</a:t>
            </a:r>
          </a:p>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else</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nhóm_lệnh2;</a:t>
            </a:r>
          </a:p>
        </p:txBody>
      </p:sp>
      <p:sp>
        <p:nvSpPr>
          <p:cNvPr id="69637" name="Text Box 6"/>
          <p:cNvSpPr txBox="1">
            <a:spLocks noChangeArrowheads="1"/>
          </p:cNvSpPr>
          <p:nvPr/>
        </p:nvSpPr>
        <p:spPr bwMode="auto">
          <a:xfrm>
            <a:off x="5181600" y="1379919"/>
            <a:ext cx="3158132" cy="360868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(BTLG1)</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nhóm_lệnh1;</a:t>
            </a:r>
          </a:p>
          <a:p>
            <a:pPr eaLnBrk="1" hangingPunct="1">
              <a:lnSpc>
                <a:spcPct val="100000"/>
              </a:lnSpc>
              <a:spcBef>
                <a:spcPct val="50000"/>
              </a:spcBef>
              <a:buClrTx/>
              <a:buFontTx/>
              <a:buNone/>
            </a:pPr>
            <a:r>
              <a:rPr lang="en-US" altLang="en-US" sz="2000" b="1" dirty="0" err="1">
                <a:solidFill>
                  <a:srgbClr val="C00000"/>
                </a:solidFill>
                <a:latin typeface="Courier New" panose="02070309020205020404" pitchFamily="49" charset="0"/>
              </a:rPr>
              <a:t>elseif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(BTLG2)</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nhóm_lệnh2;</a:t>
            </a:r>
          </a:p>
          <a:p>
            <a:pPr eaLnBrk="1" hangingPunct="1">
              <a:lnSpc>
                <a:spcPct val="100000"/>
              </a:lnSpc>
              <a:spcBef>
                <a:spcPct val="50000"/>
              </a:spcBef>
              <a:buClrTx/>
              <a:buFontTx/>
              <a:buNone/>
            </a:pPr>
            <a:r>
              <a:rPr lang="en-US" altLang="en-US" sz="2000" b="1" dirty="0" err="1">
                <a:solidFill>
                  <a:srgbClr val="C00000"/>
                </a:solidFill>
                <a:latin typeface="Courier New" panose="02070309020205020404" pitchFamily="49" charset="0"/>
              </a:rPr>
              <a:t>elseif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(BTLG3)</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nhóm_lệnh3;</a:t>
            </a:r>
          </a:p>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else</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nhóm_lệnh_cuối</a:t>
            </a:r>
            <a:r>
              <a:rPr lang="en-US" altLang="en-US" sz="2000" dirty="0">
                <a:solidFill>
                  <a:srgbClr val="0066FF"/>
                </a:solidFill>
                <a:latin typeface="Courier New" panose="02070309020205020404" pitchFamily="49" charset="0"/>
              </a:rPr>
              <a:t>;</a:t>
            </a:r>
          </a:p>
        </p:txBody>
      </p:sp>
      <p:sp>
        <p:nvSpPr>
          <p:cNvPr id="69638" name="Text Box 7"/>
          <p:cNvSpPr txBox="1">
            <a:spLocks noChangeArrowheads="1"/>
          </p:cNvSpPr>
          <p:nvPr/>
        </p:nvSpPr>
        <p:spPr bwMode="auto">
          <a:xfrm>
            <a:off x="3429000" y="762000"/>
            <a:ext cx="5386586" cy="377026"/>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a:t>
            </a:r>
            <a:r>
              <a:rPr lang="en-US" altLang="en-US" sz="2000" dirty="0" err="1">
                <a:solidFill>
                  <a:srgbClr val="0066FF"/>
                </a:solidFill>
                <a:latin typeface="Courier New" panose="02070309020205020404" pitchFamily="49" charset="0"/>
              </a:rPr>
              <a:t>biến</a:t>
            </a:r>
            <a:r>
              <a:rPr lang="en-US" altLang="en-US" sz="2000" dirty="0">
                <a:solidFill>
                  <a:srgbClr val="0066FF"/>
                </a:solidFill>
                <a:latin typeface="Courier New" panose="02070309020205020404" pitchFamily="49" charset="0"/>
              </a:rPr>
              <a:t> = BTLG </a:t>
            </a:r>
            <a:r>
              <a:rPr lang="en-US" altLang="en-US" sz="2000" b="1" dirty="0">
                <a:solidFill>
                  <a:srgbClr val="C00000"/>
                </a:solidFill>
                <a:latin typeface="Courier New" panose="02070309020205020404" pitchFamily="49" charset="0"/>
              </a:rPr>
              <a:t>?</a:t>
            </a:r>
            <a:r>
              <a:rPr lang="en-US" altLang="en-US" sz="2000" b="1" dirty="0">
                <a:solidFill>
                  <a:srgbClr val="0066FF"/>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Giá_trị1 </a:t>
            </a:r>
            <a:r>
              <a:rPr lang="en-US" altLang="en-US" sz="2000" b="1" dirty="0">
                <a:solidFill>
                  <a:srgbClr val="C00000"/>
                </a:solidFill>
                <a:latin typeface="Courier New" panose="02070309020205020404" pitchFamily="49" charset="0"/>
              </a:rPr>
              <a:t>:</a:t>
            </a:r>
            <a:r>
              <a:rPr lang="en-US" altLang="en-US" sz="2000" b="1" dirty="0">
                <a:solidFill>
                  <a:srgbClr val="0066FF"/>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Giá_trị2</a:t>
            </a:r>
          </a:p>
        </p:txBody>
      </p:sp>
    </p:spTree>
    <p:extLst>
      <p:ext uri="{BB962C8B-B14F-4D97-AF65-F5344CB8AC3E}">
        <p14:creationId xmlns:p14="http://schemas.microsoft.com/office/powerpoint/2010/main" val="36741455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fade">
                                      <p:cBhvr>
                                        <p:cTn id="7" dur="500"/>
                                        <p:tgtEl>
                                          <p:spTgt spid="6963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636"/>
                                        </p:tgtEl>
                                        <p:attrNameLst>
                                          <p:attrName>style.visibility</p:attrName>
                                        </p:attrNameLst>
                                      </p:cBhvr>
                                      <p:to>
                                        <p:strVal val="visible"/>
                                      </p:to>
                                    </p:set>
                                    <p:animEffect transition="in" filter="fade">
                                      <p:cBhvr>
                                        <p:cTn id="11" dur="500"/>
                                        <p:tgtEl>
                                          <p:spTgt spid="696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9637"/>
                                        </p:tgtEl>
                                        <p:attrNameLst>
                                          <p:attrName>style.visibility</p:attrName>
                                        </p:attrNameLst>
                                      </p:cBhvr>
                                      <p:to>
                                        <p:strVal val="visible"/>
                                      </p:to>
                                    </p:set>
                                    <p:animEffect transition="in" filter="fade">
                                      <p:cBhvr>
                                        <p:cTn id="16" dur="500"/>
                                        <p:tgtEl>
                                          <p:spTgt spid="696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9638"/>
                                        </p:tgtEl>
                                        <p:attrNameLst>
                                          <p:attrName>style.visibility</p:attrName>
                                        </p:attrNameLst>
                                      </p:cBhvr>
                                      <p:to>
                                        <p:strVal val="visible"/>
                                      </p:to>
                                    </p:set>
                                    <p:animEffect transition="in" filter="fade">
                                      <p:cBhvr>
                                        <p:cTn id="21"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p:bldP spid="69636" grpId="0" animBg="1"/>
      <p:bldP spid="69637" grpId="0" animBg="1"/>
      <p:bldP spid="6963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Rẽ nhánh </a:t>
            </a:r>
            <a:r>
              <a:rPr lang="en-US" smtClean="0">
                <a:solidFill>
                  <a:srgbClr val="D61510"/>
                </a:solidFill>
                <a:latin typeface="Courier New" pitchFamily="49" charset="0"/>
              </a:rPr>
              <a:t>if </a:t>
            </a:r>
            <a:r>
              <a:rPr lang="en-US" smtClean="0"/>
              <a:t>(tiếp)</a:t>
            </a:r>
            <a:endParaRPr lang="en-US"/>
          </a:p>
        </p:txBody>
      </p:sp>
      <p:sp>
        <p:nvSpPr>
          <p:cNvPr id="136195" name="Content Placeholder 2"/>
          <p:cNvSpPr>
            <a:spLocks noGrp="1"/>
          </p:cNvSpPr>
          <p:nvPr>
            <p:ph idx="1"/>
          </p:nvPr>
        </p:nvSpPr>
        <p:spPr/>
        <p:txBody>
          <a:bodyPr>
            <a:normAutofit fontScale="85000" lnSpcReduction="20000"/>
          </a:bodyPr>
          <a:lstStyle/>
          <a:p>
            <a:r>
              <a:rPr lang="en-US" altLang="en-US" dirty="0" err="1" smtClean="0"/>
              <a:t>Ví</a:t>
            </a:r>
            <a:r>
              <a:rPr lang="en-US" altLang="en-US" dirty="0" smtClean="0"/>
              <a:t> </a:t>
            </a:r>
            <a:r>
              <a:rPr lang="en-US" altLang="en-US" dirty="0" err="1" smtClean="0"/>
              <a:t>dụ</a:t>
            </a:r>
            <a:r>
              <a:rPr lang="en-US" altLang="en-US" dirty="0" smtClean="0"/>
              <a:t>:</a:t>
            </a:r>
          </a:p>
          <a:p>
            <a:pPr marL="299629" lvl="1" indent="0">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marL="299629" lvl="1" indent="0">
              <a:buNone/>
            </a:pPr>
            <a:r>
              <a:rPr lang="en-US" altLang="en-US" dirty="0" smtClean="0">
                <a:latin typeface="Courier New" panose="02070309020205020404" pitchFamily="49" charset="0"/>
                <a:cs typeface="Courier New" panose="02070309020205020404" pitchFamily="49" charset="0"/>
              </a:rPr>
              <a:t>	$a = 2; </a:t>
            </a:r>
          </a:p>
          <a:p>
            <a:pPr marL="299629" lvl="1" indent="0">
              <a:buNone/>
            </a:pPr>
            <a:r>
              <a:rPr lang="en-US" altLang="en-US" dirty="0" smtClean="0">
                <a:latin typeface="Courier New" panose="02070309020205020404" pitchFamily="49" charset="0"/>
                <a:cs typeface="Courier New" panose="02070309020205020404" pitchFamily="49" charset="0"/>
              </a:rPr>
              <a:t>	$b = 3;</a:t>
            </a:r>
          </a:p>
          <a:p>
            <a:pPr marL="299629" lvl="1" indent="0">
              <a:buNone/>
            </a:pPr>
            <a:r>
              <a:rPr lang="en-US" altLang="en-US" b="1" dirty="0" smtClean="0">
                <a:solidFill>
                  <a:srgbClr val="C00000"/>
                </a:solidFill>
                <a:latin typeface="Courier New" panose="02070309020205020404" pitchFamily="49" charset="0"/>
                <a:cs typeface="Courier New" panose="02070309020205020404" pitchFamily="49" charset="0"/>
              </a:rPr>
              <a:t>if</a:t>
            </a:r>
            <a:r>
              <a:rPr lang="en-US" altLang="en-US" dirty="0" smtClean="0">
                <a:latin typeface="Courier New" panose="02070309020205020404" pitchFamily="49" charset="0"/>
                <a:cs typeface="Courier New" panose="02070309020205020404" pitchFamily="49" charset="0"/>
              </a:rPr>
              <a:t> (</a:t>
            </a:r>
            <a:r>
              <a:rPr lang="en-US" altLang="en-US" dirty="0" smtClean="0">
                <a:solidFill>
                  <a:srgbClr val="0033CC"/>
                </a:solidFill>
                <a:latin typeface="Courier New" panose="02070309020205020404" pitchFamily="49" charset="0"/>
                <a:cs typeface="Courier New" panose="02070309020205020404" pitchFamily="49" charset="0"/>
              </a:rPr>
              <a:t>$a &gt; $b</a:t>
            </a:r>
            <a:r>
              <a:rPr lang="en-US" altLang="en-US" dirty="0" smtClean="0">
                <a:latin typeface="Courier New" panose="02070309020205020404" pitchFamily="49" charset="0"/>
                <a:cs typeface="Courier New" panose="02070309020205020404" pitchFamily="49" charset="0"/>
              </a:rPr>
              <a:t>){</a:t>
            </a:r>
          </a:p>
          <a:p>
            <a:pPr marL="299629" lvl="1" indent="0">
              <a:buNone/>
            </a:pPr>
            <a:r>
              <a:rPr lang="en-US" altLang="en-US" dirty="0" smtClean="0">
                <a:latin typeface="Courier New" panose="02070309020205020404" pitchFamily="49" charset="0"/>
                <a:cs typeface="Courier New" panose="02070309020205020404" pitchFamily="49" charset="0"/>
              </a:rPr>
              <a:t>	echo '</a:t>
            </a:r>
            <a:r>
              <a:rPr lang="en-US" altLang="en-US" dirty="0" err="1" smtClean="0">
                <a:latin typeface="Courier New" panose="02070309020205020404" pitchFamily="49" charset="0"/>
                <a:cs typeface="Courier New" panose="02070309020205020404" pitchFamily="49" charset="0"/>
              </a:rPr>
              <a:t>bien</a:t>
            </a:r>
            <a:r>
              <a:rPr lang="en-US" altLang="en-US" dirty="0" smtClean="0">
                <a:latin typeface="Courier New" panose="02070309020205020404" pitchFamily="49" charset="0"/>
                <a:cs typeface="Courier New" panose="02070309020205020404" pitchFamily="49" charset="0"/>
              </a:rPr>
              <a:t> $a co </a:t>
            </a:r>
            <a:r>
              <a:rPr lang="en-US" altLang="en-US" dirty="0" err="1" smtClean="0">
                <a:latin typeface="Courier New" panose="02070309020205020404" pitchFamily="49" charset="0"/>
                <a:cs typeface="Courier New" panose="02070309020205020404" pitchFamily="49" charset="0"/>
              </a:rPr>
              <a:t>gia</a:t>
            </a:r>
            <a:r>
              <a:rPr lang="en-US" altLang="en-US" dirty="0" smtClean="0">
                <a:latin typeface="Courier New" panose="02070309020205020404" pitchFamily="49" charset="0"/>
                <a:cs typeface="Courier New" panose="02070309020205020404" pitchFamily="49" charset="0"/>
              </a:rPr>
              <a:t> tri </a:t>
            </a:r>
            <a:r>
              <a:rPr lang="en-US" altLang="en-US" dirty="0" err="1" smtClean="0">
                <a:latin typeface="Courier New" panose="02070309020205020404" pitchFamily="49" charset="0"/>
                <a:cs typeface="Courier New" panose="02070309020205020404" pitchFamily="49" charset="0"/>
              </a:rPr>
              <a:t>lon</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hon</a:t>
            </a:r>
            <a:r>
              <a:rPr lang="en-US" altLang="en-US" dirty="0" smtClean="0">
                <a:latin typeface="Courier New" panose="02070309020205020404" pitchFamily="49" charset="0"/>
                <a:cs typeface="Courier New" panose="02070309020205020404" pitchFamily="49" charset="0"/>
              </a:rPr>
              <a:t> $b';</a:t>
            </a:r>
          </a:p>
          <a:p>
            <a:pPr marL="299629" lvl="1" indent="0">
              <a:buNone/>
            </a:pPr>
            <a:r>
              <a:rPr lang="en-US" altLang="en-US" smtClean="0">
                <a:latin typeface="Courier New" panose="02070309020205020404" pitchFamily="49" charset="0"/>
                <a:cs typeface="Courier New" panose="02070309020205020404" pitchFamily="49" charset="0"/>
              </a:rPr>
              <a:t>	}</a:t>
            </a:r>
          </a:p>
          <a:p>
            <a:pPr marL="299629" lvl="1" indent="0">
              <a:buNone/>
            </a:pPr>
            <a:r>
              <a:rPr lang="en-US" altLang="en-US" b="1" smtClean="0">
                <a:solidFill>
                  <a:srgbClr val="C00000"/>
                </a:solidFill>
                <a:latin typeface="Courier New" panose="02070309020205020404" pitchFamily="49" charset="0"/>
                <a:cs typeface="Courier New" panose="02070309020205020404" pitchFamily="49" charset="0"/>
              </a:rPr>
              <a:t>else</a:t>
            </a:r>
            <a:r>
              <a:rPr lang="en-US" altLang="en-US" smtClean="0">
                <a:latin typeface="Courier New" panose="02070309020205020404" pitchFamily="49" charset="0"/>
                <a:cs typeface="Courier New" panose="02070309020205020404" pitchFamily="49" charset="0"/>
              </a:rPr>
              <a:t> </a:t>
            </a:r>
            <a:r>
              <a:rPr lang="en-US" altLang="en-US" dirty="0" smtClean="0">
                <a:latin typeface="Courier New" panose="02070309020205020404" pitchFamily="49" charset="0"/>
                <a:cs typeface="Courier New" panose="02070309020205020404" pitchFamily="49" charset="0"/>
              </a:rPr>
              <a:t>{</a:t>
            </a:r>
          </a:p>
          <a:p>
            <a:pPr marL="299629" lvl="1" indent="0">
              <a:buNone/>
            </a:pPr>
            <a:r>
              <a:rPr lang="en-US" altLang="en-US" dirty="0" smtClean="0">
                <a:latin typeface="Courier New" panose="02070309020205020404" pitchFamily="49" charset="0"/>
                <a:cs typeface="Courier New" panose="02070309020205020404" pitchFamily="49" charset="0"/>
              </a:rPr>
              <a:t>	echo '</a:t>
            </a:r>
            <a:r>
              <a:rPr lang="en-US" altLang="en-US" dirty="0" err="1" smtClean="0">
                <a:latin typeface="Courier New" panose="02070309020205020404" pitchFamily="49" charset="0"/>
                <a:cs typeface="Courier New" panose="02070309020205020404" pitchFamily="49" charset="0"/>
              </a:rPr>
              <a:t>bien</a:t>
            </a:r>
            <a:r>
              <a:rPr lang="en-US" altLang="en-US" dirty="0" smtClean="0">
                <a:latin typeface="Courier New" panose="02070309020205020404" pitchFamily="49" charset="0"/>
                <a:cs typeface="Courier New" panose="02070309020205020404" pitchFamily="49" charset="0"/>
              </a:rPr>
              <a:t> $b co </a:t>
            </a:r>
            <a:r>
              <a:rPr lang="en-US" altLang="en-US" dirty="0" err="1" smtClean="0">
                <a:latin typeface="Courier New" panose="02070309020205020404" pitchFamily="49" charset="0"/>
                <a:cs typeface="Courier New" panose="02070309020205020404" pitchFamily="49" charset="0"/>
              </a:rPr>
              <a:t>gia</a:t>
            </a:r>
            <a:r>
              <a:rPr lang="en-US" altLang="en-US" dirty="0" smtClean="0">
                <a:latin typeface="Courier New" panose="02070309020205020404" pitchFamily="49" charset="0"/>
                <a:cs typeface="Courier New" panose="02070309020205020404" pitchFamily="49" charset="0"/>
              </a:rPr>
              <a:t> tri </a:t>
            </a:r>
            <a:r>
              <a:rPr lang="en-US" altLang="en-US" dirty="0" err="1" smtClean="0">
                <a:latin typeface="Courier New" panose="02070309020205020404" pitchFamily="49" charset="0"/>
                <a:cs typeface="Courier New" panose="02070309020205020404" pitchFamily="49" charset="0"/>
              </a:rPr>
              <a:t>lon</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hon</a:t>
            </a:r>
            <a:r>
              <a:rPr lang="en-US" altLang="en-US" dirty="0" smtClean="0">
                <a:latin typeface="Courier New" panose="02070309020205020404" pitchFamily="49" charset="0"/>
                <a:cs typeface="Courier New" panose="02070309020205020404" pitchFamily="49" charset="0"/>
              </a:rPr>
              <a:t> $a';</a:t>
            </a:r>
          </a:p>
          <a:p>
            <a:pPr marL="299629" lvl="1" indent="0">
              <a:buNone/>
            </a:pPr>
            <a:r>
              <a:rPr lang="en-US" altLang="en-US" dirty="0" smtClean="0">
                <a:latin typeface="Courier New" panose="02070309020205020404" pitchFamily="49" charset="0"/>
                <a:cs typeface="Courier New" panose="02070309020205020404" pitchFamily="49" charset="0"/>
              </a:rPr>
              <a:t>	}</a:t>
            </a:r>
          </a:p>
          <a:p>
            <a:pPr marL="299629" lvl="1" indent="0">
              <a:buNone/>
            </a:pPr>
            <a:r>
              <a:rPr lang="en-US" altLang="en-US" b="1" dirty="0"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4289478404"/>
      </p:ext>
    </p:extLst>
  </p:cSld>
  <p:clrMapOvr>
    <a:masterClrMapping/>
  </p:clrMapOvr>
  <p:transition spd="slow">
    <p:wipe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Rẽ nhánh </a:t>
            </a:r>
            <a:r>
              <a:rPr lang="en-US" smtClean="0">
                <a:solidFill>
                  <a:srgbClr val="D61510"/>
                </a:solidFill>
                <a:latin typeface="Courier New" pitchFamily="49" charset="0"/>
              </a:rPr>
              <a:t>if </a:t>
            </a:r>
            <a:r>
              <a:rPr lang="en-US" smtClean="0"/>
              <a:t>(tiếp)</a:t>
            </a:r>
            <a:endParaRPr lang="en-US"/>
          </a:p>
        </p:txBody>
      </p:sp>
      <p:sp>
        <p:nvSpPr>
          <p:cNvPr id="137219" name="Content Placeholder 2"/>
          <p:cNvSpPr>
            <a:spLocks noGrp="1"/>
          </p:cNvSpPr>
          <p:nvPr>
            <p:ph idx="1"/>
          </p:nvPr>
        </p:nvSpPr>
        <p:spPr/>
        <p:txBody>
          <a:bodyPr>
            <a:normAutofit fontScale="92500" lnSpcReduction="20000"/>
          </a:bodyPr>
          <a:lstStyle/>
          <a:p>
            <a:r>
              <a:rPr lang="en-US" altLang="en-US" smtClean="0"/>
              <a:t>Ví dụ:</a:t>
            </a:r>
          </a:p>
          <a:p>
            <a:pPr marL="299629" lvl="1" indent="0">
              <a:spcBef>
                <a:spcPct val="0"/>
              </a:spcBef>
              <a:buNone/>
            </a:pPr>
            <a:r>
              <a:rPr lang="en-US" altLang="en-US" b="1" smtClean="0">
                <a:latin typeface="Courier New" panose="02070309020205020404" pitchFamily="49" charset="0"/>
                <a:cs typeface="Courier New" panose="02070309020205020404" pitchFamily="49" charset="0"/>
              </a:rPr>
              <a:t>&lt;?php</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 = 10; </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t>
            </a:r>
            <a:r>
              <a:rPr lang="en-US" altLang="en-US" b="1" smtClean="0">
                <a:solidFill>
                  <a:srgbClr val="C00000"/>
                </a:solidFill>
                <a:latin typeface="Courier New" panose="02070309020205020404" pitchFamily="49" charset="0"/>
                <a:cs typeface="Courier New" panose="02070309020205020404" pitchFamily="49" charset="0"/>
              </a:rPr>
              <a:t>if</a:t>
            </a:r>
            <a:r>
              <a:rPr lang="en-US" altLang="en-US" smtClean="0">
                <a:latin typeface="Courier New" panose="02070309020205020404" pitchFamily="49" charset="0"/>
                <a:cs typeface="Courier New" panose="02070309020205020404" pitchFamily="49" charset="0"/>
              </a:rPr>
              <a:t> </a:t>
            </a:r>
            <a:r>
              <a:rPr lang="en-US" altLang="en-US" smtClean="0">
                <a:solidFill>
                  <a:srgbClr val="0033CC"/>
                </a:solidFill>
                <a:latin typeface="Courier New" panose="02070309020205020404" pitchFamily="49" charset="0"/>
                <a:cs typeface="Courier New" panose="02070309020205020404" pitchFamily="49" charset="0"/>
              </a:rPr>
              <a:t>($a % 4 == 0){</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het cho 4';</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 </a:t>
            </a:r>
            <a:r>
              <a:rPr lang="en-US" altLang="en-US" b="1" smtClean="0">
                <a:solidFill>
                  <a:srgbClr val="C00000"/>
                </a:solidFill>
                <a:latin typeface="Courier New" panose="02070309020205020404" pitchFamily="49" charset="0"/>
                <a:cs typeface="Courier New" panose="02070309020205020404" pitchFamily="49" charset="0"/>
              </a:rPr>
              <a:t>elseif</a:t>
            </a:r>
            <a:r>
              <a:rPr lang="en-US" altLang="en-US" smtClean="0">
                <a:latin typeface="Courier New" panose="02070309020205020404" pitchFamily="49" charset="0"/>
                <a:cs typeface="Courier New" panose="02070309020205020404" pitchFamily="49" charset="0"/>
              </a:rPr>
              <a:t> </a:t>
            </a:r>
            <a:r>
              <a:rPr lang="en-US" altLang="en-US" smtClean="0">
                <a:solidFill>
                  <a:srgbClr val="0033CC"/>
                </a:solidFill>
                <a:latin typeface="Courier New" panose="02070309020205020404" pitchFamily="49" charset="0"/>
                <a:cs typeface="Courier New" panose="02070309020205020404" pitchFamily="49" charset="0"/>
              </a:rPr>
              <a:t>($a % 4 == 1) </a:t>
            </a:r>
            <a:r>
              <a:rPr lang="en-US" altLang="en-US" smtClean="0">
                <a:latin typeface="Courier New" panose="02070309020205020404" pitchFamily="49" charset="0"/>
                <a:cs typeface="Courier New" panose="02070309020205020404" pitchFamily="49" charset="0"/>
              </a:rPr>
              <a:t>{</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4 du 1';</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t>
            </a:r>
            <a:r>
              <a:rPr lang="en-US" altLang="en-US" b="1" smtClean="0">
                <a:solidFill>
                  <a:srgbClr val="C00000"/>
                </a:solidFill>
                <a:latin typeface="Courier New" panose="02070309020205020404" pitchFamily="49" charset="0"/>
                <a:cs typeface="Courier New" panose="02070309020205020404" pitchFamily="49" charset="0"/>
              </a:rPr>
              <a:t> elseif</a:t>
            </a:r>
            <a:r>
              <a:rPr lang="en-US" altLang="en-US" smtClean="0">
                <a:latin typeface="Courier New" panose="02070309020205020404" pitchFamily="49" charset="0"/>
                <a:cs typeface="Courier New" panose="02070309020205020404" pitchFamily="49" charset="0"/>
              </a:rPr>
              <a:t> </a:t>
            </a:r>
            <a:r>
              <a:rPr lang="en-US" altLang="en-US" smtClean="0">
                <a:solidFill>
                  <a:srgbClr val="0033CC"/>
                </a:solidFill>
                <a:latin typeface="Courier New" panose="02070309020205020404" pitchFamily="49" charset="0"/>
                <a:cs typeface="Courier New" panose="02070309020205020404" pitchFamily="49" charset="0"/>
              </a:rPr>
              <a:t>($a % 4 == 2) </a:t>
            </a:r>
            <a:r>
              <a:rPr lang="en-US" altLang="en-US" smtClean="0">
                <a:latin typeface="Courier New" panose="02070309020205020404" pitchFamily="49" charset="0"/>
                <a:cs typeface="Courier New" panose="02070309020205020404" pitchFamily="49" charset="0"/>
              </a:rPr>
              <a:t>{</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4 du 2';</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 </a:t>
            </a:r>
            <a:r>
              <a:rPr lang="en-US" altLang="en-US" b="1" smtClean="0">
                <a:solidFill>
                  <a:srgbClr val="C00000"/>
                </a:solidFill>
                <a:latin typeface="Courier New" panose="02070309020205020404" pitchFamily="49" charset="0"/>
                <a:cs typeface="Courier New" panose="02070309020205020404" pitchFamily="49" charset="0"/>
              </a:rPr>
              <a:t>else</a:t>
            </a:r>
            <a:r>
              <a:rPr lang="en-US" altLang="en-US" smtClean="0">
                <a:latin typeface="Courier New" panose="02070309020205020404" pitchFamily="49" charset="0"/>
                <a:cs typeface="Courier New" panose="02070309020205020404" pitchFamily="49" charset="0"/>
              </a:rPr>
              <a:t> {</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4 du 3';</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t>
            </a:r>
          </a:p>
          <a:p>
            <a:pPr marL="299629" lvl="1" indent="0">
              <a:spcBef>
                <a:spcPct val="0"/>
              </a:spcBef>
              <a:buNone/>
            </a:pPr>
            <a:r>
              <a:rPr lang="en-US" altLang="en-US" b="1"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039832822"/>
      </p:ext>
    </p:extLst>
  </p:cSld>
  <p:clrMapOvr>
    <a:masterClrMapping/>
  </p:clrMapOvr>
  <p:transition spd="slow">
    <p:wipe dir="d"/>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Rẽ nhánh </a:t>
            </a:r>
            <a:r>
              <a:rPr lang="en-US" smtClean="0">
                <a:solidFill>
                  <a:srgbClr val="D61510"/>
                </a:solidFill>
                <a:latin typeface="Courier New" pitchFamily="49" charset="0"/>
              </a:rPr>
              <a:t>if </a:t>
            </a:r>
            <a:r>
              <a:rPr lang="en-US" smtClean="0"/>
              <a:t>(tiếp)</a:t>
            </a:r>
            <a:endParaRPr lang="en-US"/>
          </a:p>
        </p:txBody>
      </p:sp>
      <p:sp>
        <p:nvSpPr>
          <p:cNvPr id="138243"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a:t>
            </a:r>
            <a:r>
              <a:rPr lang="en-US" altLang="en-US" dirty="0" err="1" smtClean="0"/>
              <a:t>toán</a:t>
            </a:r>
            <a:r>
              <a:rPr lang="en-US" altLang="en-US" dirty="0" smtClean="0"/>
              <a:t> </a:t>
            </a:r>
            <a:r>
              <a:rPr lang="en-US" altLang="en-US" dirty="0" err="1" smtClean="0"/>
              <a:t>tử</a:t>
            </a:r>
            <a:r>
              <a:rPr lang="en-US" altLang="en-US" dirty="0" smtClean="0"/>
              <a:t> tam </a:t>
            </a:r>
            <a:r>
              <a:rPr lang="en-US" altLang="en-US" dirty="0" err="1" smtClean="0"/>
              <a:t>phân</a:t>
            </a:r>
            <a:endParaRPr lang="en-US" altLang="en-US" dirty="0" smtClean="0"/>
          </a:p>
          <a:p>
            <a:pPr marL="299629" lvl="1" indent="0">
              <a:spcBef>
                <a:spcPct val="0"/>
              </a:spcBef>
              <a:buNone/>
            </a:pPr>
            <a:endParaRPr lang="en-US" altLang="en-US" dirty="0" smtClean="0">
              <a:latin typeface="Courier New" panose="02070309020205020404" pitchFamily="49" charset="0"/>
              <a:cs typeface="Courier New" panose="02070309020205020404" pitchFamily="49" charset="0"/>
            </a:endParaRPr>
          </a:p>
          <a:p>
            <a:pPr marL="299629" lvl="1" indent="0">
              <a:spcBef>
                <a:spcPct val="0"/>
              </a:spcBef>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marL="299629" lvl="1" indent="0">
              <a:spcBef>
                <a:spcPct val="0"/>
              </a:spcBef>
              <a:buNone/>
            </a:pPr>
            <a:r>
              <a:rPr lang="en-US" altLang="en-US" dirty="0" smtClean="0">
                <a:latin typeface="Courier New" panose="02070309020205020404" pitchFamily="49" charset="0"/>
                <a:cs typeface="Courier New" panose="02070309020205020404" pitchFamily="49" charset="0"/>
              </a:rPr>
              <a:t>	$a = 10; </a:t>
            </a:r>
          </a:p>
          <a:p>
            <a:pPr marL="299629" lvl="1" indent="0">
              <a:spcBef>
                <a:spcPct val="0"/>
              </a:spcBef>
              <a:buNone/>
            </a:pP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thongBao</a:t>
            </a:r>
            <a:r>
              <a:rPr lang="en-US" altLang="en-US" dirty="0" smtClean="0">
                <a:latin typeface="Courier New" panose="02070309020205020404" pitchFamily="49" charset="0"/>
                <a:cs typeface="Courier New" panose="02070309020205020404" pitchFamily="49" charset="0"/>
              </a:rPr>
              <a:t> = </a:t>
            </a:r>
            <a:r>
              <a:rPr lang="en-US" altLang="en-US" dirty="0" smtClean="0">
                <a:solidFill>
                  <a:srgbClr val="0033CC"/>
                </a:solidFill>
                <a:latin typeface="Courier New" panose="02070309020205020404" pitchFamily="49" charset="0"/>
                <a:cs typeface="Courier New" panose="02070309020205020404" pitchFamily="49" charset="0"/>
              </a:rPr>
              <a:t>$a % 2 == 0 </a:t>
            </a:r>
            <a:r>
              <a:rPr lang="en-US" altLang="en-US" b="1" dirty="0" smtClean="0">
                <a:solidFill>
                  <a:srgbClr val="C00000"/>
                </a:solidFill>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'$a la so </a:t>
            </a:r>
            <a:r>
              <a:rPr lang="en-US" altLang="en-US" dirty="0" err="1" smtClean="0">
                <a:latin typeface="Courier New" panose="02070309020205020404" pitchFamily="49" charset="0"/>
                <a:cs typeface="Courier New" panose="02070309020205020404" pitchFamily="49" charset="0"/>
              </a:rPr>
              <a:t>chan</a:t>
            </a:r>
            <a:r>
              <a:rPr lang="en-US" altLang="en-US" dirty="0" smtClean="0">
                <a:latin typeface="Courier New" panose="02070309020205020404" pitchFamily="49" charset="0"/>
                <a:cs typeface="Courier New" panose="02070309020205020404" pitchFamily="49" charset="0"/>
              </a:rPr>
              <a:t>'</a:t>
            </a:r>
            <a:r>
              <a:rPr lang="en-US" altLang="en-US" b="1" dirty="0" smtClean="0">
                <a:solidFill>
                  <a:srgbClr val="C00000"/>
                </a:solidFill>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'$a la so le';</a:t>
            </a:r>
          </a:p>
          <a:p>
            <a:pPr marL="299629" lvl="1" indent="0">
              <a:spcBef>
                <a:spcPct val="0"/>
              </a:spcBef>
              <a:buNone/>
            </a:pPr>
            <a:r>
              <a:rPr lang="en-US" altLang="en-US" dirty="0" smtClean="0">
                <a:latin typeface="Courier New" panose="02070309020205020404" pitchFamily="49" charset="0"/>
                <a:cs typeface="Courier New" panose="02070309020205020404" pitchFamily="49" charset="0"/>
              </a:rPr>
              <a:t>	echo $</a:t>
            </a:r>
            <a:r>
              <a:rPr lang="en-US" altLang="en-US" dirty="0" err="1" smtClean="0">
                <a:latin typeface="Courier New" panose="02070309020205020404" pitchFamily="49" charset="0"/>
                <a:cs typeface="Courier New" panose="02070309020205020404" pitchFamily="49" charset="0"/>
              </a:rPr>
              <a:t>thongBao</a:t>
            </a:r>
            <a:r>
              <a:rPr lang="en-US" altLang="en-US" dirty="0" smtClean="0">
                <a:latin typeface="Courier New" panose="02070309020205020404" pitchFamily="49" charset="0"/>
                <a:cs typeface="Courier New" panose="02070309020205020404" pitchFamily="49" charset="0"/>
              </a:rPr>
              <a:t>; </a:t>
            </a:r>
          </a:p>
          <a:p>
            <a:pPr marL="299629" lvl="1" indent="0">
              <a:spcBef>
                <a:spcPct val="0"/>
              </a:spcBef>
              <a:buNone/>
            </a:pPr>
            <a:r>
              <a:rPr lang="en-US" altLang="en-US" b="1" dirty="0"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780412916"/>
      </p:ext>
    </p:extLst>
  </p:cSld>
  <p:clrMapOvr>
    <a:masterClrMapping/>
  </p:clrMapOvr>
  <p:transition spd="slow">
    <p:wipe di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186" y="48087"/>
            <a:ext cx="8229600" cy="800100"/>
          </a:xfrm>
        </p:spPr>
        <p:txBody>
          <a:bodyPr/>
          <a:lstStyle/>
          <a:p>
            <a:pPr>
              <a:defRPr/>
            </a:pPr>
            <a:r>
              <a:rPr lang="en-US" dirty="0">
                <a:latin typeface="Courier New" pitchFamily="49" charset="0"/>
              </a:rPr>
              <a:t>switch</a:t>
            </a:r>
            <a:endParaRPr lang="en-US" dirty="0"/>
          </a:p>
        </p:txBody>
      </p:sp>
      <p:sp>
        <p:nvSpPr>
          <p:cNvPr id="71683" name="Content Placeholder 2"/>
          <p:cNvSpPr>
            <a:spLocks noGrp="1"/>
          </p:cNvSpPr>
          <p:nvPr>
            <p:ph idx="1"/>
          </p:nvPr>
        </p:nvSpPr>
        <p:spPr/>
        <p:txBody>
          <a:bodyPr/>
          <a:lstStyle/>
          <a:p>
            <a:pPr>
              <a:defRPr/>
            </a:pPr>
            <a:endParaRPr lang="en-US" sz="1813" dirty="0">
              <a:solidFill>
                <a:schemeClr val="accent2"/>
              </a:solidFill>
            </a:endParaRPr>
          </a:p>
          <a:p>
            <a:pPr marL="0" indent="0">
              <a:buNone/>
              <a:defRPr/>
            </a:pPr>
            <a:endParaRPr lang="en-US" sz="1813" dirty="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endParaRPr lang="en-US" sz="1813" dirty="0" smtClean="0">
              <a:solidFill>
                <a:schemeClr val="accent2"/>
              </a:solidFill>
            </a:endParaRPr>
          </a:p>
          <a:p>
            <a:pPr>
              <a:defRPr/>
            </a:pPr>
            <a:endParaRPr lang="en-US" sz="1813" dirty="0">
              <a:solidFill>
                <a:schemeClr val="accent2"/>
              </a:solidFill>
            </a:endParaRPr>
          </a:p>
          <a:p>
            <a:pPr>
              <a:defRPr/>
            </a:pPr>
            <a:endParaRPr lang="en-US" sz="1813" dirty="0" smtClean="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r>
              <a:rPr lang="en-US" sz="2400" dirty="0" err="1">
                <a:solidFill>
                  <a:schemeClr val="accent2"/>
                </a:solidFill>
              </a:rPr>
              <a:t>Lưu</a:t>
            </a:r>
            <a:r>
              <a:rPr lang="en-US" sz="2400" dirty="0">
                <a:solidFill>
                  <a:schemeClr val="accent2"/>
                </a:solidFill>
              </a:rPr>
              <a:t> ý: </a:t>
            </a:r>
            <a:r>
              <a:rPr lang="en-US" sz="2400" dirty="0" err="1">
                <a:solidFill>
                  <a:schemeClr val="accent2"/>
                </a:solidFill>
              </a:rPr>
              <a:t>giá</a:t>
            </a:r>
            <a:r>
              <a:rPr lang="en-US" sz="2400" dirty="0">
                <a:solidFill>
                  <a:schemeClr val="accent2"/>
                </a:solidFill>
              </a:rPr>
              <a:t> </a:t>
            </a:r>
            <a:r>
              <a:rPr lang="en-US" sz="2400" dirty="0" err="1">
                <a:solidFill>
                  <a:schemeClr val="accent2"/>
                </a:solidFill>
              </a:rPr>
              <a:t>trị</a:t>
            </a:r>
            <a:r>
              <a:rPr lang="en-US" sz="2400" dirty="0">
                <a:solidFill>
                  <a:schemeClr val="accent2"/>
                </a:solidFill>
              </a:rPr>
              <a:t> </a:t>
            </a:r>
            <a:r>
              <a:rPr lang="en-US" sz="2400" dirty="0" err="1">
                <a:solidFill>
                  <a:schemeClr val="accent2"/>
                </a:solidFill>
              </a:rPr>
              <a:t>của</a:t>
            </a:r>
            <a:r>
              <a:rPr lang="en-US" sz="2400" dirty="0">
                <a:solidFill>
                  <a:schemeClr val="accent2"/>
                </a:solidFill>
              </a:rPr>
              <a:t> </a:t>
            </a:r>
            <a:r>
              <a:rPr lang="en-US" sz="2400" dirty="0">
                <a:solidFill>
                  <a:schemeClr val="accent2"/>
                </a:solidFill>
                <a:latin typeface="Courier New" pitchFamily="49" charset="0"/>
                <a:cs typeface="Courier New" pitchFamily="49" charset="0"/>
              </a:rPr>
              <a:t>$</a:t>
            </a:r>
            <a:r>
              <a:rPr lang="en-US" sz="2400" dirty="0" err="1">
                <a:solidFill>
                  <a:schemeClr val="accent2"/>
                </a:solidFill>
                <a:latin typeface="Courier New" pitchFamily="49" charset="0"/>
                <a:cs typeface="Courier New" pitchFamily="49" charset="0"/>
              </a:rPr>
              <a:t>biến</a:t>
            </a:r>
            <a:r>
              <a:rPr lang="en-US" sz="2400" dirty="0">
                <a:solidFill>
                  <a:schemeClr val="accent2"/>
                </a:solidFill>
                <a:latin typeface="Courier New" pitchFamily="49" charset="0"/>
                <a:cs typeface="Courier New" pitchFamily="49" charset="0"/>
              </a:rPr>
              <a:t> </a:t>
            </a:r>
            <a:r>
              <a:rPr lang="en-US" sz="2400" dirty="0" err="1">
                <a:solidFill>
                  <a:schemeClr val="accent2"/>
                </a:solidFill>
              </a:rPr>
              <a:t>phải</a:t>
            </a:r>
            <a:r>
              <a:rPr lang="en-US" sz="2400" dirty="0">
                <a:solidFill>
                  <a:schemeClr val="accent2"/>
                </a:solidFill>
              </a:rPr>
              <a:t> </a:t>
            </a:r>
            <a:r>
              <a:rPr lang="en-US" sz="2400" dirty="0" err="1">
                <a:solidFill>
                  <a:schemeClr val="accent2"/>
                </a:solidFill>
              </a:rPr>
              <a:t>là</a:t>
            </a:r>
            <a:r>
              <a:rPr lang="en-US" sz="2400" dirty="0">
                <a:solidFill>
                  <a:schemeClr val="accent2"/>
                </a:solidFill>
              </a:rPr>
              <a:t> </a:t>
            </a:r>
            <a:r>
              <a:rPr lang="en-US" sz="2400" dirty="0" err="1">
                <a:solidFill>
                  <a:schemeClr val="accent2"/>
                </a:solidFill>
              </a:rPr>
              <a:t>đếm</a:t>
            </a:r>
            <a:r>
              <a:rPr lang="en-US" sz="2400" dirty="0">
                <a:solidFill>
                  <a:schemeClr val="accent2"/>
                </a:solidFill>
              </a:rPr>
              <a:t> </a:t>
            </a:r>
            <a:r>
              <a:rPr lang="en-US" sz="2400" dirty="0" err="1">
                <a:solidFill>
                  <a:schemeClr val="accent2"/>
                </a:solidFill>
              </a:rPr>
              <a:t>được</a:t>
            </a:r>
            <a:r>
              <a:rPr lang="en-US" sz="2400" dirty="0">
                <a:solidFill>
                  <a:schemeClr val="accent2"/>
                </a:solidFill>
              </a:rPr>
              <a:t>, </a:t>
            </a:r>
            <a:r>
              <a:rPr lang="en-US" sz="2400" dirty="0" err="1">
                <a:solidFill>
                  <a:schemeClr val="accent2"/>
                </a:solidFill>
              </a:rPr>
              <a:t>rời</a:t>
            </a:r>
            <a:r>
              <a:rPr lang="en-US" sz="2400" dirty="0">
                <a:solidFill>
                  <a:schemeClr val="accent2"/>
                </a:solidFill>
              </a:rPr>
              <a:t> </a:t>
            </a:r>
            <a:r>
              <a:rPr lang="en-US" sz="2400" dirty="0" err="1">
                <a:solidFill>
                  <a:schemeClr val="accent2"/>
                </a:solidFill>
              </a:rPr>
              <a:t>rạc</a:t>
            </a:r>
            <a:endParaRPr lang="en-US" sz="2400" dirty="0">
              <a:solidFill>
                <a:schemeClr val="accent2"/>
              </a:solidFill>
            </a:endParaRPr>
          </a:p>
          <a:p>
            <a:pPr>
              <a:defRPr/>
            </a:pPr>
            <a:endParaRPr lang="en-US" sz="2400" dirty="0"/>
          </a:p>
        </p:txBody>
      </p:sp>
      <p:sp>
        <p:nvSpPr>
          <p:cNvPr id="139268" name="Text Box 4"/>
          <p:cNvSpPr txBox="1">
            <a:spLocks noChangeArrowheads="1"/>
          </p:cNvSpPr>
          <p:nvPr/>
        </p:nvSpPr>
        <p:spPr bwMode="auto">
          <a:xfrm>
            <a:off x="1066800" y="1295400"/>
            <a:ext cx="6172200" cy="3793346"/>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square"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10000"/>
              </a:lnSpc>
              <a:spcBef>
                <a:spcPct val="0"/>
              </a:spcBef>
              <a:buClrTx/>
              <a:buFontTx/>
              <a:buNone/>
            </a:pPr>
            <a:r>
              <a:rPr lang="en-US" altLang="en-US" sz="2000" b="1" dirty="0">
                <a:solidFill>
                  <a:srgbClr val="C00000"/>
                </a:solidFill>
                <a:latin typeface="Courier New" panose="02070309020205020404" pitchFamily="49" charset="0"/>
              </a:rPr>
              <a:t>switch</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a:t>
            </a:r>
            <a:r>
              <a:rPr lang="en-US" altLang="en-US" sz="2000" dirty="0" err="1">
                <a:solidFill>
                  <a:srgbClr val="0066FF"/>
                </a:solidFill>
                <a:latin typeface="Courier New" panose="02070309020205020404" pitchFamily="49" charset="0"/>
              </a:rPr>
              <a:t>biến</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case</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(giá_trị1):</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nhóm_lệnh1; break;</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case</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(giá_trị2):</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nhóm_lệnh2; break;</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case</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a:t>
            </a:r>
            <a:r>
              <a:rPr lang="en-US" altLang="en-US" sz="2000" dirty="0" err="1">
                <a:solidFill>
                  <a:srgbClr val="0066FF"/>
                </a:solidFill>
                <a:latin typeface="Courier New" panose="02070309020205020404" pitchFamily="49" charset="0"/>
              </a:rPr>
              <a:t>giá_trị_n</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nhóm_lệnh_n</a:t>
            </a:r>
            <a:r>
              <a:rPr lang="en-US" altLang="en-US" sz="2000" dirty="0">
                <a:solidFill>
                  <a:srgbClr val="0066FF"/>
                </a:solidFill>
                <a:latin typeface="Courier New" panose="02070309020205020404" pitchFamily="49" charset="0"/>
              </a:rPr>
              <a:t>; break;</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default</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nhóm_lệnh_khác</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a:t>
            </a:r>
          </a:p>
        </p:txBody>
      </p:sp>
    </p:spTree>
    <p:extLst>
      <p:ext uri="{BB962C8B-B14F-4D97-AF65-F5344CB8AC3E}">
        <p14:creationId xmlns:p14="http://schemas.microsoft.com/office/powerpoint/2010/main" val="392854319"/>
      </p:ext>
    </p:extLst>
  </p:cSld>
  <p:clrMapOvr>
    <a:masterClrMapping/>
  </p:clrMapOvr>
  <p:transition spd="slow">
    <p:wipe di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latin typeface="Courier New" pitchFamily="49" charset="0"/>
              </a:rPr>
              <a:t>switch (tiếp)</a:t>
            </a:r>
            <a:endParaRPr lang="en-US"/>
          </a:p>
        </p:txBody>
      </p:sp>
      <p:sp>
        <p:nvSpPr>
          <p:cNvPr id="80899" name="Content Placeholder 2"/>
          <p:cNvSpPr>
            <a:spLocks noGrp="1"/>
          </p:cNvSpPr>
          <p:nvPr>
            <p:ph idx="1"/>
          </p:nvPr>
        </p:nvSpPr>
        <p:spPr/>
        <p:txBody>
          <a:bodyPr>
            <a:normAutofit lnSpcReduction="10000"/>
          </a:bodyPr>
          <a:lstStyle/>
          <a:p>
            <a:pPr>
              <a:defRPr/>
            </a:pPr>
            <a:r>
              <a:rPr lang="en-US" dirty="0" err="1" smtClean="0"/>
              <a:t>Ví</a:t>
            </a:r>
            <a:r>
              <a:rPr lang="en-US" dirty="0" smtClean="0"/>
              <a:t> </a:t>
            </a:r>
            <a:r>
              <a:rPr lang="en-US" dirty="0" err="1" smtClean="0"/>
              <a:t>dụ</a:t>
            </a:r>
            <a:r>
              <a:rPr lang="en-US" dirty="0" smtClean="0"/>
              <a:t>:</a:t>
            </a:r>
          </a:p>
          <a:p>
            <a:pPr marL="300026" lvl="1" indent="0">
              <a:spcBef>
                <a:spcPts val="450"/>
              </a:spcBef>
              <a:buNone/>
              <a:defRPr/>
            </a:pPr>
            <a:r>
              <a:rPr lang="en-US" sz="2000" b="1" dirty="0">
                <a:latin typeface="Courier New" pitchFamily="49" charset="0"/>
                <a:cs typeface="Courier New" pitchFamily="49" charset="0"/>
              </a:rPr>
              <a:t>&lt;?</a:t>
            </a:r>
            <a:r>
              <a:rPr lang="en-US" sz="2000" b="1" dirty="0" err="1">
                <a:latin typeface="Courier New" pitchFamily="49" charset="0"/>
                <a:cs typeface="Courier New" pitchFamily="49" charset="0"/>
              </a:rPr>
              <a:t>php</a:t>
            </a:r>
            <a:endParaRPr lang="en-US" sz="2000" b="1" dirty="0">
              <a:latin typeface="Courier New" pitchFamily="49" charset="0"/>
              <a:cs typeface="Courier New" pitchFamily="49" charset="0"/>
            </a:endParaRP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 3;</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switch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1: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chu</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nhat</a:t>
            </a:r>
            <a:r>
              <a:rPr lang="en-US" sz="2000" dirty="0">
                <a:latin typeface="Courier New" pitchFamily="49" charset="0"/>
                <a:cs typeface="Courier New" pitchFamily="49" charset="0"/>
              </a:rPr>
              <a:t>';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2: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2';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3: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3';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4: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4';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default</a:t>
            </a: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co the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5,6,7';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p>
          <a:p>
            <a:pPr marL="300026" lvl="1" indent="0">
              <a:spcBef>
                <a:spcPts val="450"/>
              </a:spcBef>
              <a:buNone/>
              <a:defRPr/>
            </a:pPr>
            <a:r>
              <a:rPr lang="en-US" sz="2000" b="1" dirty="0">
                <a:latin typeface="Courier New" pitchFamily="49" charset="0"/>
                <a:cs typeface="Courier New" pitchFamily="49" charset="0"/>
              </a:rPr>
              <a:t>?&gt;</a:t>
            </a:r>
          </a:p>
        </p:txBody>
      </p:sp>
    </p:spTree>
    <p:extLst>
      <p:ext uri="{BB962C8B-B14F-4D97-AF65-F5344CB8AC3E}">
        <p14:creationId xmlns:p14="http://schemas.microsoft.com/office/powerpoint/2010/main" val="2619339880"/>
      </p:ext>
    </p:extLst>
  </p:cSld>
  <p:clrMapOvr>
    <a:masterClrMapping/>
  </p:clrMapOvr>
  <p:transition spd="slow">
    <p:wipe di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609600" y="228600"/>
            <a:ext cx="8229600" cy="802386"/>
          </a:xfrm>
        </p:spPr>
        <p:txBody>
          <a:bodyPr/>
          <a:lstStyle/>
          <a:p>
            <a:pPr eaLnBrk="1" hangingPunct="1">
              <a:defRPr/>
            </a:pPr>
            <a:r>
              <a:rPr lang="en-US" dirty="0" err="1" smtClean="0"/>
              <a:t>Lặp</a:t>
            </a:r>
            <a:r>
              <a:rPr lang="en-US" dirty="0" smtClean="0"/>
              <a:t> </a:t>
            </a:r>
            <a:r>
              <a:rPr lang="en-US" dirty="0" err="1" smtClean="0"/>
              <a:t>không</a:t>
            </a:r>
            <a:r>
              <a:rPr lang="en-US" dirty="0" smtClean="0"/>
              <a:t> </a:t>
            </a:r>
            <a:r>
              <a:rPr lang="en-US" dirty="0" err="1" smtClean="0"/>
              <a:t>xác</a:t>
            </a:r>
            <a:r>
              <a:rPr lang="en-US" dirty="0" smtClean="0"/>
              <a:t> </a:t>
            </a:r>
            <a:r>
              <a:rPr lang="en-US" dirty="0" err="1" smtClean="0"/>
              <a:t>định</a:t>
            </a:r>
            <a:endParaRPr lang="en-US" dirty="0" smtClean="0"/>
          </a:p>
        </p:txBody>
      </p:sp>
      <p:sp>
        <p:nvSpPr>
          <p:cNvPr id="71683" name="Text Box 4"/>
          <p:cNvSpPr txBox="1">
            <a:spLocks noChangeArrowheads="1"/>
          </p:cNvSpPr>
          <p:nvPr/>
        </p:nvSpPr>
        <p:spPr bwMode="auto">
          <a:xfrm>
            <a:off x="1676400" y="1529360"/>
            <a:ext cx="2895600" cy="154657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square"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a:solidFill>
                  <a:srgbClr val="C00000"/>
                </a:solidFill>
                <a:latin typeface="Courier New" panose="02070309020205020404" pitchFamily="49" charset="0"/>
              </a:rPr>
              <a:t>while</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(BTLG){</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
        <p:nvSpPr>
          <p:cNvPr id="71684" name="Text Box 5"/>
          <p:cNvSpPr txBox="1">
            <a:spLocks noChangeArrowheads="1"/>
          </p:cNvSpPr>
          <p:nvPr/>
        </p:nvSpPr>
        <p:spPr bwMode="auto">
          <a:xfrm>
            <a:off x="5105400" y="3581400"/>
            <a:ext cx="2413993" cy="191590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a:solidFill>
                  <a:srgbClr val="C00000"/>
                </a:solidFill>
                <a:latin typeface="Courier New" panose="02070309020205020404" pitchFamily="49" charset="0"/>
              </a:rPr>
              <a:t>do</a:t>
            </a:r>
            <a:r>
              <a:rPr lang="en-US" altLang="en-US" sz="2400">
                <a:solidFill>
                  <a:srgbClr val="C00000"/>
                </a:solidFill>
                <a:latin typeface="Courier New" panose="02070309020205020404" pitchFamily="49" charset="0"/>
              </a:rPr>
              <a:t> </a:t>
            </a:r>
            <a:r>
              <a:rPr lang="en-US" altLang="en-US" sz="240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a:solidFill>
                  <a:srgbClr val="0066FF"/>
                </a:solidFill>
                <a:latin typeface="Courier New" panose="02070309020205020404" pitchFamily="49" charset="0"/>
              </a:rPr>
              <a:t>  các_lệnh;</a:t>
            </a:r>
          </a:p>
          <a:p>
            <a:pPr eaLnBrk="1" hangingPunct="1">
              <a:lnSpc>
                <a:spcPct val="100000"/>
              </a:lnSpc>
              <a:spcBef>
                <a:spcPct val="50000"/>
              </a:spcBef>
              <a:buClrTx/>
              <a:buFontTx/>
              <a:buNone/>
            </a:pPr>
            <a:r>
              <a:rPr lang="en-US" altLang="en-US" sz="2400">
                <a:solidFill>
                  <a:srgbClr val="0066FF"/>
                </a:solidFill>
                <a:latin typeface="Courier New" panose="02070309020205020404" pitchFamily="49" charset="0"/>
              </a:rPr>
              <a:t>} </a:t>
            </a:r>
            <a:r>
              <a:rPr lang="en-US" altLang="en-US" sz="2400" b="1">
                <a:solidFill>
                  <a:srgbClr val="C00000"/>
                </a:solidFill>
                <a:latin typeface="Courier New" panose="02070309020205020404" pitchFamily="49" charset="0"/>
              </a:rPr>
              <a:t>while</a:t>
            </a:r>
            <a:r>
              <a:rPr lang="en-US" altLang="en-US" sz="2400">
                <a:solidFill>
                  <a:srgbClr val="C00000"/>
                </a:solidFill>
                <a:latin typeface="Courier New" panose="02070309020205020404" pitchFamily="49" charset="0"/>
              </a:rPr>
              <a:t> </a:t>
            </a:r>
            <a:r>
              <a:rPr lang="en-US" altLang="en-US" sz="2400">
                <a:solidFill>
                  <a:srgbClr val="0066FF"/>
                </a:solidFill>
                <a:latin typeface="Courier New" panose="02070309020205020404" pitchFamily="49" charset="0"/>
              </a:rPr>
              <a:t>(BTLG);</a:t>
            </a:r>
          </a:p>
        </p:txBody>
      </p:sp>
    </p:spTree>
    <p:extLst>
      <p:ext uri="{BB962C8B-B14F-4D97-AF65-F5344CB8AC3E}">
        <p14:creationId xmlns:p14="http://schemas.microsoft.com/office/powerpoint/2010/main" val="38763355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683"/>
                                        </p:tgtEl>
                                        <p:attrNameLst>
                                          <p:attrName>style.visibility</p:attrName>
                                        </p:attrNameLst>
                                      </p:cBhvr>
                                      <p:to>
                                        <p:strVal val="visible"/>
                                      </p:to>
                                    </p:set>
                                    <p:animEffect transition="in" filter="fade">
                                      <p:cBhvr>
                                        <p:cTn id="7" dur="500"/>
                                        <p:tgtEl>
                                          <p:spTgt spid="7168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684"/>
                                        </p:tgtEl>
                                        <p:attrNameLst>
                                          <p:attrName>style.visibility</p:attrName>
                                        </p:attrNameLst>
                                      </p:cBhvr>
                                      <p:to>
                                        <p:strVal val="visible"/>
                                      </p:to>
                                    </p:set>
                                    <p:animEffect transition="in" filter="fade">
                                      <p:cBhvr>
                                        <p:cTn id="11"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animBg="1"/>
      <p:bldP spid="7168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Lặp không xác định (tiếp)</a:t>
            </a:r>
          </a:p>
        </p:txBody>
      </p:sp>
      <p:sp>
        <p:nvSpPr>
          <p:cNvPr id="75779" name="Content Placeholder 2"/>
          <p:cNvSpPr>
            <a:spLocks noGrp="1"/>
          </p:cNvSpPr>
          <p:nvPr>
            <p:ph idx="1"/>
          </p:nvPr>
        </p:nvSpPr>
        <p:spPr/>
        <p:txBody>
          <a:bodyPr>
            <a:normAutofit fontScale="92500" lnSpcReduction="20000"/>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&lt;?</a:t>
            </a:r>
            <a:r>
              <a:rPr lang="en-US" altLang="en-US" sz="2200" b="1" dirty="0" err="1">
                <a:latin typeface="Courier New" panose="02070309020205020404" pitchFamily="49" charset="0"/>
                <a:cs typeface="Courier New" panose="02070309020205020404" pitchFamily="49" charset="0"/>
              </a:rPr>
              <a:t>php</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 1; </a:t>
            </a:r>
          </a:p>
          <a:p>
            <a:pPr marL="511949" lvl="1" indent="0">
              <a:lnSpc>
                <a:spcPct val="80000"/>
              </a:lnSpc>
              <a:buNone/>
            </a:pPr>
            <a:r>
              <a:rPr lang="en-US" altLang="en-US" sz="2200" b="1" dirty="0">
                <a:solidFill>
                  <a:srgbClr val="009900"/>
                </a:solidFill>
                <a:latin typeface="Courier New" panose="02070309020205020404" pitchFamily="49" charset="0"/>
                <a:cs typeface="Courier New" panose="02070309020205020404" pitchFamily="49" charset="0"/>
              </a:rPr>
              <a:t>	</a:t>
            </a:r>
            <a:r>
              <a:rPr lang="en-US" altLang="en-US" sz="2200" b="1" dirty="0">
                <a:solidFill>
                  <a:srgbClr val="C00000"/>
                </a:solidFill>
                <a:latin typeface="Courier New" panose="02070309020205020404" pitchFamily="49" charset="0"/>
                <a:cs typeface="Courier New" panose="02070309020205020404" pitchFamily="49" charset="0"/>
              </a:rPr>
              <a:t>while</a:t>
            </a:r>
            <a:r>
              <a:rPr lang="en-US" altLang="en-US" sz="2200" dirty="0">
                <a:solidFill>
                  <a:srgbClr val="C00000"/>
                </a:solidFill>
                <a:latin typeface="Courier New" panose="02070309020205020404" pitchFamily="49" charset="0"/>
                <a:cs typeface="Courier New" panose="02070309020205020404" pitchFamily="49" charset="0"/>
              </a:rPr>
              <a:t> </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&lt;= 10) {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echo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\n</a:t>
            </a:r>
            <a:r>
              <a:rPr lang="en-US" altLang="en-US" sz="2200" dirty="0" smtClean="0">
                <a:latin typeface="Courier New" panose="02070309020205020404" pitchFamily="49" charset="0"/>
                <a:cs typeface="Courier New" panose="02070309020205020404" pitchFamily="49" charset="0"/>
              </a:rPr>
              <a:t>";//</a:t>
            </a:r>
            <a:r>
              <a:rPr lang="en-US" altLang="en-US" sz="2200" dirty="0">
                <a:latin typeface="Courier New" panose="02070309020205020404" pitchFamily="49" charset="0"/>
                <a:cs typeface="Courier New" panose="02070309020205020404" pitchFamily="49" charset="0"/>
              </a:rPr>
              <a:t>echo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?&gt;</a:t>
            </a: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&lt;?</a:t>
            </a:r>
            <a:r>
              <a:rPr lang="en-US" altLang="en-US" sz="2200" b="1" dirty="0" err="1">
                <a:latin typeface="Courier New" panose="02070309020205020404" pitchFamily="49" charset="0"/>
                <a:cs typeface="Courier New" panose="02070309020205020404" pitchFamily="49" charset="0"/>
              </a:rPr>
              <a:t>php</a:t>
            </a: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 1; </a:t>
            </a:r>
          </a:p>
          <a:p>
            <a:pPr eaLnBrk="1" hangingPunct="1">
              <a:lnSpc>
                <a:spcPct val="8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a:t>
            </a:r>
            <a:r>
              <a:rPr lang="en-US" altLang="en-US" sz="2200" b="1" dirty="0">
                <a:solidFill>
                  <a:srgbClr val="C00000"/>
                </a:solidFill>
                <a:latin typeface="Courier New" panose="02070309020205020404" pitchFamily="49" charset="0"/>
                <a:cs typeface="Courier New" panose="02070309020205020404" pitchFamily="49" charset="0"/>
              </a:rPr>
              <a:t>do</a:t>
            </a:r>
            <a:r>
              <a:rPr lang="en-US" altLang="en-US" sz="2200" dirty="0">
                <a:solidFill>
                  <a:srgbClr val="C00000"/>
                </a:solidFill>
                <a:latin typeface="Courier New" panose="02070309020205020404" pitchFamily="49" charset="0"/>
                <a:cs typeface="Courier New" panose="02070309020205020404" pitchFamily="49" charset="0"/>
              </a:rPr>
              <a:t> </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echo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"\n";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 </a:t>
            </a:r>
            <a:r>
              <a:rPr lang="en-US" altLang="en-US" sz="2200" b="1" dirty="0">
                <a:solidFill>
                  <a:srgbClr val="C00000"/>
                </a:solidFill>
                <a:latin typeface="Courier New" panose="02070309020205020404" pitchFamily="49" charset="0"/>
                <a:cs typeface="Courier New" panose="02070309020205020404" pitchFamily="49" charset="0"/>
              </a:rPr>
              <a:t>while</a:t>
            </a:r>
            <a:r>
              <a:rPr lang="en-US" altLang="en-US" sz="2200" dirty="0">
                <a:solidFill>
                  <a:srgbClr val="C00000"/>
                </a:solidFill>
                <a:latin typeface="Courier New" panose="02070309020205020404" pitchFamily="49" charset="0"/>
                <a:cs typeface="Courier New" panose="02070309020205020404" pitchFamily="49" charset="0"/>
              </a:rPr>
              <a:t> </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&lt;= 10); </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?&gt;</a:t>
            </a:r>
            <a:r>
              <a:rPr lang="en-US" altLang="en-US" sz="2200" dirty="0">
                <a:latin typeface="Courier New" panose="02070309020205020404" pitchFamily="49" charset="0"/>
                <a:cs typeface="Courier New" panose="02070309020205020404" pitchFamily="49" charset="0"/>
              </a:rPr>
              <a:t> </a:t>
            </a:r>
          </a:p>
          <a:p>
            <a:pPr>
              <a:buFont typeface="Wingdings" panose="05000000000000000000" pitchFamily="2" charset="2"/>
              <a:buNone/>
            </a:pPr>
            <a:endParaRPr lang="en-US" altLang="en-US" dirty="0" smtClean="0"/>
          </a:p>
          <a:p>
            <a:endParaRPr lang="en-US" altLang="en-US" dirty="0" smtClean="0"/>
          </a:p>
        </p:txBody>
      </p:sp>
    </p:spTree>
    <p:extLst>
      <p:ext uri="{BB962C8B-B14F-4D97-AF65-F5344CB8AC3E}">
        <p14:creationId xmlns:p14="http://schemas.microsoft.com/office/powerpoint/2010/main" val="18681228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5779">
                                            <p:txEl>
                                              <p:pRg st="8" end="8"/>
                                            </p:txEl>
                                          </p:spTgt>
                                        </p:tgtEl>
                                        <p:attrNameLst>
                                          <p:attrName>style.visibility</p:attrName>
                                        </p:attrNameLst>
                                      </p:cBhvr>
                                      <p:to>
                                        <p:strVal val="visible"/>
                                      </p:to>
                                    </p:set>
                                    <p:animEffect transition="in" filter="fade">
                                      <p:cBhvr>
                                        <p:cTn id="7" dur="500"/>
                                        <p:tgtEl>
                                          <p:spTgt spid="75779">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5779">
                                            <p:txEl>
                                              <p:pRg st="9" end="9"/>
                                            </p:txEl>
                                          </p:spTgt>
                                        </p:tgtEl>
                                        <p:attrNameLst>
                                          <p:attrName>style.visibility</p:attrName>
                                        </p:attrNameLst>
                                      </p:cBhvr>
                                      <p:to>
                                        <p:strVal val="visible"/>
                                      </p:to>
                                    </p:set>
                                    <p:animEffect transition="in" filter="fade">
                                      <p:cBhvr>
                                        <p:cTn id="10" dur="500"/>
                                        <p:tgtEl>
                                          <p:spTgt spid="75779">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5779">
                                            <p:txEl>
                                              <p:pRg st="10" end="10"/>
                                            </p:txEl>
                                          </p:spTgt>
                                        </p:tgtEl>
                                        <p:attrNameLst>
                                          <p:attrName>style.visibility</p:attrName>
                                        </p:attrNameLst>
                                      </p:cBhvr>
                                      <p:to>
                                        <p:strVal val="visible"/>
                                      </p:to>
                                    </p:set>
                                    <p:animEffect transition="in" filter="fade">
                                      <p:cBhvr>
                                        <p:cTn id="13" dur="500"/>
                                        <p:tgtEl>
                                          <p:spTgt spid="75779">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5779">
                                            <p:txEl>
                                              <p:pRg st="11" end="11"/>
                                            </p:txEl>
                                          </p:spTgt>
                                        </p:tgtEl>
                                        <p:attrNameLst>
                                          <p:attrName>style.visibility</p:attrName>
                                        </p:attrNameLst>
                                      </p:cBhvr>
                                      <p:to>
                                        <p:strVal val="visible"/>
                                      </p:to>
                                    </p:set>
                                    <p:animEffect transition="in" filter="fade">
                                      <p:cBhvr>
                                        <p:cTn id="16" dur="500"/>
                                        <p:tgtEl>
                                          <p:spTgt spid="75779">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5779">
                                            <p:txEl>
                                              <p:pRg st="12" end="12"/>
                                            </p:txEl>
                                          </p:spTgt>
                                        </p:tgtEl>
                                        <p:attrNameLst>
                                          <p:attrName>style.visibility</p:attrName>
                                        </p:attrNameLst>
                                      </p:cBhvr>
                                      <p:to>
                                        <p:strVal val="visible"/>
                                      </p:to>
                                    </p:set>
                                    <p:animEffect transition="in" filter="fade">
                                      <p:cBhvr>
                                        <p:cTn id="19" dur="500"/>
                                        <p:tgtEl>
                                          <p:spTgt spid="75779">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5779">
                                            <p:txEl>
                                              <p:pRg st="13" end="13"/>
                                            </p:txEl>
                                          </p:spTgt>
                                        </p:tgtEl>
                                        <p:attrNameLst>
                                          <p:attrName>style.visibility</p:attrName>
                                        </p:attrNameLst>
                                      </p:cBhvr>
                                      <p:to>
                                        <p:strVal val="visible"/>
                                      </p:to>
                                    </p:set>
                                    <p:animEffect transition="in" filter="fade">
                                      <p:cBhvr>
                                        <p:cTn id="22" dur="500"/>
                                        <p:tgtEl>
                                          <p:spTgt spid="75779">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5779">
                                            <p:txEl>
                                              <p:pRg st="14" end="14"/>
                                            </p:txEl>
                                          </p:spTgt>
                                        </p:tgtEl>
                                        <p:attrNameLst>
                                          <p:attrName>style.visibility</p:attrName>
                                        </p:attrNameLst>
                                      </p:cBhvr>
                                      <p:to>
                                        <p:strVal val="visible"/>
                                      </p:to>
                                    </p:set>
                                    <p:animEffect transition="in" filter="fade">
                                      <p:cBhvr>
                                        <p:cTn id="25" dur="500"/>
                                        <p:tgtEl>
                                          <p:spTgt spid="7577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54690"/>
            <a:ext cx="8229600" cy="802386"/>
          </a:xfrm>
        </p:spPr>
        <p:txBody>
          <a:bodyPr/>
          <a:lstStyle/>
          <a:p>
            <a:pPr eaLnBrk="1" hangingPunct="1">
              <a:defRPr/>
            </a:pPr>
            <a:r>
              <a:rPr lang="en-US" dirty="0" err="1" smtClean="0"/>
              <a:t>Lặp</a:t>
            </a:r>
            <a:r>
              <a:rPr lang="en-US" dirty="0" smtClean="0"/>
              <a:t> "</a:t>
            </a:r>
            <a:r>
              <a:rPr lang="en-US" dirty="0" err="1" smtClean="0"/>
              <a:t>xác</a:t>
            </a:r>
            <a:r>
              <a:rPr lang="en-US" dirty="0" smtClean="0"/>
              <a:t> </a:t>
            </a:r>
            <a:r>
              <a:rPr lang="en-US" dirty="0" err="1" smtClean="0"/>
              <a:t>định</a:t>
            </a:r>
            <a:r>
              <a:rPr lang="en-US" dirty="0" smtClean="0"/>
              <a:t>"</a:t>
            </a:r>
          </a:p>
        </p:txBody>
      </p:sp>
      <p:sp>
        <p:nvSpPr>
          <p:cNvPr id="72707" name="Text Box 4"/>
          <p:cNvSpPr txBox="1">
            <a:spLocks noChangeArrowheads="1"/>
          </p:cNvSpPr>
          <p:nvPr/>
        </p:nvSpPr>
        <p:spPr bwMode="auto">
          <a:xfrm>
            <a:off x="1295400" y="990600"/>
            <a:ext cx="6438305" cy="191590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a:solidFill>
                  <a:srgbClr val="C00000"/>
                </a:solidFill>
                <a:latin typeface="Courier New" panose="02070309020205020404" pitchFamily="49" charset="0"/>
              </a:rPr>
              <a:t>for</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33CC"/>
                </a:solidFill>
                <a:latin typeface="Courier New" panose="02070309020205020404" pitchFamily="49" charset="0"/>
              </a:rPr>
              <a:t>khởi_tạo</a:t>
            </a:r>
            <a:r>
              <a:rPr lang="en-US" altLang="en-US" sz="2400" dirty="0">
                <a:solidFill>
                  <a:srgbClr val="0066FF"/>
                </a:solidFill>
                <a:latin typeface="Courier New" panose="02070309020205020404" pitchFamily="49" charset="0"/>
              </a:rPr>
              <a:t>; </a:t>
            </a:r>
            <a:r>
              <a:rPr lang="en-US" altLang="en-US" sz="2400" dirty="0" err="1">
                <a:solidFill>
                  <a:srgbClr val="FF0000"/>
                </a:solidFill>
                <a:latin typeface="Courier New" panose="02070309020205020404" pitchFamily="49" charset="0"/>
              </a:rPr>
              <a:t>kiểm_tra</a:t>
            </a:r>
            <a:r>
              <a:rPr lang="en-US" altLang="en-US" sz="2400" dirty="0">
                <a:solidFill>
                  <a:srgbClr val="0066FF"/>
                </a:solidFill>
                <a:latin typeface="Courier New" panose="02070309020205020404" pitchFamily="49" charset="0"/>
              </a:rPr>
              <a:t>; </a:t>
            </a:r>
            <a:r>
              <a:rPr lang="en-US" altLang="en-US" sz="2400" dirty="0" err="1">
                <a:solidFill>
                  <a:srgbClr val="CC00CC"/>
                </a:solidFill>
                <a:latin typeface="Courier New" panose="02070309020205020404" pitchFamily="49" charset="0"/>
              </a:rPr>
              <a:t>hành_động</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
        <p:nvSpPr>
          <p:cNvPr id="72708" name="Text Box 5"/>
          <p:cNvSpPr txBox="1">
            <a:spLocks noChangeArrowheads="1"/>
          </p:cNvSpPr>
          <p:nvPr/>
        </p:nvSpPr>
        <p:spPr bwMode="auto">
          <a:xfrm>
            <a:off x="1266423" y="3090173"/>
            <a:ext cx="6438305" cy="154657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err="1">
                <a:solidFill>
                  <a:srgbClr val="C00000"/>
                </a:solidFill>
                <a:latin typeface="Courier New" panose="02070309020205020404" pitchFamily="49" charset="0"/>
              </a:rPr>
              <a:t>foreach</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biến_mảng</a:t>
            </a:r>
            <a:r>
              <a:rPr lang="en-US" altLang="en-US" sz="2400" dirty="0">
                <a:solidFill>
                  <a:srgbClr val="0066FF"/>
                </a:solidFill>
                <a:latin typeface="Courier New" panose="02070309020205020404" pitchFamily="49" charset="0"/>
              </a:rPr>
              <a:t> </a:t>
            </a:r>
            <a:r>
              <a:rPr lang="en-US" altLang="en-US" sz="2400" b="1" dirty="0">
                <a:solidFill>
                  <a:srgbClr val="C00000"/>
                </a:solidFill>
                <a:latin typeface="Courier New" panose="02070309020205020404" pitchFamily="49" charset="0"/>
              </a:rPr>
              <a:t>as</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giá_trị</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
        <p:nvSpPr>
          <p:cNvPr id="72709" name="Text Box 6"/>
          <p:cNvSpPr txBox="1">
            <a:spLocks noChangeArrowheads="1"/>
          </p:cNvSpPr>
          <p:nvPr/>
        </p:nvSpPr>
        <p:spPr bwMode="auto">
          <a:xfrm>
            <a:off x="1266423" y="4820414"/>
            <a:ext cx="6438305" cy="191590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err="1">
                <a:solidFill>
                  <a:srgbClr val="C00000"/>
                </a:solidFill>
                <a:latin typeface="Courier New" panose="02070309020205020404" pitchFamily="49" charset="0"/>
              </a:rPr>
              <a:t>foreach</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biến_mảng</a:t>
            </a:r>
            <a:r>
              <a:rPr lang="en-US" altLang="en-US" sz="2400" dirty="0">
                <a:solidFill>
                  <a:srgbClr val="0066FF"/>
                </a:solidFill>
                <a:latin typeface="Courier New" panose="02070309020205020404" pitchFamily="49" charset="0"/>
              </a:rPr>
              <a:t> </a:t>
            </a:r>
            <a:r>
              <a:rPr lang="en-US" altLang="en-US" sz="2400" b="1" dirty="0">
                <a:solidFill>
                  <a:srgbClr val="C00000"/>
                </a:solidFill>
                <a:latin typeface="Courier New" panose="02070309020205020404" pitchFamily="49" charset="0"/>
              </a:rPr>
              <a:t>as</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khoá</a:t>
            </a:r>
            <a:r>
              <a:rPr lang="en-US" altLang="en-US" sz="2400" dirty="0">
                <a:solidFill>
                  <a:srgbClr val="0066FF"/>
                </a:solidFill>
                <a:latin typeface="Courier New" panose="02070309020205020404" pitchFamily="49" charset="0"/>
              </a:rPr>
              <a:t>=&gt;$</a:t>
            </a:r>
            <a:r>
              <a:rPr lang="en-US" altLang="en-US" sz="2400" dirty="0" err="1">
                <a:solidFill>
                  <a:srgbClr val="0066FF"/>
                </a:solidFill>
                <a:latin typeface="Courier New" panose="02070309020205020404" pitchFamily="49" charset="0"/>
              </a:rPr>
              <a:t>giá_trị</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Tree>
    <p:extLst>
      <p:ext uri="{BB962C8B-B14F-4D97-AF65-F5344CB8AC3E}">
        <p14:creationId xmlns:p14="http://schemas.microsoft.com/office/powerpoint/2010/main" val="12298289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Effect transition="in" filter="fade">
                                      <p:cBhvr>
                                        <p:cTn id="7" dur="500"/>
                                        <p:tgtEl>
                                          <p:spTgt spid="727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708"/>
                                        </p:tgtEl>
                                        <p:attrNameLst>
                                          <p:attrName>style.visibility</p:attrName>
                                        </p:attrNameLst>
                                      </p:cBhvr>
                                      <p:to>
                                        <p:strVal val="visible"/>
                                      </p:to>
                                    </p:set>
                                    <p:animEffect transition="in" filter="fade">
                                      <p:cBhvr>
                                        <p:cTn id="12" dur="500"/>
                                        <p:tgtEl>
                                          <p:spTgt spid="72708"/>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2709"/>
                                        </p:tgtEl>
                                        <p:attrNameLst>
                                          <p:attrName>style.visibility</p:attrName>
                                        </p:attrNameLst>
                                      </p:cBhvr>
                                      <p:to>
                                        <p:strVal val="visible"/>
                                      </p:to>
                                    </p:set>
                                    <p:animEffect transition="in" filter="fade">
                                      <p:cBhvr>
                                        <p:cTn id="16" dur="500"/>
                                        <p:tgtEl>
                                          <p:spTgt spid="72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nimBg="1"/>
      <p:bldP spid="72708" grpId="0" animBg="1"/>
      <p:bldP spid="7270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Lặp</a:t>
            </a:r>
            <a:r>
              <a:rPr lang="en-US" dirty="0"/>
              <a:t> </a:t>
            </a:r>
            <a:r>
              <a:rPr lang="en-US" dirty="0" smtClean="0"/>
              <a:t>"</a:t>
            </a:r>
            <a:r>
              <a:rPr lang="en-US" dirty="0" err="1" smtClean="0"/>
              <a:t>xác</a:t>
            </a:r>
            <a:r>
              <a:rPr lang="en-US" dirty="0" smtClean="0"/>
              <a:t> </a:t>
            </a:r>
            <a:r>
              <a:rPr lang="en-US" dirty="0" err="1" smtClean="0"/>
              <a:t>định</a:t>
            </a:r>
            <a:r>
              <a:rPr lang="en-US" dirty="0" smtClean="0"/>
              <a:t>" (</a:t>
            </a:r>
            <a:r>
              <a:rPr lang="en-US" dirty="0" err="1" smtClean="0"/>
              <a:t>tiếp</a:t>
            </a:r>
            <a:r>
              <a:rPr lang="en-US" dirty="0" smtClean="0"/>
              <a:t>)</a:t>
            </a:r>
            <a:endParaRPr lang="en-US" dirty="0"/>
          </a:p>
        </p:txBody>
      </p:sp>
      <p:sp>
        <p:nvSpPr>
          <p:cNvPr id="144387"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marL="299629" lvl="2" indent="0">
              <a:buNone/>
            </a:pPr>
            <a:r>
              <a:rPr lang="en-US" altLang="en-US" b="1" dirty="0">
                <a:latin typeface="Courier New" panose="02070309020205020404" pitchFamily="49" charset="0"/>
                <a:cs typeface="Courier New" panose="02070309020205020404" pitchFamily="49" charset="0"/>
              </a:rPr>
              <a:t>&lt;?</a:t>
            </a:r>
            <a:r>
              <a:rPr lang="en-US" altLang="en-US" b="1" dirty="0" err="1">
                <a:latin typeface="Courier New" panose="02070309020205020404" pitchFamily="49" charset="0"/>
                <a:cs typeface="Courier New" panose="02070309020205020404" pitchFamily="49" charset="0"/>
              </a:rPr>
              <a:t>php</a:t>
            </a: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b="1" dirty="0">
                <a:solidFill>
                  <a:srgbClr val="C00000"/>
                </a:solidFill>
                <a:latin typeface="Courier New" panose="02070309020205020404" pitchFamily="49" charset="0"/>
                <a:cs typeface="Courier New" panose="02070309020205020404" pitchFamily="49" charset="0"/>
              </a:rPr>
              <a:t>	for</a:t>
            </a:r>
            <a:r>
              <a:rPr lang="en-US" altLang="en-US" dirty="0">
                <a:solidFill>
                  <a:srgbClr val="C00000"/>
                </a:solidFill>
                <a:latin typeface="Courier New" panose="02070309020205020404" pitchFamily="49" charset="0"/>
                <a:cs typeface="Courier New" panose="02070309020205020404" pitchFamily="49" charset="0"/>
              </a:rPr>
              <a:t> </a:t>
            </a:r>
            <a:r>
              <a:rPr lang="en-US" altLang="en-US" dirty="0">
                <a:solidFill>
                  <a:srgbClr val="0033CC"/>
                </a:solidFill>
                <a:latin typeface="Courier New" panose="02070309020205020404" pitchFamily="49" charset="0"/>
                <a:cs typeface="Courier New" panose="02070309020205020404" pitchFamily="49" charset="0"/>
              </a:rPr>
              <a:t>($</a:t>
            </a:r>
            <a:r>
              <a:rPr lang="en-US" altLang="en-US" dirty="0" err="1">
                <a:solidFill>
                  <a:srgbClr val="0033CC"/>
                </a:solidFill>
                <a:latin typeface="Courier New" panose="02070309020205020404" pitchFamily="49" charset="0"/>
                <a:cs typeface="Courier New" panose="02070309020205020404" pitchFamily="49" charset="0"/>
              </a:rPr>
              <a:t>i</a:t>
            </a:r>
            <a:r>
              <a:rPr lang="en-US" altLang="en-US" dirty="0">
                <a:solidFill>
                  <a:srgbClr val="0033CC"/>
                </a:solidFill>
                <a:latin typeface="Courier New" panose="02070309020205020404" pitchFamily="49" charset="0"/>
                <a:cs typeface="Courier New" panose="02070309020205020404" pitchFamily="49" charset="0"/>
              </a:rPr>
              <a:t> = 1</a:t>
            </a:r>
            <a:r>
              <a:rPr lang="en-US" altLang="en-US" dirty="0">
                <a:latin typeface="Courier New" panose="02070309020205020404" pitchFamily="49" charset="0"/>
                <a:cs typeface="Courier New" panose="02070309020205020404" pitchFamily="49" charset="0"/>
              </a:rPr>
              <a:t>; </a:t>
            </a:r>
            <a:r>
              <a:rPr lang="en-US" altLang="en-US" dirty="0">
                <a:solidFill>
                  <a:srgbClr val="FF0000"/>
                </a:solidFill>
                <a:latin typeface="Courier New" panose="02070309020205020404" pitchFamily="49" charset="0"/>
                <a:cs typeface="Courier New" panose="02070309020205020404" pitchFamily="49" charset="0"/>
              </a:rPr>
              <a:t>$</a:t>
            </a:r>
            <a:r>
              <a:rPr lang="en-US" altLang="en-US" dirty="0" err="1">
                <a:solidFill>
                  <a:srgbClr val="FF0000"/>
                </a:solidFill>
                <a:latin typeface="Courier New" panose="02070309020205020404" pitchFamily="49" charset="0"/>
                <a:cs typeface="Courier New" panose="02070309020205020404" pitchFamily="49" charset="0"/>
              </a:rPr>
              <a:t>i</a:t>
            </a:r>
            <a:r>
              <a:rPr lang="en-US" altLang="en-US" dirty="0">
                <a:solidFill>
                  <a:srgbClr val="FF0000"/>
                </a:solidFill>
                <a:latin typeface="Courier New" panose="02070309020205020404" pitchFamily="49" charset="0"/>
                <a:cs typeface="Courier New" panose="02070309020205020404" pitchFamily="49" charset="0"/>
              </a:rPr>
              <a:t> &lt;= 10</a:t>
            </a:r>
            <a:r>
              <a:rPr lang="en-US" altLang="en-US" dirty="0">
                <a:latin typeface="Courier New" panose="02070309020205020404" pitchFamily="49" charset="0"/>
                <a:cs typeface="Courier New" panose="02070309020205020404" pitchFamily="49" charset="0"/>
              </a:rPr>
              <a:t>; </a:t>
            </a:r>
            <a:r>
              <a:rPr lang="en-US" altLang="en-US" dirty="0">
                <a:solidFill>
                  <a:srgbClr val="CC00CC"/>
                </a:solidFill>
                <a:latin typeface="Courier New" panose="02070309020205020404" pitchFamily="49" charset="0"/>
                <a:cs typeface="Courier New" panose="02070309020205020404" pitchFamily="49" charset="0"/>
              </a:rPr>
              <a:t>$</a:t>
            </a:r>
            <a:r>
              <a:rPr lang="en-US" altLang="en-US" dirty="0" err="1">
                <a:solidFill>
                  <a:srgbClr val="CC00CC"/>
                </a:solidFill>
                <a:latin typeface="Courier New" panose="02070309020205020404" pitchFamily="49" charset="0"/>
                <a:cs typeface="Courier New" panose="02070309020205020404" pitchFamily="49" charset="0"/>
              </a:rPr>
              <a:t>i</a:t>
            </a:r>
            <a:r>
              <a:rPr lang="en-US" altLang="en-US" dirty="0">
                <a:solidFill>
                  <a:srgbClr val="CC00CC"/>
                </a:solidFill>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 { </a:t>
            </a:r>
          </a:p>
          <a:p>
            <a:pPr marL="342291" lvl="3" indent="0">
              <a:buNone/>
            </a:pPr>
            <a:r>
              <a:rPr lang="en-US" altLang="en-US" dirty="0">
                <a:latin typeface="Courier New" panose="02070309020205020404" pitchFamily="49" charset="0"/>
                <a:cs typeface="Courier New" panose="02070309020205020404" pitchFamily="49" charset="0"/>
              </a:rPr>
              <a:t>		echo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"\n"; </a:t>
            </a:r>
          </a:p>
          <a:p>
            <a:pPr marL="342291" lvl="3" indent="0">
              <a:buNone/>
            </a:pP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b="1" dirty="0">
                <a:latin typeface="Courier New" panose="02070309020205020404" pitchFamily="49" charset="0"/>
                <a:cs typeface="Courier New" panose="02070309020205020404" pitchFamily="49" charset="0"/>
              </a:rPr>
              <a:t>?&gt;</a:t>
            </a:r>
            <a:r>
              <a:rPr lang="en-US" altLang="en-US" dirty="0">
                <a:latin typeface="Courier New" panose="02070309020205020404" pitchFamily="49" charset="0"/>
                <a:cs typeface="Courier New" panose="02070309020205020404" pitchFamily="49" charset="0"/>
              </a:rPr>
              <a:t> </a:t>
            </a:r>
          </a:p>
          <a:p>
            <a:endParaRPr lang="en-US" altLang="en-US" dirty="0" smtClean="0"/>
          </a:p>
        </p:txBody>
      </p:sp>
    </p:spTree>
    <p:extLst>
      <p:ext uri="{BB962C8B-B14F-4D97-AF65-F5344CB8AC3E}">
        <p14:creationId xmlns:p14="http://schemas.microsoft.com/office/powerpoint/2010/main" val="4241793065"/>
      </p:ext>
    </p:extLst>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defRPr/>
            </a:pPr>
            <a:r>
              <a:rPr lang="en-US" smtClean="0"/>
              <a:t>Một số khái niệm (tiếp)</a:t>
            </a:r>
          </a:p>
        </p:txBody>
      </p:sp>
      <p:sp>
        <p:nvSpPr>
          <p:cNvPr id="22531" name="Content Placeholder 2"/>
          <p:cNvSpPr>
            <a:spLocks noGrp="1"/>
          </p:cNvSpPr>
          <p:nvPr>
            <p:ph idx="1"/>
          </p:nvPr>
        </p:nvSpPr>
        <p:spPr/>
        <p:txBody>
          <a:bodyPr>
            <a:noAutofit/>
          </a:bodyPr>
          <a:lstStyle/>
          <a:p>
            <a:pPr eaLnBrk="1" hangingPunct="1"/>
            <a:r>
              <a:rPr lang="en-US" altLang="en-US" sz="2400" b="1" dirty="0"/>
              <a:t>Web browser</a:t>
            </a:r>
            <a:r>
              <a:rPr lang="en-US" altLang="en-US" sz="2400" dirty="0"/>
              <a:t>: </a:t>
            </a:r>
          </a:p>
          <a:p>
            <a:pPr lvl="1" eaLnBrk="1" hangingPunct="1"/>
            <a:r>
              <a:rPr lang="en-US" altLang="en-US" sz="2400" dirty="0" err="1"/>
              <a:t>Là</a:t>
            </a:r>
            <a:r>
              <a:rPr lang="en-US" altLang="en-US" sz="2400" dirty="0"/>
              <a:t> </a:t>
            </a:r>
            <a:r>
              <a:rPr lang="en-US" altLang="en-US" sz="2400" dirty="0" err="1"/>
              <a:t>phần</a:t>
            </a:r>
            <a:r>
              <a:rPr lang="en-US" altLang="en-US" sz="2400" dirty="0"/>
              <a:t> </a:t>
            </a:r>
            <a:r>
              <a:rPr lang="en-US" altLang="en-US" sz="2400" dirty="0" err="1"/>
              <a:t>mềm</a:t>
            </a:r>
            <a:r>
              <a:rPr lang="en-US" altLang="en-US" sz="2400" dirty="0"/>
              <a:t> </a:t>
            </a:r>
            <a:r>
              <a:rPr lang="en-US" altLang="en-US" sz="2400" dirty="0" err="1"/>
              <a:t>chạy</a:t>
            </a:r>
            <a:r>
              <a:rPr lang="en-US" altLang="en-US" sz="2400" dirty="0"/>
              <a:t> ở client </a:t>
            </a:r>
            <a:r>
              <a:rPr lang="en-US" altLang="en-US" sz="2400" dirty="0" err="1"/>
              <a:t>để</a:t>
            </a:r>
            <a:r>
              <a:rPr lang="en-US" altLang="en-US" sz="2400" dirty="0"/>
              <a:t> </a:t>
            </a:r>
            <a:r>
              <a:rPr lang="en-US" altLang="en-US" sz="2400" dirty="0" err="1"/>
              <a:t>khai</a:t>
            </a:r>
            <a:r>
              <a:rPr lang="en-US" altLang="en-US" sz="2400" dirty="0"/>
              <a:t> </a:t>
            </a:r>
            <a:r>
              <a:rPr lang="en-US" altLang="en-US" sz="2400" dirty="0" err="1"/>
              <a:t>thác</a:t>
            </a:r>
            <a:r>
              <a:rPr lang="en-US" altLang="en-US" sz="2400" dirty="0"/>
              <a:t> </a:t>
            </a:r>
            <a:r>
              <a:rPr lang="en-US" altLang="en-US" sz="2400" dirty="0" err="1"/>
              <a:t>dịch</a:t>
            </a:r>
            <a:r>
              <a:rPr lang="en-US" altLang="en-US" sz="2400" dirty="0"/>
              <a:t> </a:t>
            </a:r>
            <a:r>
              <a:rPr lang="en-US" altLang="en-US" sz="2400" dirty="0" err="1"/>
              <a:t>vụ</a:t>
            </a:r>
            <a:r>
              <a:rPr lang="en-US" altLang="en-US" sz="2400" dirty="0"/>
              <a:t> web.</a:t>
            </a:r>
          </a:p>
          <a:p>
            <a:pPr lvl="1" eaLnBrk="1" hangingPunct="1"/>
            <a:r>
              <a:rPr lang="en-US" altLang="en-US" sz="2400" dirty="0" err="1"/>
              <a:t>Ví</a:t>
            </a:r>
            <a:r>
              <a:rPr lang="en-US" altLang="en-US" sz="2400" dirty="0"/>
              <a:t> </a:t>
            </a:r>
            <a:r>
              <a:rPr lang="en-US" altLang="en-US" sz="2400" dirty="0" err="1"/>
              <a:t>dụ</a:t>
            </a:r>
            <a:r>
              <a:rPr lang="en-US" altLang="en-US" sz="2400" dirty="0"/>
              <a:t>:</a:t>
            </a:r>
            <a:r>
              <a:rPr lang="en-US" altLang="en-US" sz="2400" b="1" dirty="0"/>
              <a:t> </a:t>
            </a:r>
            <a:r>
              <a:rPr lang="en-US" altLang="en-US" sz="2400" dirty="0"/>
              <a:t>Chrome, Firefox, Internet Explorer, Opera,...</a:t>
            </a:r>
          </a:p>
          <a:p>
            <a:pPr eaLnBrk="1" hangingPunct="1"/>
            <a:r>
              <a:rPr lang="en-US" altLang="en-US" sz="2400" b="1" dirty="0"/>
              <a:t>Web page</a:t>
            </a:r>
            <a:r>
              <a:rPr lang="en-US" altLang="en-US" sz="2400" dirty="0"/>
              <a:t>: </a:t>
            </a:r>
          </a:p>
          <a:p>
            <a:pPr lvl="1" eaLnBrk="1" hangingPunct="1"/>
            <a:r>
              <a:rPr lang="en-US" altLang="en-US" sz="2400" dirty="0" err="1"/>
              <a:t>là</a:t>
            </a:r>
            <a:r>
              <a:rPr lang="en-US" altLang="en-US" sz="2400" dirty="0"/>
              <a:t> </a:t>
            </a:r>
            <a:r>
              <a:rPr lang="en-US" altLang="en-US" sz="2400" dirty="0" err="1"/>
              <a:t>một</a:t>
            </a:r>
            <a:r>
              <a:rPr lang="en-US" altLang="en-US" sz="2400" dirty="0"/>
              <a:t> </a:t>
            </a:r>
            <a:r>
              <a:rPr lang="en-US" altLang="en-US" sz="2400" dirty="0" err="1"/>
              <a:t>trang</a:t>
            </a:r>
            <a:r>
              <a:rPr lang="en-US" altLang="en-US" sz="2400" dirty="0"/>
              <a:t> </a:t>
            </a:r>
            <a:r>
              <a:rPr lang="en-US" altLang="en-US" sz="2400" dirty="0" err="1"/>
              <a:t>nội</a:t>
            </a:r>
            <a:r>
              <a:rPr lang="en-US" altLang="en-US" sz="2400" dirty="0"/>
              <a:t> dung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được</a:t>
            </a:r>
            <a:r>
              <a:rPr lang="en-US" altLang="en-US" sz="2400" dirty="0"/>
              <a:t> </a:t>
            </a:r>
            <a:r>
              <a:rPr lang="en-US" altLang="en-US" sz="2400" dirty="0" err="1"/>
              <a:t>viết</a:t>
            </a:r>
            <a:r>
              <a:rPr lang="en-US" altLang="en-US" sz="2400" dirty="0"/>
              <a:t> </a:t>
            </a:r>
            <a:r>
              <a:rPr lang="en-US" altLang="en-US" sz="2400" dirty="0" err="1"/>
              <a:t>bằng</a:t>
            </a:r>
            <a:r>
              <a:rPr lang="en-US" altLang="en-US" sz="2400" dirty="0"/>
              <a:t> </a:t>
            </a:r>
            <a:r>
              <a:rPr lang="en-US" altLang="en-US" sz="2400" dirty="0" err="1"/>
              <a:t>nhiều</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khác</a:t>
            </a:r>
            <a:r>
              <a:rPr lang="en-US" altLang="en-US" sz="2400" dirty="0"/>
              <a:t> </a:t>
            </a:r>
            <a:r>
              <a:rPr lang="en-US" altLang="en-US" sz="2400" dirty="0" err="1"/>
              <a:t>nhau</a:t>
            </a:r>
            <a:r>
              <a:rPr lang="en-US" altLang="en-US" sz="2400" dirty="0"/>
              <a:t> </a:t>
            </a:r>
            <a:r>
              <a:rPr lang="en-US" altLang="en-US" sz="2400" dirty="0" err="1"/>
              <a:t>nhưng</a:t>
            </a:r>
            <a:r>
              <a:rPr lang="en-US" altLang="en-US" sz="2400" dirty="0"/>
              <a:t> </a:t>
            </a:r>
            <a:r>
              <a:rPr lang="en-US" altLang="en-US" sz="2400" dirty="0" err="1"/>
              <a:t>trả</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về</a:t>
            </a:r>
            <a:r>
              <a:rPr lang="en-US" altLang="en-US" sz="2400" dirty="0"/>
              <a:t> client </a:t>
            </a:r>
            <a:r>
              <a:rPr lang="en-US" altLang="en-US" sz="2400" dirty="0" err="1"/>
              <a:t>luôn</a:t>
            </a:r>
            <a:r>
              <a:rPr lang="en-US" altLang="en-US" sz="2400" dirty="0"/>
              <a:t> </a:t>
            </a:r>
            <a:r>
              <a:rPr lang="en-US" altLang="en-US" sz="2400" dirty="0" err="1"/>
              <a:t>được</a:t>
            </a:r>
            <a:r>
              <a:rPr lang="en-US" altLang="en-US" sz="2400" dirty="0"/>
              <a:t> </a:t>
            </a:r>
            <a:r>
              <a:rPr lang="en-US" altLang="en-US" sz="2400" dirty="0" err="1"/>
              <a:t>định</a:t>
            </a:r>
            <a:r>
              <a:rPr lang="en-US" altLang="en-US" sz="2400" dirty="0"/>
              <a:t> </a:t>
            </a:r>
            <a:r>
              <a:rPr lang="en-US" altLang="en-US" sz="2400" dirty="0" err="1"/>
              <a:t>dạng</a:t>
            </a:r>
            <a:r>
              <a:rPr lang="en-US" altLang="en-US" sz="2400" dirty="0"/>
              <a:t> </a:t>
            </a:r>
            <a:r>
              <a:rPr lang="en-US" altLang="en-US" sz="2400" dirty="0" err="1"/>
              <a:t>bởi</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đánh</a:t>
            </a:r>
            <a:r>
              <a:rPr lang="en-US" altLang="en-US" sz="2400" dirty="0"/>
              <a:t> </a:t>
            </a:r>
            <a:r>
              <a:rPr lang="en-US" altLang="en-US" sz="2400" dirty="0" err="1"/>
              <a:t>dấu</a:t>
            </a:r>
            <a:r>
              <a:rPr lang="en-US" altLang="en-US" sz="2400" dirty="0"/>
              <a:t> </a:t>
            </a:r>
            <a:r>
              <a:rPr lang="en-US" altLang="en-US" sz="2400" dirty="0" err="1"/>
              <a:t>siêu</a:t>
            </a:r>
            <a:r>
              <a:rPr lang="en-US" altLang="en-US" sz="2400" dirty="0"/>
              <a:t> </a:t>
            </a:r>
            <a:r>
              <a:rPr lang="en-US" altLang="en-US" sz="2400" dirty="0" err="1"/>
              <a:t>văn</a:t>
            </a:r>
            <a:r>
              <a:rPr lang="en-US" altLang="en-US" sz="2400" dirty="0"/>
              <a:t> </a:t>
            </a:r>
            <a:r>
              <a:rPr lang="en-US" altLang="en-US" sz="2400" dirty="0" err="1"/>
              <a:t>bản</a:t>
            </a:r>
            <a:r>
              <a:rPr lang="en-US" altLang="en-US" sz="2400" dirty="0"/>
              <a:t> HTML.</a:t>
            </a:r>
          </a:p>
          <a:p>
            <a:pPr eaLnBrk="1" hangingPunct="1"/>
            <a:r>
              <a:rPr lang="en-US" altLang="en-US" sz="2400" b="1" dirty="0"/>
              <a:t>Website</a:t>
            </a:r>
            <a:r>
              <a:rPr lang="en-US" altLang="en-US" sz="2400" dirty="0"/>
              <a:t>: </a:t>
            </a:r>
          </a:p>
          <a:p>
            <a:pPr lvl="1" eaLnBrk="1" hangingPunct="1"/>
            <a:r>
              <a:rPr lang="en-US" altLang="en-US" sz="2400" dirty="0" err="1"/>
              <a:t>là</a:t>
            </a:r>
            <a:r>
              <a:rPr lang="en-US" altLang="en-US" sz="2400" dirty="0"/>
              <a:t> </a:t>
            </a:r>
            <a:r>
              <a:rPr lang="en-US" altLang="en-US" sz="2400" dirty="0" err="1"/>
              <a:t>tập</a:t>
            </a:r>
            <a:r>
              <a:rPr lang="en-US" altLang="en-US" sz="2400" dirty="0"/>
              <a:t> </a:t>
            </a:r>
            <a:r>
              <a:rPr lang="en-US" altLang="en-US" sz="2400" dirty="0" err="1"/>
              <a:t>hợp</a:t>
            </a:r>
            <a:r>
              <a:rPr lang="en-US" altLang="en-US" sz="2400" dirty="0"/>
              <a:t> </a:t>
            </a:r>
            <a:r>
              <a:rPr lang="en-US" altLang="en-US" sz="2400" dirty="0" err="1"/>
              <a:t>các</a:t>
            </a:r>
            <a:r>
              <a:rPr lang="en-US" altLang="en-US" sz="2400" dirty="0"/>
              <a:t> web page (</a:t>
            </a:r>
            <a:r>
              <a:rPr lang="en-US" altLang="en-US" sz="2400" dirty="0" err="1"/>
              <a:t>trang</a:t>
            </a:r>
            <a:r>
              <a:rPr lang="en-US" altLang="en-US" sz="2400" dirty="0"/>
              <a:t> web) </a:t>
            </a:r>
            <a:r>
              <a:rPr lang="en-US" altLang="en-US" sz="2400" dirty="0" err="1"/>
              <a:t>có</a:t>
            </a:r>
            <a:r>
              <a:rPr lang="en-US" altLang="en-US" sz="2400" dirty="0"/>
              <a:t> </a:t>
            </a:r>
            <a:r>
              <a:rPr lang="en-US" altLang="en-US" sz="2400" dirty="0" err="1"/>
              <a:t>nội</a:t>
            </a:r>
            <a:r>
              <a:rPr lang="en-US" altLang="en-US" sz="2400" dirty="0"/>
              <a:t> dung </a:t>
            </a:r>
            <a:r>
              <a:rPr lang="en-US" altLang="en-US" sz="2400" dirty="0" err="1"/>
              <a:t>thống</a:t>
            </a:r>
            <a:r>
              <a:rPr lang="en-US" altLang="en-US" sz="2400" dirty="0"/>
              <a:t> </a:t>
            </a:r>
            <a:r>
              <a:rPr lang="en-US" altLang="en-US" sz="2400" dirty="0" err="1"/>
              <a:t>nhất</a:t>
            </a:r>
            <a:r>
              <a:rPr lang="en-US" altLang="en-US" sz="2400" dirty="0"/>
              <a:t> </a:t>
            </a:r>
            <a:r>
              <a:rPr lang="en-US" altLang="en-US" sz="2400" dirty="0" err="1"/>
              <a:t>phục</a:t>
            </a:r>
            <a:r>
              <a:rPr lang="en-US" altLang="en-US" sz="2400" dirty="0"/>
              <a:t> </a:t>
            </a:r>
            <a:r>
              <a:rPr lang="en-US" altLang="en-US" sz="2400" dirty="0" err="1"/>
              <a:t>vụ</a:t>
            </a:r>
            <a:r>
              <a:rPr lang="en-US" altLang="en-US" sz="2400" dirty="0"/>
              <a:t> </a:t>
            </a:r>
            <a:r>
              <a:rPr lang="en-US" altLang="en-US" sz="2400" dirty="0" err="1"/>
              <a:t>cho</a:t>
            </a:r>
            <a:r>
              <a:rPr lang="en-US" altLang="en-US" sz="2400" dirty="0"/>
              <a:t> </a:t>
            </a:r>
            <a:r>
              <a:rPr lang="en-US" altLang="en-US" sz="2400" dirty="0" err="1"/>
              <a:t>mục</a:t>
            </a:r>
            <a:r>
              <a:rPr lang="en-US" altLang="en-US" sz="2400" dirty="0"/>
              <a:t> </a:t>
            </a:r>
            <a:r>
              <a:rPr lang="en-US" altLang="en-US" sz="2400" dirty="0" err="1"/>
              <a:t>đích</a:t>
            </a:r>
            <a:r>
              <a:rPr lang="en-US" altLang="en-US" sz="2400" dirty="0"/>
              <a:t> </a:t>
            </a:r>
            <a:r>
              <a:rPr lang="en-US" altLang="en-US" sz="2400" dirty="0" err="1"/>
              <a:t>nào</a:t>
            </a:r>
            <a:r>
              <a:rPr lang="en-US" altLang="en-US" sz="2400" dirty="0"/>
              <a:t> </a:t>
            </a:r>
            <a:r>
              <a:rPr lang="en-US" altLang="en-US" sz="2400" dirty="0" err="1"/>
              <a:t>đó</a:t>
            </a:r>
            <a:r>
              <a:rPr lang="en-US" altLang="en-US" sz="2400" dirty="0"/>
              <a:t>.</a:t>
            </a:r>
          </a:p>
          <a:p>
            <a:pPr lvl="1" eaLnBrk="1" hangingPunct="1"/>
            <a:r>
              <a:rPr lang="en-US" altLang="en-US" sz="2400" dirty="0" err="1"/>
              <a:t>Là</a:t>
            </a:r>
            <a:r>
              <a:rPr lang="en-US" altLang="en-US" sz="2400" dirty="0"/>
              <a:t> </a:t>
            </a:r>
            <a:r>
              <a:rPr lang="en-US" altLang="en-US" sz="2400" dirty="0" err="1"/>
              <a:t>tập</a:t>
            </a:r>
            <a:r>
              <a:rPr lang="en-US" altLang="en-US" sz="2400" dirty="0"/>
              <a:t> </a:t>
            </a:r>
            <a:r>
              <a:rPr lang="en-US" altLang="en-US" sz="2400" dirty="0" err="1"/>
              <a:t>hợp</a:t>
            </a:r>
            <a:r>
              <a:rPr lang="en-US" altLang="en-US" sz="2400" dirty="0"/>
              <a:t> </a:t>
            </a:r>
            <a:r>
              <a:rPr lang="en-US" altLang="en-US" sz="2400" dirty="0" err="1"/>
              <a:t>các</a:t>
            </a:r>
            <a:r>
              <a:rPr lang="en-US" altLang="en-US" sz="2400" dirty="0"/>
              <a:t> web page </a:t>
            </a:r>
            <a:r>
              <a:rPr lang="en-US" altLang="en-US" sz="2400" dirty="0" err="1"/>
              <a:t>có</a:t>
            </a:r>
            <a:r>
              <a:rPr lang="en-US" altLang="en-US" sz="2400" dirty="0"/>
              <a:t> </a:t>
            </a:r>
            <a:r>
              <a:rPr lang="en-US" altLang="en-US" sz="2400" dirty="0" err="1"/>
              <a:t>cùng</a:t>
            </a:r>
            <a:r>
              <a:rPr lang="en-US" altLang="en-US" sz="2400" dirty="0"/>
              <a:t> domain name.</a:t>
            </a:r>
          </a:p>
        </p:txBody>
      </p:sp>
    </p:spTree>
    <p:extLst>
      <p:ext uri="{BB962C8B-B14F-4D97-AF65-F5344CB8AC3E}">
        <p14:creationId xmlns:p14="http://schemas.microsoft.com/office/powerpoint/2010/main" val="26480922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500"/>
                                        <p:tgtEl>
                                          <p:spTgt spid="2253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animEffect transition="in" filter="fade">
                                      <p:cBhvr>
                                        <p:cTn id="11" dur="500"/>
                                        <p:tgtEl>
                                          <p:spTgt spid="22531">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531">
                                            <p:txEl>
                                              <p:pRg st="5" end="5"/>
                                            </p:txEl>
                                          </p:spTgt>
                                        </p:tgtEl>
                                        <p:attrNameLst>
                                          <p:attrName>style.visibility</p:attrName>
                                        </p:attrNameLst>
                                      </p:cBhvr>
                                      <p:to>
                                        <p:strVal val="visible"/>
                                      </p:to>
                                    </p:set>
                                    <p:animEffect transition="in" filter="fade">
                                      <p:cBhvr>
                                        <p:cTn id="15" dur="500"/>
                                        <p:tgtEl>
                                          <p:spTgt spid="22531">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22531">
                                            <p:txEl>
                                              <p:pRg st="1" end="1"/>
                                            </p:txEl>
                                          </p:spTgt>
                                        </p:tgtEl>
                                        <p:attrNameLst>
                                          <p:attrName>style.visibility</p:attrName>
                                        </p:attrNameLst>
                                      </p:cBhvr>
                                      <p:to>
                                        <p:strVal val="visible"/>
                                      </p:to>
                                    </p:set>
                                    <p:animEffect transition="in" filter="fade">
                                      <p:cBhvr>
                                        <p:cTn id="20" dur="500"/>
                                        <p:tgtEl>
                                          <p:spTgt spid="22531">
                                            <p:txEl>
                                              <p:pRg st="1" end="1"/>
                                            </p:txEl>
                                          </p:spTgt>
                                        </p:tgtEl>
                                      </p:cBhvr>
                                    </p:animEffect>
                                  </p:childTnLst>
                                </p:cTn>
                              </p:par>
                            </p:childTnLst>
                          </p:cTn>
                        </p:par>
                        <p:par>
                          <p:cTn id="21" fill="hold" nodeType="afterGroup">
                            <p:stCondLst>
                              <p:cond delay="500"/>
                            </p:stCondLst>
                            <p:childTnLst>
                              <p:par>
                                <p:cTn id="22" presetID="10" presetClass="entr" presetSubtype="0" fill="hold" nodeType="afterEffect">
                                  <p:stCondLst>
                                    <p:cond delay="0"/>
                                  </p:stCondLst>
                                  <p:childTnLst>
                                    <p:set>
                                      <p:cBhvr>
                                        <p:cTn id="23" dur="1" fill="hold">
                                          <p:stCondLst>
                                            <p:cond delay="0"/>
                                          </p:stCondLst>
                                        </p:cTn>
                                        <p:tgtEl>
                                          <p:spTgt spid="22531">
                                            <p:txEl>
                                              <p:pRg st="2" end="2"/>
                                            </p:txEl>
                                          </p:spTgt>
                                        </p:tgtEl>
                                        <p:attrNameLst>
                                          <p:attrName>style.visibility</p:attrName>
                                        </p:attrNameLst>
                                      </p:cBhvr>
                                      <p:to>
                                        <p:strVal val="visible"/>
                                      </p:to>
                                    </p:set>
                                    <p:animEffect transition="in" filter="fade">
                                      <p:cBhvr>
                                        <p:cTn id="24" dur="500"/>
                                        <p:tgtEl>
                                          <p:spTgt spid="22531">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2531">
                                            <p:txEl>
                                              <p:pRg st="4" end="4"/>
                                            </p:txEl>
                                          </p:spTgt>
                                        </p:tgtEl>
                                        <p:attrNameLst>
                                          <p:attrName>style.visibility</p:attrName>
                                        </p:attrNameLst>
                                      </p:cBhvr>
                                      <p:to>
                                        <p:strVal val="visible"/>
                                      </p:to>
                                    </p:set>
                                    <p:animEffect transition="in" filter="fade">
                                      <p:cBhvr>
                                        <p:cTn id="29" dur="500"/>
                                        <p:tgtEl>
                                          <p:spTgt spid="22531">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2531">
                                            <p:txEl>
                                              <p:pRg st="6" end="6"/>
                                            </p:txEl>
                                          </p:spTgt>
                                        </p:tgtEl>
                                        <p:attrNameLst>
                                          <p:attrName>style.visibility</p:attrName>
                                        </p:attrNameLst>
                                      </p:cBhvr>
                                      <p:to>
                                        <p:strVal val="visible"/>
                                      </p:to>
                                    </p:set>
                                    <p:animEffect transition="in" filter="fade">
                                      <p:cBhvr>
                                        <p:cTn id="34" dur="500"/>
                                        <p:tgtEl>
                                          <p:spTgt spid="22531">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2531">
                                            <p:txEl>
                                              <p:pRg st="7" end="7"/>
                                            </p:txEl>
                                          </p:spTgt>
                                        </p:tgtEl>
                                        <p:attrNameLst>
                                          <p:attrName>style.visibility</p:attrName>
                                        </p:attrNameLst>
                                      </p:cBhvr>
                                      <p:to>
                                        <p:strVal val="visible"/>
                                      </p:to>
                                    </p:set>
                                    <p:animEffect transition="in" filter="fade">
                                      <p:cBhvr>
                                        <p:cTn id="37" dur="500"/>
                                        <p:tgtEl>
                                          <p:spTgt spid="225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Lặp</a:t>
            </a:r>
            <a:r>
              <a:rPr lang="en-US" dirty="0"/>
              <a:t> </a:t>
            </a:r>
            <a:r>
              <a:rPr lang="en-US" dirty="0" smtClean="0"/>
              <a:t>"</a:t>
            </a:r>
            <a:r>
              <a:rPr lang="en-US" dirty="0" err="1" smtClean="0"/>
              <a:t>xác</a:t>
            </a:r>
            <a:r>
              <a:rPr lang="en-US" dirty="0" smtClean="0"/>
              <a:t> </a:t>
            </a:r>
            <a:r>
              <a:rPr lang="en-US" dirty="0" err="1" smtClean="0"/>
              <a:t>định</a:t>
            </a:r>
            <a:r>
              <a:rPr lang="en-US" dirty="0" smtClean="0"/>
              <a:t>" (</a:t>
            </a:r>
            <a:r>
              <a:rPr lang="en-US" dirty="0" err="1" smtClean="0"/>
              <a:t>tiếp</a:t>
            </a:r>
            <a:r>
              <a:rPr lang="en-US" dirty="0" smtClean="0"/>
              <a:t>)</a:t>
            </a:r>
            <a:endParaRPr lang="en-US" dirty="0"/>
          </a:p>
        </p:txBody>
      </p:sp>
      <p:sp>
        <p:nvSpPr>
          <p:cNvPr id="145411" name="Content Placeholder 2"/>
          <p:cNvSpPr>
            <a:spLocks noGrp="1"/>
          </p:cNvSpPr>
          <p:nvPr>
            <p:ph idx="1"/>
          </p:nvPr>
        </p:nvSpPr>
        <p:spPr/>
        <p:txBody>
          <a:bodyPr>
            <a:normAutofit fontScale="92500"/>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marL="299629" lvl="2" indent="0">
              <a:spcBef>
                <a:spcPct val="0"/>
              </a:spcBef>
              <a:buNone/>
            </a:pPr>
            <a:r>
              <a:rPr lang="en-US" altLang="en-US" b="1" dirty="0">
                <a:latin typeface="Courier New" panose="02070309020205020404" pitchFamily="49" charset="0"/>
                <a:cs typeface="Courier New" panose="02070309020205020404" pitchFamily="49" charset="0"/>
              </a:rPr>
              <a:t>&lt;?</a:t>
            </a:r>
            <a:r>
              <a:rPr lang="en-US" altLang="en-US" b="1" dirty="0" err="1">
                <a:latin typeface="Courier New" panose="02070309020205020404" pitchFamily="49" charset="0"/>
                <a:cs typeface="Courier New" panose="02070309020205020404" pitchFamily="49" charset="0"/>
              </a:rPr>
              <a:t>php</a:t>
            </a:r>
            <a:endParaRPr lang="en-US" altLang="en-US" b="1" dirty="0">
              <a:latin typeface="Courier New" panose="02070309020205020404" pitchFamily="49" charset="0"/>
              <a:cs typeface="Courier New" panose="02070309020205020404" pitchFamily="49" charset="0"/>
            </a:endParaRPr>
          </a:p>
          <a:p>
            <a:pPr marL="299629" lvl="2" indent="0">
              <a:spcBef>
                <a:spcPct val="0"/>
              </a:spcBef>
              <a:buNone/>
            </a:pPr>
            <a:r>
              <a:rPr lang="en-US" altLang="en-US" b="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 1; </a:t>
            </a:r>
          </a:p>
          <a:p>
            <a:pPr marL="342291" lvl="3" indent="0">
              <a:spcBef>
                <a:spcPct val="0"/>
              </a:spcBef>
              <a:buNone/>
            </a:pPr>
            <a:r>
              <a:rPr lang="en-US" altLang="en-US" b="1" dirty="0">
                <a:solidFill>
                  <a:srgbClr val="C00000"/>
                </a:solidFill>
                <a:latin typeface="Courier New" panose="02070309020205020404" pitchFamily="49" charset="0"/>
                <a:cs typeface="Courier New" panose="02070309020205020404" pitchFamily="49" charset="0"/>
              </a:rPr>
              <a:t>	for</a:t>
            </a:r>
            <a:r>
              <a:rPr lang="en-US" altLang="en-US" dirty="0">
                <a:solidFill>
                  <a:srgbClr val="C00000"/>
                </a:solidFill>
                <a:latin typeface="Courier New" panose="02070309020205020404" pitchFamily="49" charset="0"/>
                <a:cs typeface="Courier New" panose="02070309020205020404" pitchFamily="49" charset="0"/>
              </a:rPr>
              <a:t> </a:t>
            </a:r>
            <a:r>
              <a:rPr lang="en-US" altLang="en-US" dirty="0">
                <a:solidFill>
                  <a:srgbClr val="0033CC"/>
                </a:solidFill>
                <a:latin typeface="Courier New" panose="02070309020205020404" pitchFamily="49" charset="0"/>
                <a:cs typeface="Courier New" panose="02070309020205020404" pitchFamily="49" charset="0"/>
              </a:rPr>
              <a:t>($count = ""; </a:t>
            </a:r>
            <a:r>
              <a:rPr lang="en-US" altLang="en-US" dirty="0">
                <a:solidFill>
                  <a:srgbClr val="FF0000"/>
                </a:solidFill>
                <a:latin typeface="Courier New" panose="02070309020205020404" pitchFamily="49" charset="0"/>
                <a:cs typeface="Courier New" panose="02070309020205020404" pitchFamily="49" charset="0"/>
              </a:rPr>
              <a:t>$count != "done"</a:t>
            </a:r>
            <a:r>
              <a:rPr lang="en-US" altLang="en-US" dirty="0">
                <a:latin typeface="Courier New" panose="02070309020205020404" pitchFamily="49" charset="0"/>
                <a:cs typeface="Courier New" panose="02070309020205020404" pitchFamily="49" charset="0"/>
              </a:rPr>
              <a:t>; ) { </a:t>
            </a:r>
          </a:p>
          <a:p>
            <a:pPr marL="342291" lvl="3" indent="0">
              <a:spcBef>
                <a:spcPct val="0"/>
              </a:spcBef>
              <a:buNone/>
            </a:pPr>
            <a:r>
              <a:rPr lang="en-US" altLang="en-US" dirty="0">
                <a:latin typeface="Courier New" panose="02070309020205020404" pitchFamily="49" charset="0"/>
                <a:cs typeface="Courier New" panose="02070309020205020404" pitchFamily="49" charset="0"/>
              </a:rPr>
              <a:t>		if ($</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&gt; 10) {</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r>
              <a:rPr lang="en-US" altLang="en-US" b="1" dirty="0">
                <a:latin typeface="Courier New" panose="02070309020205020404" pitchFamily="49" charset="0"/>
                <a:cs typeface="Courier New" panose="02070309020205020404" pitchFamily="49" charset="0"/>
              </a:rPr>
              <a:t>$count = "done";</a:t>
            </a:r>
          </a:p>
          <a:p>
            <a:pPr marL="342291" lvl="3" indent="0">
              <a:spcBef>
                <a:spcPct val="0"/>
              </a:spcBef>
              <a:buNone/>
            </a:pPr>
            <a:r>
              <a:rPr lang="en-US" altLang="en-US" dirty="0">
                <a:latin typeface="Courier New" panose="02070309020205020404" pitchFamily="49" charset="0"/>
                <a:cs typeface="Courier New" panose="02070309020205020404" pitchFamily="49" charset="0"/>
              </a:rPr>
              <a:t>		} else {</a:t>
            </a:r>
          </a:p>
          <a:p>
            <a:pPr marL="342291" lvl="3" indent="0">
              <a:spcBef>
                <a:spcPct val="0"/>
              </a:spcBef>
              <a:buNone/>
            </a:pPr>
            <a:r>
              <a:rPr lang="en-US" altLang="en-US" dirty="0">
                <a:latin typeface="Courier New" panose="02070309020205020404" pitchFamily="49" charset="0"/>
                <a:cs typeface="Courier New" panose="02070309020205020404" pitchFamily="49" charset="0"/>
              </a:rPr>
              <a:t>			echo $</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"\n";</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p>
          <a:p>
            <a:pPr marL="342291" lvl="3" indent="0">
              <a:spcBef>
                <a:spcPct val="0"/>
              </a:spcBef>
              <a:buNone/>
            </a:pPr>
            <a:r>
              <a:rPr lang="en-US" altLang="en-US" b="1" dirty="0">
                <a:latin typeface="Courier New" panose="02070309020205020404" pitchFamily="49" charset="0"/>
                <a:cs typeface="Courier New" panose="02070309020205020404" pitchFamily="49" charset="0"/>
              </a:rPr>
              <a:t>?&gt;</a:t>
            </a:r>
            <a:r>
              <a:rPr lang="en-US" altLang="en-US" dirty="0">
                <a:latin typeface="Courier New" panose="02070309020205020404" pitchFamily="49" charset="0"/>
                <a:cs typeface="Courier New" panose="02070309020205020404" pitchFamily="49" charset="0"/>
              </a:rPr>
              <a:t> </a:t>
            </a:r>
          </a:p>
          <a:p>
            <a:endParaRPr lang="en-US" altLang="en-US" dirty="0" smtClean="0"/>
          </a:p>
        </p:txBody>
      </p:sp>
    </p:spTree>
    <p:extLst>
      <p:ext uri="{BB962C8B-B14F-4D97-AF65-F5344CB8AC3E}">
        <p14:creationId xmlns:p14="http://schemas.microsoft.com/office/powerpoint/2010/main" val="1736962661"/>
      </p:ext>
    </p:extLst>
  </p:cSld>
  <p:clrMapOvr>
    <a:masterClrMapping/>
  </p:clrMapOvr>
  <p:transition spd="slow">
    <p:wipe dir="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Lặp</a:t>
            </a:r>
            <a:r>
              <a:rPr lang="en-US" dirty="0"/>
              <a:t> </a:t>
            </a:r>
            <a:r>
              <a:rPr lang="en-US" dirty="0" smtClean="0"/>
              <a:t>"</a:t>
            </a:r>
            <a:r>
              <a:rPr lang="en-US" dirty="0" err="1" smtClean="0"/>
              <a:t>xác</a:t>
            </a:r>
            <a:r>
              <a:rPr lang="en-US" dirty="0" smtClean="0"/>
              <a:t> </a:t>
            </a:r>
            <a:r>
              <a:rPr lang="en-US" dirty="0" err="1" smtClean="0"/>
              <a:t>định</a:t>
            </a:r>
            <a:r>
              <a:rPr lang="en-US" dirty="0" smtClean="0"/>
              <a:t>" (</a:t>
            </a:r>
            <a:r>
              <a:rPr lang="en-US" dirty="0" err="1" smtClean="0"/>
              <a:t>tiếp</a:t>
            </a:r>
            <a:r>
              <a:rPr lang="en-US" dirty="0" smtClean="0"/>
              <a:t>)</a:t>
            </a:r>
            <a:endParaRPr lang="en-US" dirty="0"/>
          </a:p>
        </p:txBody>
      </p:sp>
      <p:sp>
        <p:nvSpPr>
          <p:cNvPr id="146435"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marL="299629" lvl="2" indent="0">
              <a:buNone/>
            </a:pPr>
            <a:r>
              <a:rPr lang="en-US" altLang="en-US" b="1" dirty="0">
                <a:latin typeface="Courier New" panose="02070309020205020404" pitchFamily="49" charset="0"/>
                <a:cs typeface="Courier New" panose="02070309020205020404" pitchFamily="49" charset="0"/>
              </a:rPr>
              <a:t>&lt;?</a:t>
            </a:r>
            <a:r>
              <a:rPr lang="en-US" altLang="en-US" b="1" dirty="0" err="1">
                <a:latin typeface="Courier New" panose="02070309020205020404" pitchFamily="49" charset="0"/>
                <a:cs typeface="Courier New" panose="02070309020205020404" pitchFamily="49" charset="0"/>
              </a:rPr>
              <a:t>php</a:t>
            </a:r>
            <a:endParaRPr lang="en-US" altLang="en-US" b="1" dirty="0">
              <a:latin typeface="Courier New" panose="02070309020205020404" pitchFamily="49" charset="0"/>
              <a:cs typeface="Courier New" panose="02070309020205020404" pitchFamily="49" charset="0"/>
            </a:endParaRPr>
          </a:p>
          <a:p>
            <a:pPr marL="342291" lvl="3" indent="0">
              <a:buNone/>
            </a:pPr>
            <a:r>
              <a:rPr lang="en-US" altLang="en-US" b="1" dirty="0">
                <a:solidFill>
                  <a:srgbClr val="C00000"/>
                </a:solidFill>
                <a:latin typeface="Courier New" panose="02070309020205020404" pitchFamily="49" charset="0"/>
                <a:cs typeface="Courier New" panose="02070309020205020404" pitchFamily="49" charset="0"/>
              </a:rPr>
              <a:t>	for</a:t>
            </a:r>
            <a:r>
              <a:rPr lang="en-US" altLang="en-US" dirty="0">
                <a:solidFill>
                  <a:srgbClr val="C00000"/>
                </a:solidFill>
                <a:latin typeface="Courier New" panose="02070309020205020404" pitchFamily="49" charset="0"/>
                <a:cs typeface="Courier New" panose="02070309020205020404" pitchFamily="49" charset="0"/>
              </a:rPr>
              <a:t> </a:t>
            </a:r>
            <a:r>
              <a:rPr lang="en-US" altLang="en-US" dirty="0">
                <a:solidFill>
                  <a:srgbClr val="0033CC"/>
                </a:solidFill>
                <a:latin typeface="Courier New" panose="02070309020205020404" pitchFamily="49" charset="0"/>
                <a:cs typeface="Courier New" panose="02070309020205020404" pitchFamily="49" charset="0"/>
              </a:rPr>
              <a:t>($count = 1, $total = 300</a:t>
            </a: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dirty="0">
                <a:solidFill>
                  <a:srgbClr val="FF0000"/>
                </a:solidFill>
                <a:latin typeface="Courier New" panose="02070309020205020404" pitchFamily="49" charset="0"/>
                <a:cs typeface="Courier New" panose="02070309020205020404" pitchFamily="49" charset="0"/>
              </a:rPr>
              <a:t>		</a:t>
            </a:r>
            <a:r>
              <a:rPr lang="en-US" altLang="en-US" dirty="0" smtClean="0">
                <a:solidFill>
                  <a:srgbClr val="FF0000"/>
                </a:solidFill>
                <a:latin typeface="Courier New" panose="02070309020205020404" pitchFamily="49" charset="0"/>
                <a:cs typeface="Courier New" panose="02070309020205020404" pitchFamily="49" charset="0"/>
              </a:rPr>
              <a:t>$</a:t>
            </a:r>
            <a:r>
              <a:rPr lang="en-US" altLang="en-US" dirty="0">
                <a:solidFill>
                  <a:srgbClr val="FF0000"/>
                </a:solidFill>
                <a:latin typeface="Courier New" panose="02070309020205020404" pitchFamily="49" charset="0"/>
                <a:cs typeface="Courier New" panose="02070309020205020404" pitchFamily="49" charset="0"/>
              </a:rPr>
              <a:t>count &lt;= 10 &amp;&amp; $total &gt; 200</a:t>
            </a: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dirty="0">
                <a:latin typeface="Courier New" panose="02070309020205020404" pitchFamily="49" charset="0"/>
                <a:cs typeface="Courier New" panose="02070309020205020404" pitchFamily="49" charset="0"/>
              </a:rPr>
              <a:t>			</a:t>
            </a:r>
            <a:r>
              <a:rPr lang="en-US" altLang="en-US" dirty="0">
                <a:solidFill>
                  <a:srgbClr val="CC00CC"/>
                </a:solidFill>
                <a:latin typeface="Courier New" panose="02070309020205020404" pitchFamily="49" charset="0"/>
                <a:cs typeface="Courier New" panose="02070309020205020404" pitchFamily="49" charset="0"/>
              </a:rPr>
              <a:t>$count++, $total--</a:t>
            </a:r>
            <a:r>
              <a:rPr lang="en-US" altLang="en-US" dirty="0">
                <a:latin typeface="Courier New" panose="02070309020205020404" pitchFamily="49" charset="0"/>
                <a:cs typeface="Courier New" panose="02070309020205020404" pitchFamily="49" charset="0"/>
              </a:rPr>
              <a:t>) { </a:t>
            </a:r>
          </a:p>
          <a:p>
            <a:pPr marL="342291" lvl="3" indent="0">
              <a:buNone/>
            </a:pPr>
            <a:r>
              <a:rPr lang="en-US" altLang="en-US" dirty="0">
                <a:latin typeface="Courier New" panose="02070309020205020404" pitchFamily="49" charset="0"/>
                <a:cs typeface="Courier New" panose="02070309020205020404" pitchFamily="49" charset="0"/>
              </a:rPr>
              <a:t>		echo $count, "\n"; </a:t>
            </a:r>
          </a:p>
          <a:p>
            <a:pPr marL="342291" lvl="3" indent="0">
              <a:buNone/>
            </a:pP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b="1" dirty="0">
                <a:latin typeface="Courier New" panose="02070309020205020404" pitchFamily="49" charset="0"/>
                <a:cs typeface="Courier New" panose="02070309020205020404" pitchFamily="49" charset="0"/>
              </a:rPr>
              <a:t>?&gt;</a:t>
            </a:r>
            <a:r>
              <a:rPr lang="en-US" altLang="en-US" dirty="0">
                <a:latin typeface="Courier New" panose="02070309020205020404" pitchFamily="49" charset="0"/>
                <a:cs typeface="Courier New" panose="02070309020205020404" pitchFamily="49" charset="0"/>
              </a:rPr>
              <a:t> </a:t>
            </a:r>
          </a:p>
          <a:p>
            <a:endParaRPr lang="en-US" altLang="en-US" dirty="0" smtClean="0"/>
          </a:p>
        </p:txBody>
      </p:sp>
    </p:spTree>
    <p:extLst>
      <p:ext uri="{BB962C8B-B14F-4D97-AF65-F5344CB8AC3E}">
        <p14:creationId xmlns:p14="http://schemas.microsoft.com/office/powerpoint/2010/main" val="3096932308"/>
      </p:ext>
    </p:extLst>
  </p:cSld>
  <p:clrMapOvr>
    <a:masterClrMapping/>
  </p:clrMapOvr>
  <p:transition spd="slow">
    <p:wipe di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hangingPunct="1">
              <a:defRPr/>
            </a:pPr>
            <a:r>
              <a:rPr lang="en-US" smtClean="0">
                <a:latin typeface="Courier New" pitchFamily="49" charset="0"/>
              </a:rPr>
              <a:t>break </a:t>
            </a:r>
            <a:r>
              <a:rPr lang="en-US" smtClean="0"/>
              <a:t>và </a:t>
            </a:r>
            <a:r>
              <a:rPr lang="en-US" smtClean="0">
                <a:latin typeface="Courier New" pitchFamily="49" charset="0"/>
              </a:rPr>
              <a:t>continue</a:t>
            </a:r>
          </a:p>
        </p:txBody>
      </p:sp>
      <p:sp>
        <p:nvSpPr>
          <p:cNvPr id="147459" name="Rectangle 3"/>
          <p:cNvSpPr>
            <a:spLocks noGrp="1" noChangeArrowheads="1"/>
          </p:cNvSpPr>
          <p:nvPr>
            <p:ph type="body" idx="1"/>
          </p:nvPr>
        </p:nvSpPr>
        <p:spPr/>
        <p:txBody>
          <a:bodyPr/>
          <a:lstStyle/>
          <a:p>
            <a:pPr eaLnBrk="1" hangingPunct="1"/>
            <a:r>
              <a:rPr lang="en-US" altLang="en-US" b="1" smtClean="0">
                <a:latin typeface="Courier New" panose="02070309020205020404" pitchFamily="49" charset="0"/>
              </a:rPr>
              <a:t>break</a:t>
            </a:r>
            <a:r>
              <a:rPr lang="en-US" altLang="en-US" smtClean="0"/>
              <a:t>: kết thúc khối lệnh </a:t>
            </a:r>
            <a:r>
              <a:rPr lang="en-US" altLang="en-US" smtClean="0">
                <a:latin typeface="Courier New" panose="02070309020205020404" pitchFamily="49" charset="0"/>
              </a:rPr>
              <a:t>for, while, do-while</a:t>
            </a:r>
            <a:r>
              <a:rPr lang="en-US" altLang="en-US" smtClean="0"/>
              <a:t> hoặc </a:t>
            </a:r>
            <a:r>
              <a:rPr lang="en-US" altLang="en-US" smtClean="0">
                <a:latin typeface="Courier New" panose="02070309020205020404" pitchFamily="49" charset="0"/>
              </a:rPr>
              <a:t>switch</a:t>
            </a:r>
          </a:p>
          <a:p>
            <a:pPr eaLnBrk="1" hangingPunct="1"/>
            <a:r>
              <a:rPr lang="en-US" altLang="en-US" b="1" smtClean="0">
                <a:latin typeface="Courier New" panose="02070309020205020404" pitchFamily="49" charset="0"/>
              </a:rPr>
              <a:t>continue</a:t>
            </a:r>
            <a:r>
              <a:rPr lang="en-US" altLang="en-US" smtClean="0"/>
              <a:t>: bỏ qua không thực hiện các lệnh nằm sau </a:t>
            </a:r>
            <a:r>
              <a:rPr lang="en-US" altLang="en-US" smtClean="0">
                <a:latin typeface="Courier New" panose="02070309020205020404" pitchFamily="49" charset="0"/>
              </a:rPr>
              <a:t>continue</a:t>
            </a:r>
            <a:r>
              <a:rPr lang="en-US" altLang="en-US" smtClean="0"/>
              <a:t> trong vòng lặp, chuyển sang vòng lặp tiếp.</a:t>
            </a:r>
          </a:p>
        </p:txBody>
      </p:sp>
    </p:spTree>
    <p:extLst>
      <p:ext uri="{BB962C8B-B14F-4D97-AF65-F5344CB8AC3E}">
        <p14:creationId xmlns:p14="http://schemas.microsoft.com/office/powerpoint/2010/main" val="2769616285"/>
      </p:ext>
    </p:extLst>
  </p:cSld>
  <p:clrMapOvr>
    <a:masterClrMapping/>
  </p:clrMapOvr>
  <p:transition spd="slow">
    <p:wipe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smtClean="0">
                <a:latin typeface="Courier New" pitchFamily="49" charset="0"/>
              </a:rPr>
              <a:t>break </a:t>
            </a:r>
            <a:r>
              <a:rPr lang="en-US" smtClean="0"/>
              <a:t>và </a:t>
            </a:r>
            <a:r>
              <a:rPr lang="en-US" smtClean="0">
                <a:latin typeface="Courier New" pitchFamily="49" charset="0"/>
              </a:rPr>
              <a:t>continue </a:t>
            </a:r>
            <a:r>
              <a:rPr lang="en-US" smtClean="0"/>
              <a:t>(tiếp)</a:t>
            </a:r>
          </a:p>
        </p:txBody>
      </p:sp>
      <p:sp>
        <p:nvSpPr>
          <p:cNvPr id="148483" name="Content Placeholder 2"/>
          <p:cNvSpPr>
            <a:spLocks noGrp="1"/>
          </p:cNvSpPr>
          <p:nvPr>
            <p:ph idx="4294967295"/>
          </p:nvPr>
        </p:nvSpPr>
        <p:spPr/>
        <p:txBody>
          <a:bodyPr/>
          <a:lstStyle/>
          <a:p>
            <a:pPr algn="just"/>
            <a:r>
              <a:rPr lang="en-US" altLang="en-US" sz="2400" dirty="0" err="1"/>
              <a:t>Thảo</a:t>
            </a:r>
            <a:r>
              <a:rPr lang="en-US" altLang="en-US" sz="2400" dirty="0"/>
              <a:t> </a:t>
            </a:r>
            <a:r>
              <a:rPr lang="en-US" altLang="en-US" sz="2400" dirty="0" err="1"/>
              <a:t>luận</a:t>
            </a:r>
            <a:r>
              <a:rPr lang="en-US" altLang="en-US" sz="2400" dirty="0"/>
              <a:t>: </a:t>
            </a:r>
            <a:r>
              <a:rPr lang="en-US" altLang="en-US" sz="2400" dirty="0" err="1"/>
              <a:t>cho</a:t>
            </a:r>
            <a:r>
              <a:rPr lang="en-US" altLang="en-US" sz="2400" dirty="0"/>
              <a:t> </a:t>
            </a:r>
            <a:r>
              <a:rPr lang="en-US" altLang="en-US" sz="2400" dirty="0" err="1"/>
              <a:t>biết</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của</a:t>
            </a:r>
            <a:r>
              <a:rPr lang="en-US" altLang="en-US" sz="2400" dirty="0"/>
              <a:t> </a:t>
            </a:r>
            <a:r>
              <a:rPr lang="en-US" altLang="en-US" sz="2400" dirty="0" err="1"/>
              <a:t>đọan</a:t>
            </a:r>
            <a:r>
              <a:rPr lang="en-US" altLang="en-US" sz="2400" dirty="0"/>
              <a:t> </a:t>
            </a:r>
            <a:r>
              <a:rPr lang="en-US" altLang="en-US" sz="2400" dirty="0" err="1"/>
              <a:t>mã</a:t>
            </a:r>
            <a:r>
              <a:rPr lang="en-US" altLang="en-US" sz="2400" dirty="0"/>
              <a:t> </a:t>
            </a:r>
            <a:r>
              <a:rPr lang="en-US" altLang="en-US" sz="2400" dirty="0" err="1"/>
              <a:t>sau</a:t>
            </a:r>
            <a:endParaRPr lang="en-US" altLang="en-US" sz="2400" dirty="0"/>
          </a:p>
          <a:p>
            <a:pPr marL="299629" lvl="2" indent="0" algn="just">
              <a:buNone/>
            </a:pPr>
            <a:r>
              <a:rPr lang="en-US" altLang="en-US" sz="2400" b="1" dirty="0">
                <a:latin typeface="Courier New" panose="02070309020205020404" pitchFamily="49" charset="0"/>
                <a:cs typeface="Courier New" panose="02070309020205020404" pitchFamily="49" charset="0"/>
              </a:rPr>
              <a:t>&lt;?</a:t>
            </a:r>
            <a:r>
              <a:rPr lang="en-US" altLang="en-US" sz="2400" b="1" dirty="0" err="1">
                <a:latin typeface="Courier New" panose="02070309020205020404" pitchFamily="49" charset="0"/>
                <a:cs typeface="Courier New" panose="02070309020205020404" pitchFamily="49" charset="0"/>
              </a:rPr>
              <a:t>php</a:t>
            </a:r>
            <a:endParaRPr lang="en-US" altLang="en-US" sz="2400" b="1" dirty="0">
              <a:latin typeface="Courier New" panose="02070309020205020404" pitchFamily="49" charset="0"/>
              <a:cs typeface="Courier New" panose="02070309020205020404" pitchFamily="49" charset="0"/>
            </a:endParaRP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echo 'bat </a:t>
            </a:r>
            <a:r>
              <a:rPr lang="en-US" altLang="en-US" sz="2400" dirty="0" err="1">
                <a:latin typeface="Courier New" panose="02070309020205020404" pitchFamily="49" charset="0"/>
                <a:cs typeface="Courier New" panose="02070309020205020404" pitchFamily="49" charset="0"/>
              </a:rPr>
              <a:t>dau</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a:t>
            </a:r>
            <a:r>
              <a:rPr lang="en-US" altLang="en-US" sz="2400" b="1" dirty="0">
                <a:solidFill>
                  <a:srgbClr val="C00000"/>
                </a:solidFill>
                <a:latin typeface="Courier New" panose="02070309020205020404" pitchFamily="49" charset="0"/>
                <a:cs typeface="Courier New" panose="02070309020205020404" pitchFamily="49" charset="0"/>
              </a:rPr>
              <a:t> </a:t>
            </a: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for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 1;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&lt; 10</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 </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 </a:t>
            </a:r>
          </a:p>
          <a:p>
            <a:pPr marL="342291" lvl="3" indent="0" algn="just">
              <a:buNone/>
            </a:pPr>
            <a:r>
              <a:rPr lang="en-US" altLang="en-US" sz="2400" dirty="0">
                <a:latin typeface="Courier New" panose="02070309020205020404" pitchFamily="49" charset="0"/>
                <a:cs typeface="Courier New" panose="02070309020205020404" pitchFamily="49" charset="0"/>
              </a:rPr>
              <a:t>		</a:t>
            </a:r>
            <a:r>
              <a:rPr lang="en-US" altLang="en-US" sz="2400" b="1" dirty="0">
                <a:solidFill>
                  <a:srgbClr val="D61510"/>
                </a:solidFill>
                <a:latin typeface="Courier New" panose="02070309020205020404" pitchFamily="49" charset="0"/>
                <a:cs typeface="Courier New" panose="02070309020205020404" pitchFamily="49" charset="0"/>
              </a:rPr>
              <a:t>break</a:t>
            </a:r>
            <a:r>
              <a:rPr lang="en-US" altLang="en-US" sz="2400" dirty="0">
                <a:latin typeface="Courier New" panose="02070309020205020404" pitchFamily="49" charset="0"/>
                <a:cs typeface="Courier New" panose="02070309020205020404" pitchFamily="49" charset="0"/>
              </a:rPr>
              <a:t>;</a:t>
            </a:r>
          </a:p>
          <a:p>
            <a:pPr marL="342291" lvl="3" indent="0" algn="just">
              <a:buNone/>
            </a:pPr>
            <a:r>
              <a:rPr lang="en-US" altLang="en-US" sz="2400" dirty="0">
                <a:latin typeface="Courier New" panose="02070309020205020404" pitchFamily="49" charset="0"/>
                <a:cs typeface="Courier New" panose="02070309020205020404" pitchFamily="49" charset="0"/>
              </a:rPr>
              <a:t>	}</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ket</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thuc</a:t>
            </a:r>
            <a:r>
              <a:rPr lang="en-US" altLang="en-US" sz="2400" dirty="0">
                <a:latin typeface="Courier New" panose="02070309020205020404" pitchFamily="49" charset="0"/>
                <a:cs typeface="Courier New" panose="02070309020205020404" pitchFamily="49" charset="0"/>
              </a:rPr>
              <a:t>';</a:t>
            </a:r>
          </a:p>
          <a:p>
            <a:pPr marL="342291" lvl="3" indent="0" algn="just">
              <a:buNone/>
            </a:pPr>
            <a:r>
              <a:rPr lang="en-US" altLang="en-US" sz="2400" b="1" dirty="0">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a:t>
            </a:r>
          </a:p>
          <a:p>
            <a:pPr algn="just"/>
            <a:endParaRPr lang="en-US" altLang="en-US" dirty="0" smtClean="0"/>
          </a:p>
        </p:txBody>
      </p:sp>
    </p:spTree>
    <p:extLst>
      <p:ext uri="{BB962C8B-B14F-4D97-AF65-F5344CB8AC3E}">
        <p14:creationId xmlns:p14="http://schemas.microsoft.com/office/powerpoint/2010/main" val="635333079"/>
      </p:ext>
    </p:extLst>
  </p:cSld>
  <p:clrMapOvr>
    <a:masterClrMapping/>
  </p:clrMapOvr>
  <p:transition spd="slow">
    <p:wipe dir="d"/>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smtClean="0">
                <a:latin typeface="Courier New" pitchFamily="49" charset="0"/>
              </a:rPr>
              <a:t>break </a:t>
            </a:r>
            <a:r>
              <a:rPr lang="en-US" smtClean="0"/>
              <a:t>và </a:t>
            </a:r>
            <a:r>
              <a:rPr lang="en-US" smtClean="0">
                <a:latin typeface="Courier New" pitchFamily="49" charset="0"/>
              </a:rPr>
              <a:t>continue </a:t>
            </a:r>
            <a:r>
              <a:rPr lang="en-US" smtClean="0"/>
              <a:t>(tiếp)</a:t>
            </a:r>
          </a:p>
        </p:txBody>
      </p:sp>
      <p:sp>
        <p:nvSpPr>
          <p:cNvPr id="149507" name="Content Placeholder 2"/>
          <p:cNvSpPr>
            <a:spLocks noGrp="1"/>
          </p:cNvSpPr>
          <p:nvPr>
            <p:ph idx="4294967295"/>
          </p:nvPr>
        </p:nvSpPr>
        <p:spPr/>
        <p:txBody>
          <a:bodyPr>
            <a:normAutofit lnSpcReduction="10000"/>
          </a:bodyPr>
          <a:lstStyle/>
          <a:p>
            <a:pPr algn="just"/>
            <a:r>
              <a:rPr lang="en-US" altLang="en-US" sz="2400" dirty="0" err="1"/>
              <a:t>Thảo</a:t>
            </a:r>
            <a:r>
              <a:rPr lang="en-US" altLang="en-US" sz="2400" dirty="0"/>
              <a:t> </a:t>
            </a:r>
            <a:r>
              <a:rPr lang="en-US" altLang="en-US" sz="2400" dirty="0" err="1"/>
              <a:t>luận</a:t>
            </a:r>
            <a:r>
              <a:rPr lang="en-US" altLang="en-US" sz="2400" dirty="0"/>
              <a:t>: </a:t>
            </a:r>
            <a:r>
              <a:rPr lang="en-US" altLang="en-US" sz="2400" dirty="0" err="1"/>
              <a:t>cho</a:t>
            </a:r>
            <a:r>
              <a:rPr lang="en-US" altLang="en-US" sz="2400" dirty="0"/>
              <a:t> </a:t>
            </a:r>
            <a:r>
              <a:rPr lang="en-US" altLang="en-US" sz="2400" dirty="0" err="1"/>
              <a:t>biết</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của</a:t>
            </a:r>
            <a:r>
              <a:rPr lang="en-US" altLang="en-US" sz="2400" dirty="0"/>
              <a:t> </a:t>
            </a:r>
            <a:r>
              <a:rPr lang="en-US" altLang="en-US" sz="2400" dirty="0" err="1"/>
              <a:t>đọan</a:t>
            </a:r>
            <a:r>
              <a:rPr lang="en-US" altLang="en-US" sz="2400" dirty="0"/>
              <a:t> </a:t>
            </a:r>
            <a:r>
              <a:rPr lang="en-US" altLang="en-US" sz="2400" dirty="0" err="1"/>
              <a:t>mã</a:t>
            </a:r>
            <a:r>
              <a:rPr lang="en-US" altLang="en-US" sz="2400" dirty="0"/>
              <a:t> </a:t>
            </a:r>
            <a:r>
              <a:rPr lang="en-US" altLang="en-US" sz="2400" dirty="0" err="1"/>
              <a:t>sau</a:t>
            </a:r>
            <a:endParaRPr lang="en-US" altLang="en-US" sz="2400" dirty="0"/>
          </a:p>
          <a:p>
            <a:pPr marL="299629" lvl="2" indent="0" algn="just">
              <a:buNone/>
            </a:pPr>
            <a:r>
              <a:rPr lang="en-US" altLang="en-US" sz="2400" b="1" dirty="0">
                <a:latin typeface="Courier New" panose="02070309020205020404" pitchFamily="49" charset="0"/>
                <a:cs typeface="Courier New" panose="02070309020205020404" pitchFamily="49" charset="0"/>
              </a:rPr>
              <a:t>&lt;?</a:t>
            </a:r>
            <a:r>
              <a:rPr lang="en-US" altLang="en-US" sz="2400" b="1" dirty="0" err="1">
                <a:latin typeface="Courier New" panose="02070309020205020404" pitchFamily="49" charset="0"/>
                <a:cs typeface="Courier New" panose="02070309020205020404" pitchFamily="49" charset="0"/>
              </a:rPr>
              <a:t>php</a:t>
            </a:r>
            <a:endParaRPr lang="en-US" altLang="en-US" sz="2400" b="1" dirty="0">
              <a:latin typeface="Courier New" panose="02070309020205020404" pitchFamily="49" charset="0"/>
              <a:cs typeface="Courier New" panose="02070309020205020404" pitchFamily="49" charset="0"/>
            </a:endParaRP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echo 'bat </a:t>
            </a:r>
            <a:r>
              <a:rPr lang="en-US" altLang="en-US" sz="2400" dirty="0" err="1">
                <a:latin typeface="Courier New" panose="02070309020205020404" pitchFamily="49" charset="0"/>
                <a:cs typeface="Courier New" panose="02070309020205020404" pitchFamily="49" charset="0"/>
              </a:rPr>
              <a:t>dau</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a:t>
            </a:r>
            <a:r>
              <a:rPr lang="en-US" altLang="en-US" sz="2400" b="1" dirty="0">
                <a:solidFill>
                  <a:srgbClr val="C00000"/>
                </a:solidFill>
                <a:latin typeface="Courier New" panose="02070309020205020404" pitchFamily="49" charset="0"/>
                <a:cs typeface="Courier New" panose="02070309020205020404" pitchFamily="49" charset="0"/>
              </a:rPr>
              <a:t> </a:t>
            </a: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for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 1;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&lt; 10</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 </a:t>
            </a:r>
          </a:p>
          <a:p>
            <a:pPr marL="342291" lvl="3" indent="0" algn="just">
              <a:buNone/>
            </a:pPr>
            <a:r>
              <a:rPr lang="en-US" altLang="en-US" sz="2400" dirty="0">
                <a:latin typeface="Courier New" panose="02070309020205020404" pitchFamily="49" charset="0"/>
                <a:cs typeface="Courier New" panose="02070309020205020404" pitchFamily="49" charset="0"/>
              </a:rPr>
              <a:t>		</a:t>
            </a:r>
            <a:r>
              <a:rPr lang="en-US" altLang="en-US" sz="2400" b="1" dirty="0">
                <a:solidFill>
                  <a:srgbClr val="D61510"/>
                </a:solidFill>
                <a:latin typeface="Courier New" panose="02070309020205020404" pitchFamily="49" charset="0"/>
                <a:cs typeface="Courier New" panose="02070309020205020404" pitchFamily="49" charset="0"/>
              </a:rPr>
              <a:t>continue</a:t>
            </a:r>
            <a:r>
              <a:rPr lang="en-US" altLang="en-US" sz="2400" dirty="0">
                <a:latin typeface="Courier New" panose="02070309020205020404" pitchFamily="49" charset="0"/>
                <a:cs typeface="Courier New" panose="02070309020205020404" pitchFamily="49" charset="0"/>
              </a:rPr>
              <a:t>;</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 </a:t>
            </a:r>
          </a:p>
          <a:p>
            <a:pPr marL="342291" lvl="3" indent="0" algn="just">
              <a:buNone/>
            </a:pPr>
            <a:r>
              <a:rPr lang="en-US" altLang="en-US" sz="2400" dirty="0">
                <a:latin typeface="Courier New" panose="02070309020205020404" pitchFamily="49" charset="0"/>
                <a:cs typeface="Courier New" panose="02070309020205020404" pitchFamily="49" charset="0"/>
              </a:rPr>
              <a:t>	}</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ket</a:t>
            </a:r>
            <a:r>
              <a:rPr lang="en-US" altLang="en-US" sz="2400" dirty="0">
                <a:latin typeface="Courier New" panose="02070309020205020404" pitchFamily="49" charset="0"/>
                <a:cs typeface="Courier New" panose="02070309020205020404" pitchFamily="49" charset="0"/>
              </a:rPr>
              <a:t> </a:t>
            </a:r>
            <a:r>
              <a:rPr lang="en-US" altLang="en-US" sz="2400" err="1">
                <a:latin typeface="Courier New" panose="02070309020205020404" pitchFamily="49" charset="0"/>
                <a:cs typeface="Courier New" panose="02070309020205020404" pitchFamily="49" charset="0"/>
              </a:rPr>
              <a:t>thuc</a:t>
            </a:r>
            <a:r>
              <a:rPr lang="en-US" altLang="en-US" sz="2400" smtClean="0">
                <a:latin typeface="Courier New" panose="02070309020205020404" pitchFamily="49" charset="0"/>
                <a:cs typeface="Courier New" panose="02070309020205020404" pitchFamily="49" charset="0"/>
              </a:rPr>
              <a:t>';</a:t>
            </a:r>
          </a:p>
          <a:p>
            <a:pPr marL="342291" lvl="3" indent="0" algn="just">
              <a:buNone/>
            </a:pPr>
            <a:r>
              <a:rPr lang="en-US" altLang="en-US" sz="2400" smtClean="0">
                <a:latin typeface="Courier New" panose="02070309020205020404" pitchFamily="49" charset="0"/>
                <a:cs typeface="Courier New" panose="02070309020205020404" pitchFamily="49" charset="0"/>
              </a:rPr>
              <a:t>	echo </a:t>
            </a:r>
            <a:r>
              <a:rPr lang="en-US" altLang="en-US" sz="2400">
                <a:latin typeface="Courier New" panose="02070309020205020404" pitchFamily="49" charset="0"/>
                <a:cs typeface="Courier New" panose="02070309020205020404" pitchFamily="49" charset="0"/>
              </a:rPr>
              <a:t>"$i &lt;br/&gt;"; </a:t>
            </a:r>
          </a:p>
          <a:p>
            <a:pPr marL="342291" lvl="3" indent="0" algn="just">
              <a:buNone/>
            </a:pPr>
            <a:endParaRPr lang="en-US" altLang="en-US" sz="2400" dirty="0">
              <a:latin typeface="Courier New" panose="02070309020205020404" pitchFamily="49" charset="0"/>
              <a:cs typeface="Courier New" panose="02070309020205020404" pitchFamily="49" charset="0"/>
            </a:endParaRPr>
          </a:p>
          <a:p>
            <a:pPr marL="342291" lvl="3" indent="0" algn="just">
              <a:buNone/>
            </a:pPr>
            <a:r>
              <a:rPr lang="en-US" altLang="en-US" sz="2400" b="1" dirty="0">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a:t>
            </a:r>
          </a:p>
          <a:p>
            <a:pPr algn="just"/>
            <a:endParaRPr lang="en-US" altLang="en-US" dirty="0" smtClean="0"/>
          </a:p>
        </p:txBody>
      </p:sp>
    </p:spTree>
    <p:extLst>
      <p:ext uri="{BB962C8B-B14F-4D97-AF65-F5344CB8AC3E}">
        <p14:creationId xmlns:p14="http://schemas.microsoft.com/office/powerpoint/2010/main" val="2710049348"/>
      </p:ext>
    </p:extLst>
  </p:cSld>
  <p:clrMapOvr>
    <a:masterClrMapping/>
  </p:clrMapOvr>
  <p:transition spd="slow">
    <p:wipe di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Bài tập cấu trúc điều </a:t>
            </a:r>
            <a:r>
              <a:rPr lang="en-US" smtClean="0"/>
              <a:t>khiển</a:t>
            </a:r>
            <a:endParaRPr lang="en-US"/>
          </a:p>
        </p:txBody>
      </p:sp>
      <p:sp>
        <p:nvSpPr>
          <p:cNvPr id="150531" name="Content Placeholder 2"/>
          <p:cNvSpPr>
            <a:spLocks noGrp="1"/>
          </p:cNvSpPr>
          <p:nvPr>
            <p:ph idx="1"/>
          </p:nvPr>
        </p:nvSpPr>
        <p:spPr>
          <a:xfrm>
            <a:off x="762000" y="1596413"/>
            <a:ext cx="7696200" cy="5032987"/>
          </a:xfrm>
        </p:spPr>
        <p:txBody>
          <a:bodyPr>
            <a:normAutofit/>
          </a:bodyPr>
          <a:lstStyle/>
          <a:p>
            <a:r>
              <a:rPr lang="vi-VN" altLang="en-US" sz="2400" dirty="0"/>
              <a:t>Bài tập </a:t>
            </a:r>
            <a:r>
              <a:rPr lang="en-US" altLang="en-US" sz="2400" dirty="0"/>
              <a:t>1</a:t>
            </a:r>
            <a:r>
              <a:rPr lang="vi-VN" altLang="en-US" sz="2400" dirty="0"/>
              <a:t>:</a:t>
            </a:r>
            <a:r>
              <a:rPr lang="en-US" altLang="en-US" sz="2400" dirty="0"/>
              <a:t> X</a:t>
            </a:r>
            <a:r>
              <a:rPr lang="vi-VN" altLang="en-US" sz="2400" dirty="0"/>
              <a:t>uất ra </a:t>
            </a:r>
            <a:r>
              <a:rPr lang="en-US" altLang="en-US" sz="2400" dirty="0" err="1"/>
              <a:t>trình</a:t>
            </a:r>
            <a:r>
              <a:rPr lang="en-US" altLang="en-US" sz="2400" dirty="0"/>
              <a:t> </a:t>
            </a:r>
            <a:r>
              <a:rPr lang="en-US" altLang="en-US" sz="2400" dirty="0" err="1"/>
              <a:t>duyệt</a:t>
            </a:r>
            <a:r>
              <a:rPr lang="en-US" altLang="en-US" sz="2400" dirty="0"/>
              <a:t> </a:t>
            </a:r>
            <a:r>
              <a:rPr lang="vi-VN" altLang="en-US" sz="2400" dirty="0"/>
              <a:t>bảng cửu chương từ </a:t>
            </a:r>
            <a:r>
              <a:rPr lang="en-US" altLang="en-US" sz="2400" dirty="0"/>
              <a:t>2 </a:t>
            </a:r>
            <a:r>
              <a:rPr lang="en-US" altLang="en-US" sz="2400" dirty="0" err="1"/>
              <a:t>đến</a:t>
            </a:r>
            <a:r>
              <a:rPr lang="en-US" altLang="en-US" sz="2400" dirty="0"/>
              <a:t> 9</a:t>
            </a:r>
            <a:r>
              <a:rPr lang="vi-VN" altLang="en-US" sz="2400" dirty="0"/>
              <a:t>.</a:t>
            </a:r>
            <a:endParaRPr lang="en-US" altLang="en-US" sz="2400" dirty="0"/>
          </a:p>
          <a:p>
            <a:endParaRPr lang="vi-VN" altLang="en-US" sz="2400" dirty="0"/>
          </a:p>
          <a:p>
            <a:r>
              <a:rPr lang="vi-VN" altLang="en-US" sz="2400" dirty="0"/>
              <a:t>Bài tập </a:t>
            </a:r>
            <a:r>
              <a:rPr lang="en-US" altLang="en-US" sz="2400" dirty="0"/>
              <a:t>2</a:t>
            </a:r>
            <a:r>
              <a:rPr lang="vi-VN" altLang="en-US" sz="2400" dirty="0"/>
              <a:t>:</a:t>
            </a:r>
            <a:r>
              <a:rPr lang="en-US" altLang="en-US" sz="2400" dirty="0"/>
              <a:t> </a:t>
            </a:r>
            <a:r>
              <a:rPr lang="vi-VN" altLang="en-US" sz="2400" dirty="0"/>
              <a:t>Viết chương </a:t>
            </a:r>
            <a:r>
              <a:rPr lang="vi-VN" altLang="en-US" sz="2400"/>
              <a:t>trình </a:t>
            </a:r>
            <a:r>
              <a:rPr lang="en-US" altLang="en-US" sz="2400" smtClean="0"/>
              <a:t>in ra các số nguyên tố &lt;=20 </a:t>
            </a:r>
            <a:endParaRPr lang="vi-VN" altLang="en-US" sz="2400" dirty="0"/>
          </a:p>
          <a:p>
            <a:endParaRPr lang="en-US" altLang="en-US" sz="2400" dirty="0"/>
          </a:p>
          <a:p>
            <a:r>
              <a:rPr lang="vi-VN" altLang="en-US" sz="2400" dirty="0"/>
              <a:t>Bài tập </a:t>
            </a:r>
            <a:r>
              <a:rPr lang="en-US" altLang="en-US" sz="2400" dirty="0"/>
              <a:t>3</a:t>
            </a:r>
            <a:r>
              <a:rPr lang="vi-VN" altLang="en-US" sz="2400"/>
              <a:t>:</a:t>
            </a:r>
            <a:r>
              <a:rPr lang="en-US" altLang="en-US" sz="2400"/>
              <a:t> </a:t>
            </a:r>
            <a:r>
              <a:rPr lang="en-US" altLang="en-US" sz="2400" smtClean="0"/>
              <a:t>viết chương trình in ra mà hình các số chẵn có 2 chữ số và nhỏ hơn 100</a:t>
            </a:r>
            <a:endParaRPr lang="vi-VN" altLang="en-US" sz="2400" dirty="0"/>
          </a:p>
        </p:txBody>
      </p:sp>
    </p:spTree>
    <p:extLst>
      <p:ext uri="{BB962C8B-B14F-4D97-AF65-F5344CB8AC3E}">
        <p14:creationId xmlns:p14="http://schemas.microsoft.com/office/powerpoint/2010/main" val="3965140091"/>
      </p:ext>
    </p:extLst>
  </p:cSld>
  <p:clrMapOvr>
    <a:masterClrMapping/>
  </p:clrMapOvr>
  <p:transition spd="slow">
    <p:wipe dir="d"/>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077200" cy="1143000"/>
          </a:xfrm>
        </p:spPr>
        <p:txBody>
          <a:bodyPr/>
          <a:lstStyle/>
          <a:p>
            <a:pPr>
              <a:defRPr/>
            </a:pPr>
            <a:r>
              <a:rPr lang="en-US" dirty="0" err="1" smtClean="0"/>
              <a:t>Mảng</a:t>
            </a:r>
            <a:endParaRPr lang="en-US" dirty="0"/>
          </a:p>
        </p:txBody>
      </p:sp>
      <p:sp>
        <p:nvSpPr>
          <p:cNvPr id="76803" name="Content Placeholder 2"/>
          <p:cNvSpPr>
            <a:spLocks noGrp="1"/>
          </p:cNvSpPr>
          <p:nvPr>
            <p:ph idx="1"/>
          </p:nvPr>
        </p:nvSpPr>
        <p:spPr>
          <a:xfrm>
            <a:off x="762000" y="1295401"/>
            <a:ext cx="8077200" cy="4598376"/>
          </a:xfrm>
        </p:spPr>
        <p:txBody>
          <a:bodyPr>
            <a:normAutofit/>
          </a:bodyPr>
          <a:lstStyle/>
          <a:p>
            <a:r>
              <a:rPr lang="en-US" altLang="en-US" sz="2400" dirty="0" err="1"/>
              <a:t>Mảng</a:t>
            </a:r>
            <a:r>
              <a:rPr lang="en-US" altLang="en-US" sz="2400" dirty="0"/>
              <a:t> </a:t>
            </a:r>
            <a:r>
              <a:rPr lang="en-US" altLang="en-US" sz="2400" dirty="0" err="1"/>
              <a:t>trong</a:t>
            </a:r>
            <a:r>
              <a:rPr lang="en-US" altLang="en-US" sz="2400" dirty="0"/>
              <a:t> PHP </a:t>
            </a:r>
            <a:r>
              <a:rPr lang="en-US" altLang="en-US" sz="2400" dirty="0" err="1"/>
              <a:t>là</a:t>
            </a:r>
            <a:r>
              <a:rPr lang="en-US" altLang="en-US" sz="2400" dirty="0"/>
              <a:t> </a:t>
            </a:r>
            <a:r>
              <a:rPr lang="en-US" altLang="en-US" sz="2400" dirty="0" err="1"/>
              <a:t>một</a:t>
            </a:r>
            <a:r>
              <a:rPr lang="en-US" altLang="en-US" sz="2400" dirty="0"/>
              <a:t> </a:t>
            </a:r>
            <a:r>
              <a:rPr lang="en-US" altLang="en-US" sz="2400" u="sng" dirty="0" err="1"/>
              <a:t>danh</a:t>
            </a:r>
            <a:r>
              <a:rPr lang="en-US" altLang="en-US" sz="2400" u="sng" dirty="0"/>
              <a:t> </a:t>
            </a:r>
            <a:r>
              <a:rPr lang="en-US" altLang="en-US" sz="2400" u="sng" dirty="0" err="1"/>
              <a:t>sách</a:t>
            </a:r>
            <a:r>
              <a:rPr lang="en-US" altLang="en-US" sz="2400" dirty="0"/>
              <a:t> </a:t>
            </a:r>
            <a:r>
              <a:rPr lang="en-US" altLang="en-US" sz="2400" dirty="0" err="1"/>
              <a:t>các</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có</a:t>
            </a:r>
            <a:r>
              <a:rPr lang="en-US" altLang="en-US" sz="2400" dirty="0"/>
              <a:t> </a:t>
            </a:r>
            <a:r>
              <a:rPr lang="en-US" altLang="en-US" sz="2400" dirty="0" err="1"/>
              <a:t>dạng</a:t>
            </a:r>
            <a:r>
              <a:rPr lang="en-US" altLang="en-US" sz="2400" dirty="0"/>
              <a:t> </a:t>
            </a:r>
            <a:r>
              <a:rPr lang="en-US" altLang="en-US" sz="2400" dirty="0">
                <a:solidFill>
                  <a:srgbClr val="C00000"/>
                </a:solidFill>
                <a:latin typeface="Courier New" panose="02070309020205020404" pitchFamily="49" charset="0"/>
                <a:cs typeface="Courier New" panose="02070309020205020404" pitchFamily="49" charset="0"/>
              </a:rPr>
              <a:t>$key=&gt;$value</a:t>
            </a:r>
            <a:r>
              <a:rPr lang="en-US" altLang="en-US" sz="2400" dirty="0"/>
              <a:t>, </a:t>
            </a:r>
            <a:r>
              <a:rPr lang="en-US" altLang="en-US" sz="2400" dirty="0" err="1"/>
              <a:t>trong</a:t>
            </a:r>
            <a:r>
              <a:rPr lang="en-US" altLang="en-US" sz="2400" dirty="0"/>
              <a:t> </a:t>
            </a:r>
            <a:r>
              <a:rPr lang="en-US" altLang="en-US" sz="2400" dirty="0" err="1"/>
              <a:t>đó</a:t>
            </a:r>
            <a:r>
              <a:rPr lang="en-US" altLang="en-US" sz="2400" dirty="0"/>
              <a:t> </a:t>
            </a:r>
            <a:r>
              <a:rPr lang="en-US" altLang="en-US" sz="2400" dirty="0" err="1"/>
              <a:t>giá</a:t>
            </a:r>
            <a:r>
              <a:rPr lang="en-US" altLang="en-US" sz="2400" dirty="0"/>
              <a:t> </a:t>
            </a:r>
            <a:r>
              <a:rPr lang="en-US" altLang="en-US" sz="2400" dirty="0" err="1"/>
              <a:t>trị</a:t>
            </a:r>
            <a:r>
              <a:rPr lang="en-US" altLang="en-US" sz="2400" dirty="0"/>
              <a:t> $key </a:t>
            </a:r>
            <a:r>
              <a:rPr lang="en-US" altLang="en-US" sz="2400" dirty="0" err="1"/>
              <a:t>của</a:t>
            </a:r>
            <a:r>
              <a:rPr lang="en-US" altLang="en-US" sz="2400" dirty="0"/>
              <a:t> </a:t>
            </a:r>
            <a:r>
              <a:rPr lang="en-US" altLang="en-US" sz="2400" dirty="0" err="1"/>
              <a:t>tất</a:t>
            </a:r>
            <a:r>
              <a:rPr lang="en-US" altLang="en-US" sz="2400" dirty="0"/>
              <a:t> </a:t>
            </a:r>
            <a:r>
              <a:rPr lang="en-US" altLang="en-US" sz="2400" dirty="0" err="1"/>
              <a:t>cả</a:t>
            </a:r>
            <a:r>
              <a:rPr lang="en-US" altLang="en-US" sz="2400" dirty="0"/>
              <a:t> </a:t>
            </a:r>
            <a:r>
              <a:rPr lang="en-US" altLang="en-US" sz="2400" dirty="0" err="1"/>
              <a:t>các</a:t>
            </a:r>
            <a:r>
              <a:rPr lang="en-US" altLang="en-US" sz="2400" dirty="0"/>
              <a:t> </a:t>
            </a:r>
            <a:r>
              <a:rPr lang="en-US" altLang="en-US" sz="2400" dirty="0" err="1"/>
              <a:t>phần</a:t>
            </a:r>
            <a:r>
              <a:rPr lang="en-US" altLang="en-US" sz="2400" dirty="0"/>
              <a:t> </a:t>
            </a:r>
            <a:r>
              <a:rPr lang="en-US" altLang="en-US" sz="2400" dirty="0" err="1"/>
              <a:t>tử</a:t>
            </a:r>
            <a:r>
              <a:rPr lang="en-US" altLang="en-US" sz="2400" dirty="0"/>
              <a:t> </a:t>
            </a:r>
            <a:r>
              <a:rPr lang="en-US" altLang="en-US" sz="2400" dirty="0" err="1"/>
              <a:t>trong</a:t>
            </a:r>
            <a:r>
              <a:rPr lang="en-US" altLang="en-US" sz="2400" dirty="0"/>
              <a:t> </a:t>
            </a:r>
            <a:r>
              <a:rPr lang="en-US" altLang="en-US" sz="2400" dirty="0" err="1"/>
              <a:t>danh</a:t>
            </a:r>
            <a:r>
              <a:rPr lang="en-US" altLang="en-US" sz="2400" dirty="0"/>
              <a:t> </a:t>
            </a:r>
            <a:r>
              <a:rPr lang="en-US" altLang="en-US" sz="2400" dirty="0" err="1"/>
              <a:t>sách</a:t>
            </a:r>
            <a:r>
              <a:rPr lang="en-US" altLang="en-US" sz="2400" dirty="0"/>
              <a:t> </a:t>
            </a:r>
            <a:r>
              <a:rPr lang="en-US" altLang="en-US" sz="2400" dirty="0" err="1"/>
              <a:t>là</a:t>
            </a:r>
            <a:r>
              <a:rPr lang="en-US" altLang="en-US" sz="2400" dirty="0"/>
              <a:t> </a:t>
            </a:r>
            <a:r>
              <a:rPr lang="en-US" altLang="en-US" sz="2400" dirty="0" err="1"/>
              <a:t>khác</a:t>
            </a:r>
            <a:r>
              <a:rPr lang="en-US" altLang="en-US" sz="2400" dirty="0"/>
              <a:t> </a:t>
            </a:r>
            <a:r>
              <a:rPr lang="en-US" altLang="en-US" sz="2400" dirty="0" err="1"/>
              <a:t>nhau</a:t>
            </a:r>
            <a:r>
              <a:rPr lang="en-US" altLang="en-US" sz="2400" dirty="0"/>
              <a:t>.</a:t>
            </a:r>
          </a:p>
          <a:p>
            <a:pPr lvl="1"/>
            <a:r>
              <a:rPr lang="en-US" altLang="en-US" sz="2400" dirty="0"/>
              <a:t>$key </a:t>
            </a:r>
            <a:r>
              <a:rPr lang="en-US" altLang="en-US" sz="2400" dirty="0" err="1"/>
              <a:t>dùng</a:t>
            </a:r>
            <a:r>
              <a:rPr lang="en-US" altLang="en-US" sz="2400" dirty="0"/>
              <a:t> </a:t>
            </a:r>
            <a:r>
              <a:rPr lang="en-US" altLang="en-US" sz="2400" dirty="0" err="1"/>
              <a:t>để</a:t>
            </a:r>
            <a:r>
              <a:rPr lang="en-US" altLang="en-US" sz="2400" dirty="0"/>
              <a:t> </a:t>
            </a:r>
            <a:r>
              <a:rPr lang="en-US" altLang="en-US" sz="2400" dirty="0" err="1"/>
              <a:t>tham</a:t>
            </a:r>
            <a:r>
              <a:rPr lang="en-US" altLang="en-US" sz="2400" dirty="0"/>
              <a:t> </a:t>
            </a:r>
            <a:r>
              <a:rPr lang="en-US" altLang="en-US" sz="2400" dirty="0" err="1"/>
              <a:t>chiếu</a:t>
            </a:r>
            <a:r>
              <a:rPr lang="en-US" altLang="en-US" sz="2400" dirty="0"/>
              <a:t> </a:t>
            </a:r>
            <a:r>
              <a:rPr lang="en-US" altLang="en-US" sz="2400" dirty="0" err="1"/>
              <a:t>đến</a:t>
            </a:r>
            <a:r>
              <a:rPr lang="en-US" altLang="en-US" sz="2400" dirty="0"/>
              <a:t> </a:t>
            </a:r>
            <a:r>
              <a:rPr lang="en-US" altLang="en-US" sz="2400" dirty="0" err="1"/>
              <a:t>một</a:t>
            </a:r>
            <a:r>
              <a:rPr lang="en-US" altLang="en-US" sz="2400" dirty="0"/>
              <a:t> </a:t>
            </a:r>
            <a:r>
              <a:rPr lang="en-US" altLang="en-US" sz="2400" dirty="0" err="1"/>
              <a:t>phần</a:t>
            </a:r>
            <a:r>
              <a:rPr lang="en-US" altLang="en-US" sz="2400" dirty="0"/>
              <a:t> </a:t>
            </a:r>
            <a:r>
              <a:rPr lang="en-US" altLang="en-US" sz="2400" dirty="0" err="1"/>
              <a:t>tử</a:t>
            </a:r>
            <a:r>
              <a:rPr lang="en-US" altLang="en-US" sz="2400" dirty="0"/>
              <a:t> </a:t>
            </a:r>
            <a:r>
              <a:rPr lang="en-US" altLang="en-US" sz="2400" dirty="0" err="1"/>
              <a:t>của</a:t>
            </a:r>
            <a:r>
              <a:rPr lang="en-US" altLang="en-US" sz="2400" dirty="0"/>
              <a:t> </a:t>
            </a:r>
            <a:r>
              <a:rPr lang="en-US" altLang="en-US" sz="2400" dirty="0" err="1"/>
              <a:t>mảng</a:t>
            </a:r>
            <a:r>
              <a:rPr lang="en-US" altLang="en-US" sz="2400" dirty="0"/>
              <a:t>.</a:t>
            </a:r>
          </a:p>
          <a:p>
            <a:pPr lvl="1"/>
            <a:r>
              <a:rPr lang="en-US" altLang="en-US" sz="2400" dirty="0"/>
              <a:t>$key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có</a:t>
            </a:r>
            <a:r>
              <a:rPr lang="en-US" altLang="en-US" sz="2400" dirty="0"/>
              <a:t> </a:t>
            </a:r>
            <a:r>
              <a:rPr lang="en-US" altLang="en-US" sz="2400" u="sng" dirty="0" err="1"/>
              <a:t>kiểu</a:t>
            </a:r>
            <a:r>
              <a:rPr lang="en-US" altLang="en-US" sz="2400" u="sng" dirty="0"/>
              <a:t> </a:t>
            </a:r>
            <a:r>
              <a:rPr lang="en-US" altLang="en-US" sz="2400" u="sng" dirty="0" err="1"/>
              <a:t>số</a:t>
            </a:r>
            <a:r>
              <a:rPr lang="en-US" altLang="en-US" sz="2400" u="sng" dirty="0"/>
              <a:t> </a:t>
            </a:r>
            <a:r>
              <a:rPr lang="en-US" altLang="en-US" sz="2400" u="sng" dirty="0" err="1"/>
              <a:t>nguyên</a:t>
            </a:r>
            <a:r>
              <a:rPr lang="en-US" altLang="en-US" sz="2400" dirty="0"/>
              <a:t> </a:t>
            </a:r>
            <a:r>
              <a:rPr lang="en-US" altLang="en-US" sz="2400" dirty="0" err="1"/>
              <a:t>hoặc</a:t>
            </a:r>
            <a:r>
              <a:rPr lang="en-US" altLang="en-US" sz="2400" dirty="0"/>
              <a:t> </a:t>
            </a:r>
            <a:r>
              <a:rPr lang="en-US" altLang="en-US" sz="2400" u="sng" dirty="0" err="1"/>
              <a:t>kiểu</a:t>
            </a:r>
            <a:r>
              <a:rPr lang="en-US" altLang="en-US" sz="2400" u="sng" dirty="0"/>
              <a:t> </a:t>
            </a:r>
            <a:r>
              <a:rPr lang="en-US" altLang="en-US" sz="2400" u="sng" dirty="0" err="1"/>
              <a:t>chuỗi</a:t>
            </a:r>
            <a:r>
              <a:rPr lang="en-US" altLang="en-US" sz="2400" dirty="0"/>
              <a:t>.</a:t>
            </a:r>
          </a:p>
          <a:p>
            <a:pPr lvl="2"/>
            <a:r>
              <a:rPr lang="en-US" altLang="en-US" dirty="0"/>
              <a:t>$key </a:t>
            </a:r>
            <a:r>
              <a:rPr lang="en-US" altLang="en-US" dirty="0" err="1"/>
              <a:t>trong</a:t>
            </a:r>
            <a:r>
              <a:rPr lang="en-US" altLang="en-US" dirty="0"/>
              <a:t> PHP </a:t>
            </a:r>
            <a:r>
              <a:rPr lang="en-US" altLang="en-US" dirty="0" err="1"/>
              <a:t>có</a:t>
            </a:r>
            <a:r>
              <a:rPr lang="en-US" altLang="en-US" dirty="0"/>
              <a:t> ý </a:t>
            </a:r>
            <a:r>
              <a:rPr lang="en-US" altLang="en-US" dirty="0" err="1"/>
              <a:t>nghĩa</a:t>
            </a:r>
            <a:r>
              <a:rPr lang="en-US" altLang="en-US" dirty="0"/>
              <a:t> </a:t>
            </a:r>
            <a:r>
              <a:rPr lang="en-US" altLang="en-US" dirty="0" err="1"/>
              <a:t>rộng</a:t>
            </a:r>
            <a:r>
              <a:rPr lang="en-US" altLang="en-US" dirty="0"/>
              <a:t> </a:t>
            </a:r>
            <a:r>
              <a:rPr lang="en-US" altLang="en-US" dirty="0" err="1"/>
              <a:t>hơn</a:t>
            </a:r>
            <a:r>
              <a:rPr lang="en-US" altLang="en-US" dirty="0"/>
              <a:t> index (</a:t>
            </a:r>
            <a:r>
              <a:rPr lang="en-US" altLang="en-US" dirty="0" err="1"/>
              <a:t>chỉ</a:t>
            </a:r>
            <a:r>
              <a:rPr lang="en-US" altLang="en-US" dirty="0"/>
              <a:t> </a:t>
            </a:r>
            <a:r>
              <a:rPr lang="en-US" altLang="en-US" dirty="0" err="1"/>
              <a:t>mục</a:t>
            </a:r>
            <a:r>
              <a:rPr lang="en-US" altLang="en-US" dirty="0"/>
              <a:t>) </a:t>
            </a:r>
            <a:r>
              <a:rPr lang="en-US" altLang="en-US" dirty="0" err="1"/>
              <a:t>trong</a:t>
            </a:r>
            <a:r>
              <a:rPr lang="en-US" altLang="en-US" dirty="0"/>
              <a:t> </a:t>
            </a:r>
            <a:r>
              <a:rPr lang="en-US" altLang="en-US" dirty="0" err="1"/>
              <a:t>các</a:t>
            </a:r>
            <a:r>
              <a:rPr lang="en-US" altLang="en-US" dirty="0"/>
              <a:t> </a:t>
            </a:r>
            <a:r>
              <a:rPr lang="en-US" altLang="en-US" dirty="0" err="1"/>
              <a:t>ngôn</a:t>
            </a:r>
            <a:r>
              <a:rPr lang="en-US" altLang="en-US" dirty="0"/>
              <a:t> </a:t>
            </a:r>
            <a:r>
              <a:rPr lang="en-US" altLang="en-US" dirty="0" err="1"/>
              <a:t>ngữ</a:t>
            </a:r>
            <a:r>
              <a:rPr lang="en-US" altLang="en-US" dirty="0"/>
              <a:t> </a:t>
            </a:r>
            <a:r>
              <a:rPr lang="en-US" altLang="en-US" dirty="0" err="1"/>
              <a:t>khác</a:t>
            </a:r>
            <a:r>
              <a:rPr lang="en-US" altLang="en-US" dirty="0"/>
              <a:t> (Pascal, C, C++, C#, Java,…).</a:t>
            </a:r>
          </a:p>
          <a:p>
            <a:pPr lvl="1"/>
            <a:r>
              <a:rPr lang="en-US" altLang="en-US" sz="2400" dirty="0"/>
              <a:t>$value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là</a:t>
            </a:r>
            <a:r>
              <a:rPr lang="en-US" altLang="en-US" sz="2400" dirty="0"/>
              <a:t> </a:t>
            </a:r>
            <a:r>
              <a:rPr lang="en-US" altLang="en-US" sz="2400" dirty="0" err="1"/>
              <a:t>bất</a:t>
            </a:r>
            <a:r>
              <a:rPr lang="en-US" altLang="en-US" sz="2400" dirty="0"/>
              <a:t> </a:t>
            </a:r>
            <a:r>
              <a:rPr lang="en-US" altLang="en-US" sz="2400" dirty="0" err="1"/>
              <a:t>kỳ</a:t>
            </a:r>
            <a:r>
              <a:rPr lang="en-US" altLang="en-US" sz="2400" dirty="0"/>
              <a:t> </a:t>
            </a:r>
            <a:r>
              <a:rPr lang="en-US" altLang="en-US" sz="2400" dirty="0" err="1"/>
              <a:t>kiểu</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gì</a:t>
            </a:r>
            <a:r>
              <a:rPr lang="en-US" altLang="en-US" sz="2400" dirty="0"/>
              <a:t> (any type)</a:t>
            </a:r>
          </a:p>
        </p:txBody>
      </p:sp>
    </p:spTree>
    <p:extLst>
      <p:ext uri="{BB962C8B-B14F-4D97-AF65-F5344CB8AC3E}">
        <p14:creationId xmlns:p14="http://schemas.microsoft.com/office/powerpoint/2010/main" val="200839067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fade">
                                      <p:cBhvr>
                                        <p:cTn id="7" dur="500"/>
                                        <p:tgtEl>
                                          <p:spTgt spid="7680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6803">
                                            <p:txEl>
                                              <p:pRg st="1" end="1"/>
                                            </p:txEl>
                                          </p:spTgt>
                                        </p:tgtEl>
                                        <p:attrNameLst>
                                          <p:attrName>style.visibility</p:attrName>
                                        </p:attrNameLst>
                                      </p:cBhvr>
                                      <p:to>
                                        <p:strVal val="visible"/>
                                      </p:to>
                                    </p:set>
                                    <p:animEffect transition="in" filter="fade">
                                      <p:cBhvr>
                                        <p:cTn id="10" dur="500"/>
                                        <p:tgtEl>
                                          <p:spTgt spid="7680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animEffect transition="in" filter="fade">
                                      <p:cBhvr>
                                        <p:cTn id="15" dur="500"/>
                                        <p:tgtEl>
                                          <p:spTgt spid="7680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6803">
                                            <p:txEl>
                                              <p:pRg st="3" end="3"/>
                                            </p:txEl>
                                          </p:spTgt>
                                        </p:tgtEl>
                                        <p:attrNameLst>
                                          <p:attrName>style.visibility</p:attrName>
                                        </p:attrNameLst>
                                      </p:cBhvr>
                                      <p:to>
                                        <p:strVal val="visible"/>
                                      </p:to>
                                    </p:set>
                                    <p:animEffect transition="in" filter="fade">
                                      <p:cBhvr>
                                        <p:cTn id="18" dur="500"/>
                                        <p:tgtEl>
                                          <p:spTgt spid="7680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6803">
                                            <p:txEl>
                                              <p:pRg st="4" end="4"/>
                                            </p:txEl>
                                          </p:spTgt>
                                        </p:tgtEl>
                                        <p:attrNameLst>
                                          <p:attrName>style.visibility</p:attrName>
                                        </p:attrNameLst>
                                      </p:cBhvr>
                                      <p:to>
                                        <p:strVal val="visible"/>
                                      </p:to>
                                    </p:set>
                                    <p:animEffect transition="in" filter="fade">
                                      <p:cBhvr>
                                        <p:cTn id="21" dur="500"/>
                                        <p:tgtEl>
                                          <p:spTgt spid="76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Mảng (tiếp)</a:t>
            </a:r>
            <a:endParaRPr lang="en-US"/>
          </a:p>
        </p:txBody>
      </p:sp>
      <p:sp>
        <p:nvSpPr>
          <p:cNvPr id="154627" name="Content Placeholder 2"/>
          <p:cNvSpPr>
            <a:spLocks noGrp="1"/>
          </p:cNvSpPr>
          <p:nvPr>
            <p:ph idx="1"/>
          </p:nvPr>
        </p:nvSpPr>
        <p:spPr/>
        <p:txBody>
          <a:bodyPr/>
          <a:lstStyle/>
          <a:p>
            <a:endParaRPr lang="en-US" altLang="en-US" smtClean="0"/>
          </a:p>
        </p:txBody>
      </p:sp>
      <p:pic>
        <p:nvPicPr>
          <p:cNvPr id="1546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52352" y="2549922"/>
            <a:ext cx="6542485" cy="30509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pic>
    </p:spTree>
    <p:extLst>
      <p:ext uri="{BB962C8B-B14F-4D97-AF65-F5344CB8AC3E}">
        <p14:creationId xmlns:p14="http://schemas.microsoft.com/office/powerpoint/2010/main" val="2461418033"/>
      </p:ext>
    </p:extLst>
  </p:cSld>
  <p:clrMapOvr>
    <a:masterClrMapping/>
  </p:clrMapOvr>
  <p:transition spd="slow">
    <p:wipe dir="d"/>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Khai</a:t>
            </a:r>
            <a:r>
              <a:rPr lang="en-US" dirty="0" smtClean="0"/>
              <a:t> </a:t>
            </a:r>
            <a:r>
              <a:rPr lang="en-US" dirty="0" err="1" smtClean="0"/>
              <a:t>báo</a:t>
            </a:r>
            <a:r>
              <a:rPr lang="en-US" dirty="0" smtClean="0"/>
              <a:t> </a:t>
            </a:r>
            <a:r>
              <a:rPr lang="en-US" dirty="0" err="1" smtClean="0"/>
              <a:t>mảng</a:t>
            </a:r>
            <a:endParaRPr lang="en-US" dirty="0"/>
          </a:p>
        </p:txBody>
      </p:sp>
      <p:sp>
        <p:nvSpPr>
          <p:cNvPr id="3" name="Content Placeholder 2"/>
          <p:cNvSpPr>
            <a:spLocks noGrp="1"/>
          </p:cNvSpPr>
          <p:nvPr>
            <p:ph idx="1"/>
          </p:nvPr>
        </p:nvSpPr>
        <p:spPr/>
        <p:txBody>
          <a:bodyPr/>
          <a:lstStyle/>
          <a:p>
            <a:pPr>
              <a:defRPr/>
            </a:pPr>
            <a:r>
              <a:rPr lang="en-US" dirty="0" err="1" smtClean="0"/>
              <a:t>Khai</a:t>
            </a:r>
            <a:r>
              <a:rPr lang="en-US" dirty="0" smtClean="0"/>
              <a:t> </a:t>
            </a:r>
            <a:r>
              <a:rPr lang="en-US" dirty="0" err="1" smtClean="0"/>
              <a:t>báo</a:t>
            </a:r>
            <a:r>
              <a:rPr lang="en-US" dirty="0" smtClean="0"/>
              <a:t> </a:t>
            </a:r>
            <a:r>
              <a:rPr lang="en-US" dirty="0" err="1" smtClean="0"/>
              <a:t>và</a:t>
            </a:r>
            <a:r>
              <a:rPr lang="en-US" dirty="0" smtClean="0"/>
              <a:t> </a:t>
            </a:r>
            <a:r>
              <a:rPr lang="en-US" dirty="0" err="1" smtClean="0"/>
              <a:t>gán</a:t>
            </a:r>
            <a:r>
              <a:rPr lang="en-US" dirty="0" smtClean="0"/>
              <a:t> </a:t>
            </a:r>
            <a:r>
              <a:rPr lang="en-US" dirty="0" err="1" smtClean="0"/>
              <a:t>giá</a:t>
            </a:r>
            <a:r>
              <a:rPr lang="en-US" dirty="0" smtClean="0"/>
              <a:t> </a:t>
            </a:r>
            <a:r>
              <a:rPr lang="en-US" dirty="0" err="1" smtClean="0"/>
              <a:t>trị</a:t>
            </a:r>
            <a:endParaRPr lang="en-US" dirty="0" smtClean="0"/>
          </a:p>
          <a:p>
            <a:pPr marL="0" indent="0" algn="ctr">
              <a:buNone/>
              <a:defRPr/>
            </a:pPr>
            <a:r>
              <a:rPr lang="en-US" sz="1813" b="1" dirty="0">
                <a:latin typeface="Courier New" pitchFamily="49" charset="0"/>
                <a:cs typeface="Courier New" pitchFamily="49" charset="0"/>
              </a:rPr>
              <a:t>$</a:t>
            </a:r>
            <a:r>
              <a:rPr lang="en-US" sz="1813" b="1" dirty="0" err="1">
                <a:latin typeface="Courier New" pitchFamily="49" charset="0"/>
                <a:cs typeface="Courier New" pitchFamily="49" charset="0"/>
              </a:rPr>
              <a:t>tên_biến</a:t>
            </a:r>
            <a:r>
              <a:rPr lang="en-US" sz="1813" b="1" dirty="0">
                <a:latin typeface="Courier New" pitchFamily="49" charset="0"/>
                <a:cs typeface="Courier New" pitchFamily="49" charset="0"/>
              </a:rPr>
              <a:t> = </a:t>
            </a:r>
            <a:r>
              <a:rPr lang="en-US" sz="1813" b="1" dirty="0">
                <a:solidFill>
                  <a:srgbClr val="C00000"/>
                </a:solidFill>
                <a:latin typeface="Courier New" pitchFamily="49" charset="0"/>
                <a:cs typeface="Courier New" pitchFamily="49" charset="0"/>
              </a:rPr>
              <a:t>array</a:t>
            </a:r>
            <a:r>
              <a:rPr lang="en-US" sz="1813" b="1" dirty="0">
                <a:latin typeface="Courier New" pitchFamily="49" charset="0"/>
                <a:cs typeface="Courier New" pitchFamily="49" charset="0"/>
              </a:rPr>
              <a:t>([</a:t>
            </a:r>
            <a:r>
              <a:rPr lang="en-US" sz="1813" b="1" dirty="0" err="1">
                <a:solidFill>
                  <a:srgbClr val="7030A0"/>
                </a:solidFill>
                <a:latin typeface="Courier New" pitchFamily="49" charset="0"/>
                <a:cs typeface="Courier New" pitchFamily="49" charset="0"/>
              </a:rPr>
              <a:t>khóa</a:t>
            </a:r>
            <a:r>
              <a:rPr lang="en-US" sz="1813" b="1" dirty="0">
                <a:solidFill>
                  <a:srgbClr val="7030A0"/>
                </a:solidFill>
                <a:latin typeface="Courier New" pitchFamily="49" charset="0"/>
                <a:cs typeface="Courier New" pitchFamily="49" charset="0"/>
              </a:rPr>
              <a:t>=&gt;</a:t>
            </a:r>
            <a:r>
              <a:rPr lang="en-US" sz="1813" b="1" dirty="0">
                <a:latin typeface="Courier New" pitchFamily="49" charset="0"/>
                <a:cs typeface="Courier New" pitchFamily="49" charset="0"/>
              </a:rPr>
              <a:t>]</a:t>
            </a:r>
            <a:r>
              <a:rPr lang="en-US" sz="1813" b="1" dirty="0" err="1">
                <a:solidFill>
                  <a:srgbClr val="00B050"/>
                </a:solidFill>
                <a:latin typeface="Courier New" pitchFamily="49" charset="0"/>
                <a:cs typeface="Courier New" pitchFamily="49" charset="0"/>
              </a:rPr>
              <a:t>giá_trị</a:t>
            </a:r>
            <a:r>
              <a:rPr lang="en-US" sz="1813" b="1" dirty="0">
                <a:latin typeface="Courier New" pitchFamily="49" charset="0"/>
                <a:cs typeface="Courier New" pitchFamily="49" charset="0"/>
              </a:rPr>
              <a:t>, [</a:t>
            </a:r>
            <a:r>
              <a:rPr lang="en-US" sz="1813" b="1" dirty="0" err="1">
                <a:solidFill>
                  <a:srgbClr val="7030A0"/>
                </a:solidFill>
                <a:latin typeface="Courier New" pitchFamily="49" charset="0"/>
                <a:cs typeface="Courier New" pitchFamily="49" charset="0"/>
              </a:rPr>
              <a:t>khóa</a:t>
            </a:r>
            <a:r>
              <a:rPr lang="en-US" sz="1813" b="1" dirty="0">
                <a:solidFill>
                  <a:srgbClr val="7030A0"/>
                </a:solidFill>
                <a:latin typeface="Courier New" pitchFamily="49" charset="0"/>
                <a:cs typeface="Courier New" pitchFamily="49" charset="0"/>
              </a:rPr>
              <a:t>=&gt;</a:t>
            </a:r>
            <a:r>
              <a:rPr lang="en-US" sz="1813" b="1" dirty="0">
                <a:latin typeface="Courier New" pitchFamily="49" charset="0"/>
                <a:cs typeface="Courier New" pitchFamily="49" charset="0"/>
              </a:rPr>
              <a:t>]</a:t>
            </a:r>
            <a:r>
              <a:rPr lang="en-US" sz="1813" b="1" dirty="0" err="1">
                <a:solidFill>
                  <a:srgbClr val="00B050"/>
                </a:solidFill>
                <a:latin typeface="Courier New" pitchFamily="49" charset="0"/>
                <a:cs typeface="Courier New" pitchFamily="49" charset="0"/>
              </a:rPr>
              <a:t>giá_trị</a:t>
            </a:r>
            <a:r>
              <a:rPr lang="en-US" sz="1813" b="1" dirty="0">
                <a:latin typeface="Courier New" pitchFamily="49" charset="0"/>
                <a:cs typeface="Courier New" pitchFamily="49" charset="0"/>
              </a:rPr>
              <a:t>,…)</a:t>
            </a:r>
            <a:endParaRPr lang="en-US" b="1" dirty="0" smtClean="0">
              <a:latin typeface="Courier New" pitchFamily="49" charset="0"/>
              <a:cs typeface="Courier New" pitchFamily="49" charset="0"/>
            </a:endParaRPr>
          </a:p>
          <a:p>
            <a:pPr lvl="1">
              <a:defRPr/>
            </a:pPr>
            <a:r>
              <a:rPr lang="en-US" dirty="0" err="1" smtClean="0"/>
              <a:t>Trường</a:t>
            </a:r>
            <a:r>
              <a:rPr lang="en-US" dirty="0" smtClean="0"/>
              <a:t> </a:t>
            </a:r>
            <a:r>
              <a:rPr lang="en-US" dirty="0" err="1" smtClean="0"/>
              <a:t>hợp</a:t>
            </a:r>
            <a:r>
              <a:rPr lang="en-US" dirty="0" smtClean="0"/>
              <a:t> </a:t>
            </a:r>
            <a:r>
              <a:rPr lang="en-US" dirty="0" err="1" smtClean="0"/>
              <a:t>không</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các</a:t>
            </a:r>
            <a:r>
              <a:rPr lang="en-US" dirty="0" smtClean="0"/>
              <a:t> </a:t>
            </a:r>
            <a:r>
              <a:rPr lang="en-US" dirty="0" err="1" smtClean="0"/>
              <a:t>khóa</a:t>
            </a:r>
            <a:r>
              <a:rPr lang="en-US" dirty="0" smtClean="0"/>
              <a:t> ($key) </a:t>
            </a:r>
            <a:r>
              <a:rPr lang="en-US" dirty="0" err="1" smtClean="0"/>
              <a:t>thì</a:t>
            </a:r>
            <a:r>
              <a:rPr lang="en-US" dirty="0" smtClean="0"/>
              <a:t> </a:t>
            </a:r>
            <a:r>
              <a:rPr lang="en-US" dirty="0" err="1" smtClean="0"/>
              <a:t>khóa</a:t>
            </a:r>
            <a:r>
              <a:rPr lang="en-US" dirty="0" smtClean="0"/>
              <a:t> </a:t>
            </a:r>
            <a:r>
              <a:rPr lang="en-US" dirty="0" err="1" smtClean="0"/>
              <a:t>của</a:t>
            </a:r>
            <a:r>
              <a:rPr lang="en-US" dirty="0" smtClean="0"/>
              <a:t> </a:t>
            </a:r>
            <a:r>
              <a:rPr lang="en-US" dirty="0" err="1" smtClean="0"/>
              <a:t>mảng</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gán</a:t>
            </a:r>
            <a:r>
              <a:rPr lang="en-US" dirty="0" smtClean="0"/>
              <a:t> </a:t>
            </a:r>
            <a:r>
              <a:rPr lang="en-US" dirty="0" err="1" smtClean="0"/>
              <a:t>mặc</a:t>
            </a:r>
            <a:r>
              <a:rPr lang="en-US" dirty="0" smtClean="0"/>
              <a:t> </a:t>
            </a:r>
            <a:r>
              <a:rPr lang="en-US" dirty="0" err="1" smtClean="0"/>
              <a:t>định</a:t>
            </a:r>
            <a:r>
              <a:rPr lang="en-US" dirty="0" smtClean="0"/>
              <a:t> </a:t>
            </a:r>
            <a:r>
              <a:rPr lang="en-US" dirty="0" err="1" smtClean="0"/>
              <a:t>theo</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nguyên</a:t>
            </a:r>
            <a:r>
              <a:rPr lang="en-US" dirty="0" smtClean="0"/>
              <a:t> </a:t>
            </a:r>
            <a:r>
              <a:rPr lang="en-US" dirty="0" err="1" smtClean="0"/>
              <a:t>liên</a:t>
            </a:r>
            <a:r>
              <a:rPr lang="en-US" dirty="0" smtClean="0"/>
              <a:t> </a:t>
            </a:r>
            <a:r>
              <a:rPr lang="en-US" dirty="0" err="1" smtClean="0"/>
              <a:t>tiếp</a:t>
            </a:r>
            <a:r>
              <a:rPr lang="en-US" dirty="0" smtClean="0"/>
              <a:t> </a:t>
            </a:r>
            <a:r>
              <a:rPr lang="en-US" dirty="0" err="1" smtClean="0"/>
              <a:t>tăng</a:t>
            </a:r>
            <a:r>
              <a:rPr lang="en-US" dirty="0" smtClean="0"/>
              <a:t> </a:t>
            </a:r>
            <a:r>
              <a:rPr lang="en-US" dirty="0" err="1" smtClean="0"/>
              <a:t>dần</a:t>
            </a:r>
            <a:r>
              <a:rPr lang="en-US" dirty="0" smtClean="0"/>
              <a:t> </a:t>
            </a:r>
            <a:r>
              <a:rPr lang="en-US" dirty="0" err="1" smtClean="0"/>
              <a:t>từ</a:t>
            </a:r>
            <a:r>
              <a:rPr lang="en-US" dirty="0" smtClean="0"/>
              <a:t> </a:t>
            </a:r>
            <a:r>
              <a:rPr lang="en-US" b="1" dirty="0" smtClean="0"/>
              <a:t>0</a:t>
            </a:r>
            <a:r>
              <a:rPr lang="en-US" dirty="0" smtClean="0"/>
              <a:t>.</a:t>
            </a:r>
          </a:p>
          <a:p>
            <a:pPr lvl="1">
              <a:defRPr/>
            </a:pPr>
            <a:r>
              <a:rPr lang="en-US" dirty="0" err="1" smtClean="0"/>
              <a:t>Trường</a:t>
            </a:r>
            <a:r>
              <a:rPr lang="en-US" dirty="0" smtClean="0"/>
              <a:t> </a:t>
            </a:r>
            <a:r>
              <a:rPr lang="en-US" dirty="0" err="1" smtClean="0"/>
              <a:t>hợp</a:t>
            </a:r>
            <a:r>
              <a:rPr lang="en-US" dirty="0" smtClean="0"/>
              <a:t> </a:t>
            </a:r>
            <a:r>
              <a:rPr lang="en-US" dirty="0" err="1" smtClean="0"/>
              <a:t>một</a:t>
            </a:r>
            <a:r>
              <a:rPr lang="en-US" dirty="0" smtClean="0"/>
              <a:t> </a:t>
            </a:r>
            <a:r>
              <a:rPr lang="en-US" dirty="0" err="1" smtClean="0"/>
              <a:t>khóa</a:t>
            </a:r>
            <a:r>
              <a:rPr lang="en-US" dirty="0" smtClean="0"/>
              <a:t> </a:t>
            </a:r>
            <a:r>
              <a:rPr lang="en-US" dirty="0" err="1" smtClean="0"/>
              <a:t>trong</a:t>
            </a:r>
            <a:r>
              <a:rPr lang="en-US" dirty="0" smtClean="0"/>
              <a:t> </a:t>
            </a:r>
            <a:r>
              <a:rPr lang="en-US" dirty="0" err="1" smtClean="0"/>
              <a:t>mảng</a:t>
            </a:r>
            <a:r>
              <a:rPr lang="en-US" dirty="0" smtClean="0"/>
              <a:t> </a:t>
            </a:r>
            <a:r>
              <a:rPr lang="en-US" dirty="0" err="1" smtClean="0"/>
              <a:t>có</a:t>
            </a:r>
            <a:r>
              <a:rPr lang="en-US" dirty="0" smtClean="0"/>
              <a:t> </a:t>
            </a:r>
            <a:r>
              <a:rPr lang="en-US" dirty="0" err="1" smtClean="0"/>
              <a:t>kiểu</a:t>
            </a:r>
            <a:r>
              <a:rPr lang="en-US" dirty="0" smtClean="0"/>
              <a:t> </a:t>
            </a:r>
            <a:r>
              <a:rPr lang="en-US" dirty="0" err="1" smtClean="0"/>
              <a:t>chuỗi</a:t>
            </a:r>
            <a:r>
              <a:rPr lang="en-US" dirty="0" smtClean="0"/>
              <a:t> </a:t>
            </a:r>
            <a:r>
              <a:rPr lang="en-US" dirty="0" err="1" smtClean="0"/>
              <a:t>hoặc</a:t>
            </a:r>
            <a:r>
              <a:rPr lang="en-US" dirty="0" smtClean="0"/>
              <a:t> </a:t>
            </a:r>
            <a:r>
              <a:rPr lang="en-US" dirty="0" err="1" smtClean="0"/>
              <a:t>số</a:t>
            </a:r>
            <a:r>
              <a:rPr lang="en-US" dirty="0" smtClean="0"/>
              <a:t> </a:t>
            </a:r>
            <a:r>
              <a:rPr lang="en-US" dirty="0" err="1" smtClean="0"/>
              <a:t>không</a:t>
            </a:r>
            <a:r>
              <a:rPr lang="en-US" dirty="0" smtClean="0"/>
              <a:t> </a:t>
            </a:r>
            <a:r>
              <a:rPr lang="en-US" dirty="0" err="1" smtClean="0"/>
              <a:t>liên</a:t>
            </a:r>
            <a:r>
              <a:rPr lang="en-US" dirty="0" smtClean="0"/>
              <a:t> </a:t>
            </a:r>
            <a:r>
              <a:rPr lang="en-US" dirty="0" err="1" smtClean="0"/>
              <a:t>tục</a:t>
            </a:r>
            <a:r>
              <a:rPr lang="en-US" dirty="0" smtClean="0"/>
              <a:t> </a:t>
            </a:r>
            <a:r>
              <a:rPr lang="en-US" dirty="0" err="1" smtClean="0"/>
              <a:t>thì</a:t>
            </a:r>
            <a:r>
              <a:rPr lang="en-US" dirty="0" smtClean="0"/>
              <a:t> </a:t>
            </a:r>
            <a:r>
              <a:rPr lang="en-US" dirty="0" err="1" smtClean="0"/>
              <a:t>mảng</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i="1" dirty="0" err="1" smtClean="0"/>
              <a:t>mảng</a:t>
            </a:r>
            <a:r>
              <a:rPr lang="en-US" i="1" dirty="0" smtClean="0"/>
              <a:t> </a:t>
            </a:r>
            <a:r>
              <a:rPr lang="en-US" i="1" dirty="0" err="1" smtClean="0"/>
              <a:t>kết</a:t>
            </a:r>
            <a:r>
              <a:rPr lang="en-US" i="1" dirty="0" smtClean="0"/>
              <a:t> </a:t>
            </a:r>
            <a:r>
              <a:rPr lang="en-US" i="1" dirty="0" err="1" smtClean="0"/>
              <a:t>hợp</a:t>
            </a:r>
            <a:r>
              <a:rPr lang="en-US" dirty="0" smtClean="0"/>
              <a:t>.</a:t>
            </a:r>
          </a:p>
        </p:txBody>
      </p:sp>
    </p:spTree>
    <p:extLst>
      <p:ext uri="{BB962C8B-B14F-4D97-AF65-F5344CB8AC3E}">
        <p14:creationId xmlns:p14="http://schemas.microsoft.com/office/powerpoint/2010/main" val="8827539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800100"/>
          </a:xfrm>
        </p:spPr>
        <p:txBody>
          <a:bodyPr/>
          <a:lstStyle/>
          <a:p>
            <a:pPr>
              <a:defRPr/>
            </a:pPr>
            <a:r>
              <a:rPr lang="en-US" dirty="0" err="1" smtClean="0"/>
              <a:t>Khai</a:t>
            </a:r>
            <a:r>
              <a:rPr lang="en-US" dirty="0" smtClean="0"/>
              <a:t> </a:t>
            </a:r>
            <a:r>
              <a:rPr lang="en-US" dirty="0" err="1" smtClean="0"/>
              <a:t>báo</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685800" y="1447800"/>
            <a:ext cx="8305800" cy="3828851"/>
          </a:xfrm>
        </p:spPr>
        <p:txBody>
          <a:bodyPr/>
          <a:lstStyle/>
          <a:p>
            <a:r>
              <a:rPr lang="en-US" altLang="en-US" dirty="0" err="1" smtClean="0"/>
              <a:t>Ví</a:t>
            </a:r>
            <a:r>
              <a:rPr lang="en-US" altLang="en-US" dirty="0" smtClean="0"/>
              <a:t> </a:t>
            </a:r>
            <a:r>
              <a:rPr lang="en-US" altLang="en-US" dirty="0" err="1" smtClean="0"/>
              <a:t>dụ</a:t>
            </a:r>
            <a:r>
              <a:rPr lang="en-US" altLang="en-US" dirty="0" smtClean="0"/>
              <a:t>:</a:t>
            </a:r>
          </a:p>
          <a:p>
            <a:pPr marL="342291" lvl="1" indent="0">
              <a:buNone/>
            </a:pPr>
            <a:r>
              <a:rPr lang="en-US" altLang="en-US" dirty="0" smtClean="0">
                <a:latin typeface="Courier New" panose="02070309020205020404" pitchFamily="49" charset="0"/>
                <a:cs typeface="Courier New" panose="02070309020205020404" pitchFamily="49" charset="0"/>
              </a:rPr>
              <a:t>$a1 = array ('</a:t>
            </a:r>
            <a:r>
              <a:rPr lang="en-US" altLang="en-US" dirty="0" err="1" smtClean="0">
                <a:latin typeface="Courier New" panose="02070309020205020404" pitchFamily="49" charset="0"/>
                <a:cs typeface="Courier New" panose="02070309020205020404" pitchFamily="49" charset="0"/>
              </a:rPr>
              <a:t>ipod</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iphone</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ipad</a:t>
            </a:r>
            <a:r>
              <a:rPr lang="en-US" altLang="en-US" dirty="0" smtClean="0">
                <a:latin typeface="Courier New" panose="02070309020205020404" pitchFamily="49" charset="0"/>
                <a:cs typeface="Courier New" panose="02070309020205020404" pitchFamily="49" charset="0"/>
              </a:rPr>
              <a:t>');</a:t>
            </a:r>
          </a:p>
          <a:p>
            <a:pPr marL="342291" lvl="1" indent="0">
              <a:buNone/>
            </a:pPr>
            <a:r>
              <a:rPr lang="en-US" altLang="en-US" dirty="0" smtClean="0">
                <a:latin typeface="Courier New" panose="02070309020205020404" pitchFamily="49" charset="0"/>
                <a:cs typeface="Courier New" panose="02070309020205020404" pitchFamily="49" charset="0"/>
              </a:rPr>
              <a:t>$a2 = array(product=&gt;'</a:t>
            </a:r>
            <a:r>
              <a:rPr lang="en-US" altLang="en-US" dirty="0" err="1" smtClean="0">
                <a:latin typeface="Courier New" panose="02070309020205020404" pitchFamily="49" charset="0"/>
                <a:cs typeface="Courier New" panose="02070309020205020404" pitchFamily="49" charset="0"/>
              </a:rPr>
              <a:t>laptop',brand</a:t>
            </a:r>
            <a:r>
              <a:rPr lang="en-US" altLang="en-US" dirty="0" smtClean="0">
                <a:latin typeface="Courier New" panose="02070309020205020404" pitchFamily="49" charset="0"/>
                <a:cs typeface="Courier New" panose="02070309020205020404" pitchFamily="49" charset="0"/>
              </a:rPr>
              <a:t>=&gt;'Dell', 		CPU=&gt;'corei7', ram=&gt;'8Gb',5=&gt;'USA');</a:t>
            </a:r>
          </a:p>
        </p:txBody>
      </p:sp>
      <p:grpSp>
        <p:nvGrpSpPr>
          <p:cNvPr id="9" name="Group 8"/>
          <p:cNvGrpSpPr>
            <a:grpSpLocks/>
          </p:cNvGrpSpPr>
          <p:nvPr/>
        </p:nvGrpSpPr>
        <p:grpSpPr bwMode="auto">
          <a:xfrm>
            <a:off x="5248459" y="4795638"/>
            <a:ext cx="2476500" cy="1323439"/>
            <a:chOff x="2209800" y="3505200"/>
            <a:chExt cx="3048000" cy="1765638"/>
          </a:xfrm>
        </p:grpSpPr>
        <p:sp>
          <p:nvSpPr>
            <p:cNvPr id="5" name="TextBox 4"/>
            <p:cNvSpPr txBox="1"/>
            <p:nvPr/>
          </p:nvSpPr>
          <p:spPr>
            <a:xfrm>
              <a:off x="2209800" y="3505200"/>
              <a:ext cx="3048000" cy="1765638"/>
            </a:xfrm>
            <a:prstGeom prst="rect">
              <a:avLst/>
            </a:prstGeom>
            <a:solidFill>
              <a:schemeClr val="bg1"/>
            </a:solidFill>
            <a:ln>
              <a:solidFill>
                <a:schemeClr val="tx2">
                  <a:lumMod val="50000"/>
                  <a:lumOff val="50000"/>
                </a:schemeClr>
              </a:solidFill>
            </a:ln>
          </p:spPr>
          <p:txBody>
            <a:bodyPr>
              <a:spAutoFit/>
            </a:bodyPr>
            <a:lstStyle/>
            <a:p>
              <a:pPr eaLnBrk="1" hangingPunct="1">
                <a:spcBef>
                  <a:spcPct val="50000"/>
                </a:spcBef>
                <a:defRPr/>
              </a:pPr>
              <a:r>
                <a:rPr lang="en-US" sz="2000" b="1" dirty="0">
                  <a:effectLst>
                    <a:outerShdw blurRad="50800" dist="38100" dir="2700000" algn="tl" rotWithShape="0">
                      <a:prstClr val="black">
                        <a:alpha val="40000"/>
                      </a:prstClr>
                    </a:outerShdw>
                  </a:effectLst>
                </a:rPr>
                <a:t> brand = 'Dell'</a:t>
              </a:r>
            </a:p>
            <a:p>
              <a:pPr eaLnBrk="1" hangingPunct="1">
                <a:spcBef>
                  <a:spcPct val="50000"/>
                </a:spcBef>
                <a:defRPr/>
              </a:pPr>
              <a:endParaRPr lang="en-US" sz="2000" b="1" dirty="0">
                <a:effectLst>
                  <a:outerShdw blurRad="50800" dist="38100" dir="2700000" algn="tl" rotWithShape="0">
                    <a:prstClr val="black">
                      <a:alpha val="40000"/>
                    </a:prstClr>
                  </a:outerShdw>
                </a:effectLst>
              </a:endParaRPr>
            </a:p>
            <a:p>
              <a:pPr eaLnBrk="1" hangingPunct="1">
                <a:spcBef>
                  <a:spcPct val="50000"/>
                </a:spcBef>
                <a:defRPr/>
              </a:pPr>
              <a:r>
                <a:rPr lang="en-US" sz="2000" b="1" dirty="0">
                  <a:effectLst>
                    <a:outerShdw blurRad="50800" dist="38100" dir="2700000" algn="tl" rotWithShape="0">
                      <a:prstClr val="black">
                        <a:alpha val="40000"/>
                      </a:prstClr>
                    </a:outerShdw>
                  </a:effectLst>
                </a:rPr>
                <a:t> $key	 $value</a:t>
              </a:r>
            </a:p>
          </p:txBody>
        </p:sp>
        <p:cxnSp>
          <p:nvCxnSpPr>
            <p:cNvPr id="156682" name="Straight Arrow Connector 6"/>
            <p:cNvCxnSpPr>
              <a:cxnSpLocks noChangeShapeType="1"/>
            </p:cNvCxnSpPr>
            <p:nvPr/>
          </p:nvCxnSpPr>
          <p:spPr bwMode="auto">
            <a:xfrm>
              <a:off x="2596435" y="4057543"/>
              <a:ext cx="0" cy="685800"/>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6683" name="Straight Arrow Connector 7"/>
            <p:cNvCxnSpPr>
              <a:cxnSpLocks noChangeShapeType="1"/>
            </p:cNvCxnSpPr>
            <p:nvPr/>
          </p:nvCxnSpPr>
          <p:spPr bwMode="auto">
            <a:xfrm flipH="1">
              <a:off x="3733800" y="4086988"/>
              <a:ext cx="25988" cy="539478"/>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grpSp>
        <p:nvGrpSpPr>
          <p:cNvPr id="10" name="Group 9"/>
          <p:cNvGrpSpPr>
            <a:grpSpLocks/>
          </p:cNvGrpSpPr>
          <p:nvPr/>
        </p:nvGrpSpPr>
        <p:grpSpPr bwMode="auto">
          <a:xfrm>
            <a:off x="1314819" y="4864355"/>
            <a:ext cx="2667000" cy="1323439"/>
            <a:chOff x="2209800" y="3505200"/>
            <a:chExt cx="2667000" cy="1327005"/>
          </a:xfrm>
        </p:grpSpPr>
        <p:sp>
          <p:nvSpPr>
            <p:cNvPr id="11" name="TextBox 10"/>
            <p:cNvSpPr txBox="1"/>
            <p:nvPr/>
          </p:nvSpPr>
          <p:spPr>
            <a:xfrm>
              <a:off x="2209800" y="3505200"/>
              <a:ext cx="2667000" cy="1327005"/>
            </a:xfrm>
            <a:prstGeom prst="rect">
              <a:avLst/>
            </a:prstGeom>
            <a:solidFill>
              <a:schemeClr val="bg1"/>
            </a:solidFill>
            <a:ln>
              <a:solidFill>
                <a:schemeClr val="tx2">
                  <a:lumMod val="50000"/>
                  <a:lumOff val="50000"/>
                </a:schemeClr>
              </a:solidFill>
            </a:ln>
          </p:spPr>
          <p:txBody>
            <a:bodyPr>
              <a:spAutoFit/>
            </a:bodyPr>
            <a:lstStyle/>
            <a:p>
              <a:pPr eaLnBrk="1" hangingPunct="1">
                <a:spcBef>
                  <a:spcPct val="50000"/>
                </a:spcBef>
                <a:defRPr/>
              </a:pPr>
              <a:r>
                <a:rPr lang="en-US" sz="1125" b="1" dirty="0">
                  <a:effectLst>
                    <a:outerShdw blurRad="50800" dist="38100" dir="2700000" algn="tl" rotWithShape="0">
                      <a:prstClr val="black">
                        <a:alpha val="40000"/>
                      </a:prstClr>
                    </a:outerShdw>
                  </a:effectLst>
                </a:rPr>
                <a:t>  </a:t>
              </a:r>
              <a:r>
                <a:rPr lang="en-US" sz="2000" b="1" dirty="0">
                  <a:effectLst>
                    <a:outerShdw blurRad="50800" dist="38100" dir="2700000" algn="tl" rotWithShape="0">
                      <a:prstClr val="black">
                        <a:alpha val="40000"/>
                      </a:prstClr>
                    </a:outerShdw>
                  </a:effectLst>
                </a:rPr>
                <a:t>0 = '</a:t>
              </a:r>
              <a:r>
                <a:rPr lang="en-US" sz="2000" b="1" dirty="0" err="1">
                  <a:effectLst>
                    <a:outerShdw blurRad="50800" dist="38100" dir="2700000" algn="tl" rotWithShape="0">
                      <a:prstClr val="black">
                        <a:alpha val="40000"/>
                      </a:prstClr>
                    </a:outerShdw>
                  </a:effectLst>
                </a:rPr>
                <a:t>ipod</a:t>
              </a:r>
              <a:r>
                <a:rPr lang="en-US" sz="2000" b="1" dirty="0">
                  <a:effectLst>
                    <a:outerShdw blurRad="50800" dist="38100" dir="2700000" algn="tl" rotWithShape="0">
                      <a:prstClr val="black">
                        <a:alpha val="40000"/>
                      </a:prstClr>
                    </a:outerShdw>
                  </a:effectLst>
                </a:rPr>
                <a:t>'</a:t>
              </a:r>
            </a:p>
            <a:p>
              <a:pPr eaLnBrk="1" hangingPunct="1">
                <a:spcBef>
                  <a:spcPct val="50000"/>
                </a:spcBef>
                <a:defRPr/>
              </a:pPr>
              <a:endParaRPr lang="en-US" sz="2000" b="1" dirty="0">
                <a:effectLst>
                  <a:outerShdw blurRad="50800" dist="38100" dir="2700000" algn="tl" rotWithShape="0">
                    <a:prstClr val="black">
                      <a:alpha val="40000"/>
                    </a:prstClr>
                  </a:outerShdw>
                </a:effectLst>
              </a:endParaRPr>
            </a:p>
            <a:p>
              <a:pPr eaLnBrk="1" hangingPunct="1">
                <a:spcBef>
                  <a:spcPct val="50000"/>
                </a:spcBef>
                <a:defRPr/>
              </a:pPr>
              <a:r>
                <a:rPr lang="en-US" sz="2000" b="1" dirty="0">
                  <a:effectLst>
                    <a:outerShdw blurRad="50800" dist="38100" dir="2700000" algn="tl" rotWithShape="0">
                      <a:prstClr val="black">
                        <a:alpha val="40000"/>
                      </a:prstClr>
                    </a:outerShdw>
                  </a:effectLst>
                </a:rPr>
                <a:t> $key  $value</a:t>
              </a:r>
            </a:p>
          </p:txBody>
        </p:sp>
        <p:cxnSp>
          <p:nvCxnSpPr>
            <p:cNvPr id="156679" name="Straight Arrow Connector 11"/>
            <p:cNvCxnSpPr>
              <a:cxnSpLocks noChangeShapeType="1"/>
            </p:cNvCxnSpPr>
            <p:nvPr/>
          </p:nvCxnSpPr>
          <p:spPr bwMode="auto">
            <a:xfrm flipH="1">
              <a:off x="2479522" y="3779183"/>
              <a:ext cx="15989" cy="641235"/>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6680" name="Straight Arrow Connector 12"/>
            <p:cNvCxnSpPr>
              <a:cxnSpLocks noChangeShapeType="1"/>
            </p:cNvCxnSpPr>
            <p:nvPr/>
          </p:nvCxnSpPr>
          <p:spPr bwMode="auto">
            <a:xfrm>
              <a:off x="3129702" y="3851423"/>
              <a:ext cx="1113" cy="634557"/>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spTree>
    <p:extLst>
      <p:ext uri="{BB962C8B-B14F-4D97-AF65-F5344CB8AC3E}">
        <p14:creationId xmlns:p14="http://schemas.microsoft.com/office/powerpoint/2010/main" val="321732879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defRPr/>
            </a:pPr>
            <a:r>
              <a:rPr lang="en-US" smtClean="0"/>
              <a:t>Phân loại website</a:t>
            </a:r>
          </a:p>
        </p:txBody>
      </p:sp>
      <p:sp>
        <p:nvSpPr>
          <p:cNvPr id="24579" name="Content Placeholder 2"/>
          <p:cNvSpPr>
            <a:spLocks noGrp="1"/>
          </p:cNvSpPr>
          <p:nvPr>
            <p:ph idx="1"/>
          </p:nvPr>
        </p:nvSpPr>
        <p:spPr/>
        <p:txBody>
          <a:bodyPr/>
          <a:lstStyle/>
          <a:p>
            <a:pPr eaLnBrk="1" hangingPunct="1"/>
            <a:r>
              <a:rPr lang="en-US" altLang="en-US" smtClean="0"/>
              <a:t>Dựa vào công nghệ phát triển, có 2 loại</a:t>
            </a:r>
          </a:p>
          <a:p>
            <a:pPr lvl="1" eaLnBrk="1" hangingPunct="1"/>
            <a:r>
              <a:rPr lang="en-US" altLang="en-US" smtClean="0"/>
              <a:t>Web tĩnh (static web)</a:t>
            </a:r>
          </a:p>
          <a:p>
            <a:pPr lvl="2" eaLnBrk="1" hangingPunct="1"/>
            <a:r>
              <a:rPr lang="en-US" altLang="en-US" smtClean="0"/>
              <a:t>Viết bằng HTML (kết hợp cùng CSS, JS)</a:t>
            </a:r>
          </a:p>
          <a:p>
            <a:pPr lvl="2" eaLnBrk="1" hangingPunct="1"/>
            <a:r>
              <a:rPr lang="en-US" altLang="en-US" smtClean="0"/>
              <a:t>Dễ phát triển, chi phí xây dựng thấp, chạy nhanh</a:t>
            </a:r>
          </a:p>
          <a:p>
            <a:pPr lvl="2" eaLnBrk="1" hangingPunct="1"/>
            <a:r>
              <a:rPr lang="en-US" altLang="en-US" smtClean="0"/>
              <a:t>Tương tác yếu</a:t>
            </a:r>
          </a:p>
          <a:p>
            <a:pPr lvl="1" eaLnBrk="1" hangingPunct="1"/>
            <a:r>
              <a:rPr lang="en-US" altLang="en-US" smtClean="0"/>
              <a:t>Web động (dynamic web)</a:t>
            </a:r>
          </a:p>
          <a:p>
            <a:pPr lvl="2" eaLnBrk="1" hangingPunct="1"/>
            <a:r>
              <a:rPr lang="en-US" altLang="en-US" smtClean="0"/>
              <a:t>Viết bằng nhiều ngôn ngữ (PHP, ASP, JSP,…)</a:t>
            </a:r>
          </a:p>
          <a:p>
            <a:pPr lvl="2" eaLnBrk="1" hangingPunct="1"/>
            <a:r>
              <a:rPr lang="en-US" altLang="en-US" smtClean="0"/>
              <a:t>Phát triển phức tạp</a:t>
            </a:r>
          </a:p>
          <a:p>
            <a:pPr lvl="2" eaLnBrk="1" hangingPunct="1"/>
            <a:r>
              <a:rPr lang="en-US" altLang="en-US" smtClean="0"/>
              <a:t>Tương tác mạnh</a:t>
            </a:r>
          </a:p>
        </p:txBody>
      </p:sp>
    </p:spTree>
    <p:extLst>
      <p:ext uri="{BB962C8B-B14F-4D97-AF65-F5344CB8AC3E}">
        <p14:creationId xmlns:p14="http://schemas.microsoft.com/office/powerpoint/2010/main" val="32150543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fade">
                                      <p:cBhvr>
                                        <p:cTn id="7" dur="500"/>
                                        <p:tgtEl>
                                          <p:spTgt spid="24579">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animEffect transition="in" filter="fade">
                                      <p:cBhvr>
                                        <p:cTn id="11" dur="500"/>
                                        <p:tgtEl>
                                          <p:spTgt spid="24579">
                                            <p:txEl>
                                              <p:pRg st="5" end="5"/>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4579">
                                            <p:txEl>
                                              <p:pRg st="2" end="2"/>
                                            </p:txEl>
                                          </p:spTgt>
                                        </p:tgtEl>
                                        <p:attrNameLst>
                                          <p:attrName>style.visibility</p:attrName>
                                        </p:attrNameLst>
                                      </p:cBhvr>
                                      <p:to>
                                        <p:strVal val="visible"/>
                                      </p:to>
                                    </p:set>
                                    <p:animEffect transition="in" filter="fade">
                                      <p:cBhvr>
                                        <p:cTn id="16" dur="500"/>
                                        <p:tgtEl>
                                          <p:spTgt spid="2457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4579">
                                            <p:txEl>
                                              <p:pRg st="6" end="6"/>
                                            </p:txEl>
                                          </p:spTgt>
                                        </p:tgtEl>
                                        <p:attrNameLst>
                                          <p:attrName>style.visibility</p:attrName>
                                        </p:attrNameLst>
                                      </p:cBhvr>
                                      <p:to>
                                        <p:strVal val="visible"/>
                                      </p:to>
                                    </p:set>
                                    <p:animEffect transition="in" filter="fade">
                                      <p:cBhvr>
                                        <p:cTn id="20" dur="500"/>
                                        <p:tgtEl>
                                          <p:spTgt spid="2457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4579">
                                            <p:txEl>
                                              <p:pRg st="3" end="3"/>
                                            </p:txEl>
                                          </p:spTgt>
                                        </p:tgtEl>
                                        <p:attrNameLst>
                                          <p:attrName>style.visibility</p:attrName>
                                        </p:attrNameLst>
                                      </p:cBhvr>
                                      <p:to>
                                        <p:strVal val="visible"/>
                                      </p:to>
                                    </p:set>
                                    <p:animEffect transition="in" filter="fade">
                                      <p:cBhvr>
                                        <p:cTn id="25" dur="500"/>
                                        <p:tgtEl>
                                          <p:spTgt spid="24579">
                                            <p:txEl>
                                              <p:pRg st="3" end="3"/>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24579">
                                            <p:txEl>
                                              <p:pRg st="7" end="7"/>
                                            </p:txEl>
                                          </p:spTgt>
                                        </p:tgtEl>
                                        <p:attrNameLst>
                                          <p:attrName>style.visibility</p:attrName>
                                        </p:attrNameLst>
                                      </p:cBhvr>
                                      <p:to>
                                        <p:strVal val="visible"/>
                                      </p:to>
                                    </p:set>
                                    <p:animEffect transition="in" filter="fade">
                                      <p:cBhvr>
                                        <p:cTn id="29" dur="500"/>
                                        <p:tgtEl>
                                          <p:spTgt spid="24579">
                                            <p:txEl>
                                              <p:pRg st="7" end="7"/>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4579">
                                            <p:txEl>
                                              <p:pRg st="4" end="4"/>
                                            </p:txEl>
                                          </p:spTgt>
                                        </p:tgtEl>
                                        <p:attrNameLst>
                                          <p:attrName>style.visibility</p:attrName>
                                        </p:attrNameLst>
                                      </p:cBhvr>
                                      <p:to>
                                        <p:strVal val="visible"/>
                                      </p:to>
                                    </p:set>
                                    <p:animEffect transition="in" filter="fade">
                                      <p:cBhvr>
                                        <p:cTn id="34" dur="500"/>
                                        <p:tgtEl>
                                          <p:spTgt spid="24579">
                                            <p:txEl>
                                              <p:pRg st="4" end="4"/>
                                            </p:txEl>
                                          </p:spTgt>
                                        </p:tgtEl>
                                      </p:cBhvr>
                                    </p:animEffect>
                                  </p:childTnLst>
                                </p:cTn>
                              </p:par>
                            </p:childTnLst>
                          </p:cTn>
                        </p:par>
                        <p:par>
                          <p:cTn id="35" fill="hold" nodeType="afterGroup">
                            <p:stCondLst>
                              <p:cond delay="500"/>
                            </p:stCondLst>
                            <p:childTnLst>
                              <p:par>
                                <p:cTn id="36" presetID="10" presetClass="entr" presetSubtype="0" fill="hold" nodeType="afterEffect">
                                  <p:stCondLst>
                                    <p:cond delay="0"/>
                                  </p:stCondLst>
                                  <p:childTnLst>
                                    <p:set>
                                      <p:cBhvr>
                                        <p:cTn id="37" dur="1" fill="hold">
                                          <p:stCondLst>
                                            <p:cond delay="0"/>
                                          </p:stCondLst>
                                        </p:cTn>
                                        <p:tgtEl>
                                          <p:spTgt spid="24579">
                                            <p:txEl>
                                              <p:pRg st="8" end="8"/>
                                            </p:txEl>
                                          </p:spTgt>
                                        </p:tgtEl>
                                        <p:attrNameLst>
                                          <p:attrName>style.visibility</p:attrName>
                                        </p:attrNameLst>
                                      </p:cBhvr>
                                      <p:to>
                                        <p:strVal val="visible"/>
                                      </p:to>
                                    </p:set>
                                    <p:animEffect transition="in" filter="fade">
                                      <p:cBhvr>
                                        <p:cTn id="38"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Khai báo mảng (tiếp)</a:t>
            </a:r>
            <a:endParaRPr lang="en-US"/>
          </a:p>
        </p:txBody>
      </p:sp>
      <p:sp>
        <p:nvSpPr>
          <p:cNvPr id="3" name="Content Placeholder 2"/>
          <p:cNvSpPr>
            <a:spLocks noGrp="1"/>
          </p:cNvSpPr>
          <p:nvPr>
            <p:ph idx="1"/>
          </p:nvPr>
        </p:nvSpPr>
        <p:spPr/>
        <p:txBody>
          <a:bodyPr>
            <a:normAutofit lnSpcReduction="10000"/>
          </a:bodyPr>
          <a:lstStyle/>
          <a:p>
            <a:pPr>
              <a:defRPr/>
            </a:pPr>
            <a:r>
              <a:rPr lang="en-US" sz="2400" dirty="0" err="1"/>
              <a:t>Khai</a:t>
            </a:r>
            <a:r>
              <a:rPr lang="en-US" sz="2400" dirty="0"/>
              <a:t> </a:t>
            </a:r>
            <a:r>
              <a:rPr lang="en-US" sz="2400" dirty="0" err="1"/>
              <a:t>báo</a:t>
            </a:r>
            <a:r>
              <a:rPr lang="en-US" sz="2400" dirty="0"/>
              <a:t> </a:t>
            </a:r>
            <a:r>
              <a:rPr lang="en-US" sz="2400" dirty="0" err="1"/>
              <a:t>mảng</a:t>
            </a:r>
            <a:r>
              <a:rPr lang="en-US" sz="2400" dirty="0"/>
              <a:t> (</a:t>
            </a:r>
            <a:r>
              <a:rPr lang="en-US" sz="2400" dirty="0" err="1"/>
              <a:t>không</a:t>
            </a:r>
            <a:r>
              <a:rPr lang="en-US" sz="2400" dirty="0"/>
              <a:t> </a:t>
            </a:r>
            <a:r>
              <a:rPr lang="en-US" sz="2400" dirty="0" err="1"/>
              <a:t>khởi</a:t>
            </a:r>
            <a:r>
              <a:rPr lang="en-US" sz="2400" dirty="0"/>
              <a:t> </a:t>
            </a:r>
            <a:r>
              <a:rPr lang="en-US" sz="2400" dirty="0" err="1"/>
              <a:t>tạo</a:t>
            </a:r>
            <a:r>
              <a:rPr lang="en-US" sz="2400" dirty="0"/>
              <a:t> </a:t>
            </a:r>
            <a:r>
              <a:rPr lang="en-US" sz="2400" dirty="0" err="1"/>
              <a:t>giá</a:t>
            </a:r>
            <a:r>
              <a:rPr lang="en-US" sz="2400" dirty="0"/>
              <a:t> </a:t>
            </a:r>
            <a:r>
              <a:rPr lang="en-US" sz="2400" dirty="0" err="1"/>
              <a:t>trị</a:t>
            </a:r>
            <a:r>
              <a:rPr lang="en-US" sz="2400" dirty="0"/>
              <a:t>)</a:t>
            </a:r>
          </a:p>
          <a:p>
            <a:pPr marL="0" indent="0" algn="ctr">
              <a:buNone/>
              <a:defRPr/>
            </a:pPr>
            <a:r>
              <a:rPr lang="en-US" sz="2400" dirty="0">
                <a:solidFill>
                  <a:srgbClr val="C00000"/>
                </a:solidFill>
                <a:latin typeface="Courier New" pitchFamily="49" charset="0"/>
                <a:cs typeface="Courier New" pitchFamily="49" charset="0"/>
              </a:rPr>
              <a:t>$</a:t>
            </a:r>
            <a:r>
              <a:rPr lang="en-US" sz="2400" dirty="0" err="1">
                <a:solidFill>
                  <a:srgbClr val="C00000"/>
                </a:solidFill>
                <a:latin typeface="Courier New" pitchFamily="49" charset="0"/>
                <a:cs typeface="Courier New" pitchFamily="49" charset="0"/>
              </a:rPr>
              <a:t>tên_biến</a:t>
            </a:r>
            <a:r>
              <a:rPr lang="en-US" sz="2400" dirty="0">
                <a:solidFill>
                  <a:srgbClr val="C00000"/>
                </a:solidFill>
                <a:latin typeface="Courier New" pitchFamily="49" charset="0"/>
                <a:cs typeface="Courier New" pitchFamily="49" charset="0"/>
              </a:rPr>
              <a:t> = array(</a:t>
            </a:r>
            <a:r>
              <a:rPr lang="en-US" sz="2400" dirty="0" err="1">
                <a:solidFill>
                  <a:srgbClr val="C00000"/>
                </a:solidFill>
                <a:latin typeface="Courier New" pitchFamily="49" charset="0"/>
                <a:cs typeface="Courier New" pitchFamily="49" charset="0"/>
              </a:rPr>
              <a:t>kích_thước_mảng</a:t>
            </a:r>
            <a:r>
              <a:rPr lang="en-US" sz="2400" dirty="0">
                <a:solidFill>
                  <a:srgbClr val="C00000"/>
                </a:solidFill>
                <a:latin typeface="Courier New" pitchFamily="49" charset="0"/>
                <a:cs typeface="Courier New" pitchFamily="49" charset="0"/>
              </a:rPr>
              <a:t>);</a:t>
            </a:r>
            <a:endParaRPr lang="en-US" sz="2400" dirty="0">
              <a:solidFill>
                <a:srgbClr val="C00000"/>
              </a:solidFill>
            </a:endParaRPr>
          </a:p>
          <a:p>
            <a:pPr>
              <a:defRPr/>
            </a:pPr>
            <a:r>
              <a:rPr lang="en-US" sz="2400" dirty="0" err="1"/>
              <a:t>Tạo</a:t>
            </a:r>
            <a:r>
              <a:rPr lang="en-US" sz="2400" dirty="0"/>
              <a:t> </a:t>
            </a:r>
            <a:r>
              <a:rPr lang="en-US" sz="2400" dirty="0" err="1"/>
              <a:t>mảng</a:t>
            </a:r>
            <a:r>
              <a:rPr lang="en-US" sz="2400" dirty="0"/>
              <a:t> </a:t>
            </a:r>
            <a:r>
              <a:rPr lang="en-US" sz="2400" dirty="0" err="1"/>
              <a:t>động</a:t>
            </a:r>
            <a:endParaRPr lang="en-US" sz="2400" dirty="0"/>
          </a:p>
          <a:p>
            <a:pPr marL="0" indent="0" algn="ctr">
              <a:buNone/>
              <a:defRPr/>
            </a:pPr>
            <a:r>
              <a:rPr lang="en-US" sz="2400" dirty="0">
                <a:solidFill>
                  <a:srgbClr val="C00000"/>
                </a:solidFill>
                <a:latin typeface="Courier New" pitchFamily="49" charset="0"/>
                <a:cs typeface="Courier New" pitchFamily="49" charset="0"/>
              </a:rPr>
              <a:t>$</a:t>
            </a:r>
            <a:r>
              <a:rPr lang="en-US" sz="2400" dirty="0" err="1">
                <a:solidFill>
                  <a:srgbClr val="C00000"/>
                </a:solidFill>
                <a:latin typeface="Courier New" pitchFamily="49" charset="0"/>
                <a:cs typeface="Courier New" pitchFamily="49" charset="0"/>
              </a:rPr>
              <a:t>tên_biến</a:t>
            </a:r>
            <a:r>
              <a:rPr lang="en-US" sz="2400" dirty="0">
                <a:solidFill>
                  <a:srgbClr val="C00000"/>
                </a:solidFill>
                <a:latin typeface="Courier New" pitchFamily="49" charset="0"/>
                <a:cs typeface="Courier New" pitchFamily="49" charset="0"/>
              </a:rPr>
              <a:t> = array();</a:t>
            </a:r>
          </a:p>
          <a:p>
            <a:pPr lvl="1">
              <a:defRPr/>
            </a:pPr>
            <a:r>
              <a:rPr lang="en-US" sz="2400" dirty="0" err="1"/>
              <a:t>Mảng</a:t>
            </a:r>
            <a:r>
              <a:rPr lang="en-US" sz="2400" dirty="0"/>
              <a:t> </a:t>
            </a:r>
            <a:r>
              <a:rPr lang="en-US" sz="2400" dirty="0" err="1"/>
              <a:t>động</a:t>
            </a:r>
            <a:r>
              <a:rPr lang="en-US" sz="2400" dirty="0"/>
              <a:t> </a:t>
            </a:r>
            <a:r>
              <a:rPr lang="en-US" sz="2400" dirty="0" err="1"/>
              <a:t>là</a:t>
            </a:r>
            <a:r>
              <a:rPr lang="en-US" sz="2400" dirty="0"/>
              <a:t> </a:t>
            </a:r>
            <a:r>
              <a:rPr lang="en-US" sz="2400" dirty="0" err="1"/>
              <a:t>mảng</a:t>
            </a:r>
            <a:r>
              <a:rPr lang="en-US" sz="2400" dirty="0"/>
              <a:t> </a:t>
            </a:r>
            <a:r>
              <a:rPr lang="en-US" sz="2400" dirty="0" err="1"/>
              <a:t>chưa</a:t>
            </a:r>
            <a:r>
              <a:rPr lang="en-US" sz="2400" dirty="0"/>
              <a:t> </a:t>
            </a:r>
            <a:r>
              <a:rPr lang="en-US" sz="2400" dirty="0" err="1"/>
              <a:t>xác</a:t>
            </a:r>
            <a:r>
              <a:rPr lang="en-US" sz="2400" dirty="0"/>
              <a:t> </a:t>
            </a:r>
            <a:r>
              <a:rPr lang="en-US" sz="2400" dirty="0" err="1"/>
              <a:t>định</a:t>
            </a:r>
            <a:r>
              <a:rPr lang="en-US" sz="2400" dirty="0"/>
              <a:t> </a:t>
            </a:r>
            <a:r>
              <a:rPr lang="en-US" sz="2400" dirty="0" err="1"/>
              <a:t>kích</a:t>
            </a:r>
            <a:r>
              <a:rPr lang="en-US" sz="2400" dirty="0"/>
              <a:t> </a:t>
            </a:r>
            <a:r>
              <a:rPr lang="en-US" sz="2400" dirty="0" err="1"/>
              <a:t>thước</a:t>
            </a:r>
            <a:r>
              <a:rPr lang="en-US" sz="2400" dirty="0"/>
              <a:t> </a:t>
            </a:r>
            <a:r>
              <a:rPr lang="en-US" sz="2400" dirty="0" err="1"/>
              <a:t>của</a:t>
            </a:r>
            <a:r>
              <a:rPr lang="en-US" sz="2400" dirty="0"/>
              <a:t> </a:t>
            </a:r>
            <a:r>
              <a:rPr lang="en-US" sz="2400" dirty="0" err="1"/>
              <a:t>mảng</a:t>
            </a:r>
            <a:r>
              <a:rPr lang="en-US" sz="2400" dirty="0"/>
              <a:t> </a:t>
            </a:r>
            <a:r>
              <a:rPr lang="en-US" sz="2400" dirty="0" err="1"/>
              <a:t>khi</a:t>
            </a:r>
            <a:r>
              <a:rPr lang="en-US" sz="2400" dirty="0"/>
              <a:t> </a:t>
            </a:r>
            <a:r>
              <a:rPr lang="en-US" sz="2400" dirty="0" err="1"/>
              <a:t>khai</a:t>
            </a:r>
            <a:r>
              <a:rPr lang="en-US" sz="2400" dirty="0"/>
              <a:t> </a:t>
            </a:r>
            <a:r>
              <a:rPr lang="en-US" sz="2400" dirty="0" err="1"/>
              <a:t>báo</a:t>
            </a:r>
            <a:r>
              <a:rPr lang="en-US" sz="2400" dirty="0"/>
              <a:t>.</a:t>
            </a:r>
          </a:p>
          <a:p>
            <a:pPr lvl="2">
              <a:defRPr/>
            </a:pPr>
            <a:r>
              <a:rPr lang="en-US" dirty="0" err="1"/>
              <a:t>Kích</a:t>
            </a:r>
            <a:r>
              <a:rPr lang="en-US" dirty="0"/>
              <a:t> </a:t>
            </a:r>
            <a:r>
              <a:rPr lang="en-US" dirty="0" err="1"/>
              <a:t>thước</a:t>
            </a:r>
            <a:r>
              <a:rPr lang="en-US" dirty="0"/>
              <a:t> </a:t>
            </a:r>
            <a:r>
              <a:rPr lang="en-US" dirty="0" err="1"/>
              <a:t>có</a:t>
            </a:r>
            <a:r>
              <a:rPr lang="en-US" dirty="0"/>
              <a:t> </a:t>
            </a:r>
            <a:r>
              <a:rPr lang="en-US" dirty="0" err="1"/>
              <a:t>thể</a:t>
            </a:r>
            <a:r>
              <a:rPr lang="en-US" dirty="0"/>
              <a:t> </a:t>
            </a:r>
            <a:r>
              <a:rPr lang="en-US" dirty="0" err="1"/>
              <a:t>thay</a:t>
            </a:r>
            <a:r>
              <a:rPr lang="en-US" dirty="0"/>
              <a:t> </a:t>
            </a:r>
            <a:r>
              <a:rPr lang="en-US" dirty="0" err="1"/>
              <a:t>đổi</a:t>
            </a:r>
            <a:r>
              <a:rPr lang="en-US" dirty="0"/>
              <a:t> </a:t>
            </a:r>
            <a:r>
              <a:rPr lang="en-US" dirty="0" err="1"/>
              <a:t>linh</a:t>
            </a:r>
            <a:r>
              <a:rPr lang="en-US" dirty="0"/>
              <a:t> </a:t>
            </a:r>
            <a:r>
              <a:rPr lang="en-US" dirty="0" err="1"/>
              <a:t>hoạt</a:t>
            </a:r>
            <a:r>
              <a:rPr lang="en-US" dirty="0"/>
              <a:t> </a:t>
            </a:r>
            <a:r>
              <a:rPr lang="en-US" dirty="0" err="1"/>
              <a:t>khi</a:t>
            </a:r>
            <a:r>
              <a:rPr lang="en-US" dirty="0"/>
              <a:t> </a:t>
            </a:r>
            <a:r>
              <a:rPr lang="en-US" dirty="0" err="1"/>
              <a:t>sử</a:t>
            </a:r>
            <a:r>
              <a:rPr lang="en-US" dirty="0"/>
              <a:t> </a:t>
            </a:r>
            <a:r>
              <a:rPr lang="en-US" dirty="0" err="1"/>
              <a:t>dụng</a:t>
            </a:r>
            <a:r>
              <a:rPr lang="en-US" dirty="0"/>
              <a:t>.</a:t>
            </a:r>
          </a:p>
          <a:p>
            <a:pPr>
              <a:defRPr/>
            </a:pPr>
            <a:r>
              <a:rPr lang="en-US" sz="2400" dirty="0" err="1"/>
              <a:t>Tạo</a:t>
            </a:r>
            <a:r>
              <a:rPr lang="en-US" sz="2400" dirty="0"/>
              <a:t> </a:t>
            </a:r>
            <a:r>
              <a:rPr lang="en-US" sz="2400" dirty="0" err="1"/>
              <a:t>mảng</a:t>
            </a:r>
            <a:r>
              <a:rPr lang="en-US" sz="2400" dirty="0"/>
              <a:t> </a:t>
            </a:r>
            <a:r>
              <a:rPr lang="en-US" sz="2400" dirty="0" err="1"/>
              <a:t>từ</a:t>
            </a:r>
            <a:r>
              <a:rPr lang="en-US" sz="2400" dirty="0"/>
              <a:t> </a:t>
            </a:r>
            <a:r>
              <a:rPr lang="en-US" sz="2400" dirty="0" err="1"/>
              <a:t>mảng</a:t>
            </a:r>
            <a:r>
              <a:rPr lang="en-US" sz="2400" dirty="0"/>
              <a:t> </a:t>
            </a:r>
            <a:r>
              <a:rPr lang="en-US" sz="2400" dirty="0" err="1"/>
              <a:t>có</a:t>
            </a:r>
            <a:r>
              <a:rPr lang="en-US" sz="2400" dirty="0"/>
              <a:t> </a:t>
            </a:r>
            <a:r>
              <a:rPr lang="en-US" sz="2400" dirty="0" err="1"/>
              <a:t>sẵn</a:t>
            </a:r>
            <a:endParaRPr lang="en-US" sz="2400" dirty="0"/>
          </a:p>
          <a:p>
            <a:pPr marL="0" indent="0" algn="ctr">
              <a:buNone/>
              <a:defRPr/>
            </a:pPr>
            <a:r>
              <a:rPr lang="en-US" sz="2400" dirty="0">
                <a:solidFill>
                  <a:srgbClr val="C00000"/>
                </a:solidFill>
                <a:latin typeface="Courier New" pitchFamily="49" charset="0"/>
                <a:cs typeface="Courier New" pitchFamily="49" charset="0"/>
              </a:rPr>
              <a:t>$</a:t>
            </a:r>
            <a:r>
              <a:rPr lang="en-US" sz="2400" dirty="0" err="1">
                <a:solidFill>
                  <a:srgbClr val="C00000"/>
                </a:solidFill>
                <a:latin typeface="Courier New" pitchFamily="49" charset="0"/>
                <a:cs typeface="Courier New" pitchFamily="49" charset="0"/>
              </a:rPr>
              <a:t>tên_mảng_mới</a:t>
            </a:r>
            <a:r>
              <a:rPr lang="en-US" sz="2400" dirty="0">
                <a:solidFill>
                  <a:srgbClr val="C00000"/>
                </a:solidFill>
                <a:latin typeface="Courier New" pitchFamily="49" charset="0"/>
                <a:cs typeface="Courier New" pitchFamily="49" charset="0"/>
              </a:rPr>
              <a:t> = $</a:t>
            </a:r>
            <a:r>
              <a:rPr lang="en-US" sz="2400" dirty="0" err="1">
                <a:solidFill>
                  <a:srgbClr val="C00000"/>
                </a:solidFill>
                <a:latin typeface="Courier New" pitchFamily="49" charset="0"/>
                <a:cs typeface="Courier New" pitchFamily="49" charset="0"/>
              </a:rPr>
              <a:t>tên_mảng_cũ</a:t>
            </a:r>
            <a:r>
              <a:rPr lang="en-US" sz="2400" dirty="0">
                <a:solidFill>
                  <a:srgbClr val="C00000"/>
                </a:solidFill>
                <a:latin typeface="Courier New" pitchFamily="49" charset="0"/>
                <a:cs typeface="Courier New" pitchFamily="49" charset="0"/>
              </a:rPr>
              <a:t>;</a:t>
            </a:r>
          </a:p>
          <a:p>
            <a:pPr lvl="1">
              <a:defRPr/>
            </a:pPr>
            <a:r>
              <a:rPr lang="en-US" sz="2400" dirty="0" err="1"/>
              <a:t>Tham</a:t>
            </a:r>
            <a:r>
              <a:rPr lang="en-US" sz="2400" dirty="0"/>
              <a:t> </a:t>
            </a:r>
            <a:r>
              <a:rPr lang="en-US" sz="2400" dirty="0" err="1"/>
              <a:t>trị</a:t>
            </a:r>
            <a:r>
              <a:rPr lang="en-US" sz="2400" dirty="0"/>
              <a:t> hay </a:t>
            </a:r>
            <a:r>
              <a:rPr lang="en-US" sz="2400" dirty="0" err="1"/>
              <a:t>tham</a:t>
            </a:r>
            <a:r>
              <a:rPr lang="en-US" sz="2400" dirty="0"/>
              <a:t> </a:t>
            </a:r>
            <a:r>
              <a:rPr lang="en-US" sz="2400" dirty="0" err="1"/>
              <a:t>chiếu</a:t>
            </a:r>
            <a:r>
              <a:rPr lang="en-US" sz="2400" dirty="0"/>
              <a:t>? (BT: </a:t>
            </a:r>
            <a:r>
              <a:rPr lang="en-US" sz="2400" dirty="0" err="1"/>
              <a:t>làm</a:t>
            </a:r>
            <a:r>
              <a:rPr lang="en-US" sz="2400" dirty="0"/>
              <a:t> </a:t>
            </a:r>
            <a:r>
              <a:rPr lang="en-US" sz="2400" dirty="0" err="1"/>
              <a:t>vd</a:t>
            </a:r>
            <a:r>
              <a:rPr lang="en-US" sz="2400" dirty="0"/>
              <a:t>)</a:t>
            </a:r>
          </a:p>
          <a:p>
            <a:pPr lvl="2">
              <a:defRPr/>
            </a:pPr>
            <a:endParaRPr lang="en-US" sz="1500" dirty="0"/>
          </a:p>
        </p:txBody>
      </p:sp>
    </p:spTree>
    <p:extLst>
      <p:ext uri="{BB962C8B-B14F-4D97-AF65-F5344CB8AC3E}">
        <p14:creationId xmlns:p14="http://schemas.microsoft.com/office/powerpoint/2010/main" val="282678314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Khai báo mảng (tiếp)</a:t>
            </a:r>
            <a:endParaRPr lang="en-US"/>
          </a:p>
        </p:txBody>
      </p:sp>
      <p:sp>
        <p:nvSpPr>
          <p:cNvPr id="159747" name="Content Placeholder 2"/>
          <p:cNvSpPr>
            <a:spLocks noGrp="1"/>
          </p:cNvSpPr>
          <p:nvPr>
            <p:ph idx="1"/>
          </p:nvPr>
        </p:nvSpPr>
        <p:spPr>
          <a:xfrm>
            <a:off x="609600" y="1596413"/>
            <a:ext cx="8534400" cy="4297363"/>
          </a:xfrm>
        </p:spPr>
        <p:txBody>
          <a:bodyPr>
            <a:normAutofit/>
          </a:bodyPr>
          <a:lstStyle/>
          <a:p>
            <a:r>
              <a:rPr lang="en-US" altLang="en-US" dirty="0" err="1" smtClean="0"/>
              <a:t>Ví</a:t>
            </a:r>
            <a:r>
              <a:rPr lang="en-US" altLang="en-US" dirty="0" smtClean="0"/>
              <a:t> </a:t>
            </a:r>
            <a:r>
              <a:rPr lang="en-US" altLang="en-US" dirty="0" err="1" smtClean="0"/>
              <a:t>dụ</a:t>
            </a:r>
            <a:r>
              <a:rPr lang="en-US" altLang="en-US" dirty="0" smtClean="0"/>
              <a:t>: </a:t>
            </a:r>
          </a:p>
          <a:p>
            <a:pPr marL="342291" lvl="1" indent="0">
              <a:buNone/>
            </a:pPr>
            <a:r>
              <a:rPr lang="en-US" altLang="en-US" sz="2000" dirty="0"/>
              <a:t>/*</a:t>
            </a:r>
            <a:r>
              <a:rPr lang="en-US" altLang="en-US" sz="2000" dirty="0" err="1"/>
              <a:t>Tạo</a:t>
            </a:r>
            <a:r>
              <a:rPr lang="en-US" altLang="en-US" sz="2000" dirty="0"/>
              <a:t> </a:t>
            </a:r>
            <a:r>
              <a:rPr lang="en-US" altLang="en-US" sz="2000" dirty="0" err="1"/>
              <a:t>và</a:t>
            </a:r>
            <a:r>
              <a:rPr lang="en-US" altLang="en-US" sz="2000" dirty="0"/>
              <a:t> in </a:t>
            </a:r>
            <a:r>
              <a:rPr lang="en-US" altLang="en-US" sz="2000" dirty="0" err="1"/>
              <a:t>mảng</a:t>
            </a:r>
            <a:r>
              <a:rPr lang="en-US" altLang="en-US" sz="2000" dirty="0"/>
              <a:t> 10 </a:t>
            </a:r>
            <a:r>
              <a:rPr lang="en-US" altLang="en-US" sz="2000" dirty="0" err="1"/>
              <a:t>phần</a:t>
            </a:r>
            <a:r>
              <a:rPr lang="en-US" altLang="en-US" sz="2000" dirty="0"/>
              <a:t> </a:t>
            </a:r>
            <a:r>
              <a:rPr lang="en-US" altLang="en-US" sz="2000" dirty="0" err="1"/>
              <a:t>tử</a:t>
            </a:r>
            <a:r>
              <a:rPr lang="en-US" altLang="en-US" sz="2000" dirty="0"/>
              <a:t> </a:t>
            </a:r>
            <a:r>
              <a:rPr lang="en-US" altLang="en-US" sz="2000" dirty="0" err="1"/>
              <a:t>có</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ngẫu</a:t>
            </a:r>
            <a:r>
              <a:rPr lang="en-US" altLang="en-US" sz="2000" dirty="0"/>
              <a:t> </a:t>
            </a:r>
            <a:r>
              <a:rPr lang="en-US" altLang="en-US" sz="2000" dirty="0" err="1"/>
              <a:t>nhiên</a:t>
            </a:r>
            <a:r>
              <a:rPr lang="en-US" altLang="en-US" sz="2000" dirty="0"/>
              <a:t> </a:t>
            </a:r>
            <a:r>
              <a:rPr lang="en-US" altLang="en-US" sz="2000" dirty="0" err="1"/>
              <a:t>từ</a:t>
            </a:r>
            <a:r>
              <a:rPr lang="en-US" altLang="en-US" sz="2000" dirty="0"/>
              <a:t> 0-100 ($key </a:t>
            </a:r>
            <a:r>
              <a:rPr lang="en-US" altLang="en-US" sz="2000" dirty="0" err="1"/>
              <a:t>mặc</a:t>
            </a:r>
            <a:r>
              <a:rPr lang="en-US" altLang="en-US" sz="2000" dirty="0"/>
              <a:t> </a:t>
            </a:r>
            <a:r>
              <a:rPr lang="en-US" altLang="en-US" sz="2000" dirty="0" err="1"/>
              <a:t>định</a:t>
            </a:r>
            <a:r>
              <a:rPr lang="en-US" altLang="en-US" sz="2000" dirty="0"/>
              <a:t>)*/</a:t>
            </a:r>
            <a:endParaRPr lang="en-US" altLang="en-US" sz="2000" dirty="0" smtClean="0"/>
          </a:p>
          <a:p>
            <a:pPr marL="342291" lvl="1" indent="0">
              <a:buNone/>
            </a:pPr>
            <a:r>
              <a:rPr lang="en-US" altLang="en-US" dirty="0" smtClean="0">
                <a:latin typeface="Courier New" panose="02070309020205020404" pitchFamily="49" charset="0"/>
                <a:cs typeface="Courier New" panose="02070309020205020404" pitchFamily="49" charset="0"/>
              </a:rPr>
              <a:t>$n = 10;</a:t>
            </a:r>
          </a:p>
          <a:p>
            <a:pPr marL="342291" lvl="1" indent="0">
              <a:buNone/>
            </a:pPr>
            <a:r>
              <a:rPr lang="en-US" altLang="en-US" dirty="0" smtClean="0">
                <a:latin typeface="Courier New" panose="02070309020205020404" pitchFamily="49" charset="0"/>
                <a:cs typeface="Courier New" panose="02070309020205020404" pitchFamily="49" charset="0"/>
              </a:rPr>
              <a:t>$a1 = array($n);</a:t>
            </a:r>
          </a:p>
          <a:p>
            <a:pPr marL="342291" lvl="1" indent="0">
              <a:buNone/>
            </a:pPr>
            <a:r>
              <a:rPr lang="nn-NO" altLang="en-US" dirty="0" smtClean="0">
                <a:latin typeface="Courier New" panose="02070309020205020404" pitchFamily="49" charset="0"/>
                <a:cs typeface="Courier New" panose="02070309020205020404" pitchFamily="49" charset="0"/>
              </a:rPr>
              <a:t>for ($i = 0; $i &lt; $n; $i++) </a:t>
            </a:r>
          </a:p>
          <a:p>
            <a:pPr marL="342291" lvl="1" indent="0">
              <a:buNone/>
            </a:pPr>
            <a:r>
              <a:rPr lang="nn-NO" altLang="en-US" dirty="0" smtClean="0">
                <a:latin typeface="Courier New" panose="02070309020205020404" pitchFamily="49" charset="0"/>
                <a:cs typeface="Courier New" panose="02070309020205020404" pitchFamily="49" charset="0"/>
              </a:rPr>
              <a:t>	 $a1[$i] = </a:t>
            </a:r>
            <a:r>
              <a:rPr lang="nn-NO" altLang="en-US" b="1" dirty="0" smtClean="0">
                <a:latin typeface="Courier New" panose="02070309020205020404" pitchFamily="49" charset="0"/>
                <a:cs typeface="Courier New" panose="02070309020205020404" pitchFamily="49" charset="0"/>
              </a:rPr>
              <a:t>rand</a:t>
            </a:r>
            <a:r>
              <a:rPr lang="nn-NO" altLang="en-US" dirty="0" smtClean="0">
                <a:latin typeface="Courier New" panose="02070309020205020404" pitchFamily="49" charset="0"/>
                <a:cs typeface="Courier New" panose="02070309020205020404" pitchFamily="49" charset="0"/>
              </a:rPr>
              <a:t>(0,100);</a:t>
            </a:r>
            <a:endParaRPr lang="en-US" altLang="en-US" dirty="0" smtClean="0">
              <a:latin typeface="Courier New" panose="02070309020205020404" pitchFamily="49" charset="0"/>
              <a:cs typeface="Courier New" panose="02070309020205020404" pitchFamily="49" charset="0"/>
            </a:endParaRPr>
          </a:p>
          <a:p>
            <a:pPr marL="342291" lvl="1" indent="0">
              <a:buNone/>
            </a:pPr>
            <a:r>
              <a:rPr lang="nn-NO" altLang="en-US" dirty="0" smtClean="0">
                <a:latin typeface="Courier New" panose="02070309020205020404" pitchFamily="49" charset="0"/>
                <a:cs typeface="Courier New" panose="02070309020205020404" pitchFamily="49" charset="0"/>
              </a:rPr>
              <a:t>for ($i = 0; $i &lt; $n; $i++) </a:t>
            </a:r>
          </a:p>
          <a:p>
            <a:pPr marL="342291" lvl="1" indent="0">
              <a:buNone/>
            </a:pPr>
            <a:r>
              <a:rPr lang="nn-NO" altLang="en-US" dirty="0" smtClean="0">
                <a:latin typeface="Courier New" panose="02070309020205020404" pitchFamily="49" charset="0"/>
                <a:cs typeface="Courier New" panose="02070309020205020404" pitchFamily="49" charset="0"/>
              </a:rPr>
              <a:t>	 echo </a:t>
            </a:r>
            <a:r>
              <a:rPr lang="en-US" altLang="en-US" dirty="0" smtClean="0"/>
              <a:t>"</a:t>
            </a:r>
            <a:r>
              <a:rPr lang="nn-NO" altLang="en-US" dirty="0" smtClean="0">
                <a:latin typeface="Courier New" panose="02070309020205020404" pitchFamily="49" charset="0"/>
                <a:cs typeface="Courier New" panose="02070309020205020404" pitchFamily="49" charset="0"/>
              </a:rPr>
              <a:t>phan tu {$i} la: {$a1[$i]}</a:t>
            </a:r>
            <a:r>
              <a:rPr lang="en-US" altLang="en-US" dirty="0" smtClean="0"/>
              <a:t>"</a:t>
            </a:r>
            <a:r>
              <a:rPr lang="nn-NO" altLang="en-US" dirty="0" smtClean="0">
                <a:latin typeface="Courier New" panose="02070309020205020404" pitchFamily="49" charset="0"/>
                <a:cs typeface="Courier New" panose="02070309020205020404" pitchFamily="49" charset="0"/>
              </a:rPr>
              <a:t>;</a:t>
            </a:r>
            <a:endParaRPr lang="en-US" altLang="en-US" dirty="0" smtClean="0">
              <a:latin typeface="Courier New" panose="02070309020205020404" pitchFamily="49" charset="0"/>
              <a:cs typeface="Courier New" panose="02070309020205020404" pitchFamily="49" charset="0"/>
            </a:endParaRPr>
          </a:p>
          <a:p>
            <a:pPr marL="342291" lvl="1" indent="0">
              <a:buNone/>
            </a:pPr>
            <a:endParaRPr lang="en-US" altLang="en-US" dirty="0" smtClean="0">
              <a:latin typeface="Courier New" panose="02070309020205020404" pitchFamily="49" charset="0"/>
              <a:cs typeface="Courier New" panose="02070309020205020404" pitchFamily="49" charset="0"/>
            </a:endParaRPr>
          </a:p>
          <a:p>
            <a:pPr marL="342291" lvl="1" indent="0"/>
            <a:endParaRPr lang="en-US" altLang="en-US" dirty="0" smtClean="0"/>
          </a:p>
        </p:txBody>
      </p:sp>
    </p:spTree>
    <p:extLst>
      <p:ext uri="{BB962C8B-B14F-4D97-AF65-F5344CB8AC3E}">
        <p14:creationId xmlns:p14="http://schemas.microsoft.com/office/powerpoint/2010/main" val="3201738268"/>
      </p:ext>
    </p:extLst>
  </p:cSld>
  <p:clrMapOvr>
    <a:masterClrMapping/>
  </p:clrMapOvr>
  <p:transition spd="slow">
    <p:wipe di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a:t>
            </a:r>
            <a:endParaRPr lang="en-US"/>
          </a:p>
        </p:txBody>
      </p:sp>
      <p:sp>
        <p:nvSpPr>
          <p:cNvPr id="3" name="Content Placeholder 2"/>
          <p:cNvSpPr>
            <a:spLocks noGrp="1"/>
          </p:cNvSpPr>
          <p:nvPr>
            <p:ph idx="1"/>
          </p:nvPr>
        </p:nvSpPr>
        <p:spPr/>
        <p:txBody>
          <a:bodyPr/>
          <a:lstStyle/>
          <a:p>
            <a:pPr>
              <a:defRPr/>
            </a:pPr>
            <a:r>
              <a:rPr lang="en-US" dirty="0" err="1"/>
              <a:t>Truy</a:t>
            </a:r>
            <a:r>
              <a:rPr lang="en-US" dirty="0"/>
              <a:t> </a:t>
            </a:r>
            <a:r>
              <a:rPr lang="en-US" dirty="0" err="1"/>
              <a:t>cập</a:t>
            </a:r>
            <a:r>
              <a:rPr lang="en-US" dirty="0"/>
              <a:t> 1 </a:t>
            </a:r>
            <a:r>
              <a:rPr lang="en-US" dirty="0" err="1"/>
              <a:t>phần</a:t>
            </a:r>
            <a:r>
              <a:rPr lang="en-US" dirty="0"/>
              <a:t> </a:t>
            </a:r>
            <a:r>
              <a:rPr lang="en-US" dirty="0" err="1"/>
              <a:t>tử</a:t>
            </a:r>
            <a:r>
              <a:rPr lang="en-US" dirty="0"/>
              <a:t> </a:t>
            </a:r>
            <a:r>
              <a:rPr lang="en-US" dirty="0" err="1"/>
              <a:t>của</a:t>
            </a:r>
            <a:r>
              <a:rPr lang="en-US" dirty="0"/>
              <a:t> </a:t>
            </a:r>
            <a:r>
              <a:rPr lang="en-US" dirty="0" err="1"/>
              <a:t>mảng</a:t>
            </a:r>
            <a:endParaRPr lang="en-US" dirty="0"/>
          </a:p>
          <a:p>
            <a:pPr marL="0" lvl="1" indent="0" algn="ctr">
              <a:buNone/>
              <a:defRPr/>
            </a:pPr>
            <a:r>
              <a:rPr lang="en-US" dirty="0" err="1">
                <a:solidFill>
                  <a:srgbClr val="C00000"/>
                </a:solidFill>
                <a:latin typeface="Courier New" pitchFamily="49" charset="0"/>
                <a:cs typeface="Courier New" pitchFamily="49" charset="0"/>
              </a:rPr>
              <a:t>tên_biến_mảng</a:t>
            </a:r>
            <a:r>
              <a:rPr lang="en-US" dirty="0">
                <a:solidFill>
                  <a:srgbClr val="C00000"/>
                </a:solidFill>
                <a:latin typeface="Courier New" pitchFamily="49" charset="0"/>
                <a:cs typeface="Courier New" pitchFamily="49" charset="0"/>
              </a:rPr>
              <a:t> [$key]</a:t>
            </a:r>
            <a:endParaRPr lang="en-US" dirty="0">
              <a:solidFill>
                <a:srgbClr val="C00000"/>
              </a:solidFill>
            </a:endParaRPr>
          </a:p>
          <a:p>
            <a:pPr lvl="1">
              <a:defRPr/>
            </a:pPr>
            <a:r>
              <a:rPr lang="en-US" dirty="0" err="1" smtClean="0"/>
              <a:t>Chú</a:t>
            </a:r>
            <a:r>
              <a:rPr lang="en-US" dirty="0" smtClean="0"/>
              <a:t> </a:t>
            </a:r>
            <a:r>
              <a:rPr lang="en-US" dirty="0"/>
              <a:t>ý </a:t>
            </a:r>
            <a:r>
              <a:rPr lang="en-US" dirty="0" err="1"/>
              <a:t>về</a:t>
            </a:r>
            <a:r>
              <a:rPr lang="en-US" dirty="0"/>
              <a:t> </a:t>
            </a:r>
            <a:r>
              <a:rPr lang="en-US" dirty="0" err="1"/>
              <a:t>cách</a:t>
            </a:r>
            <a:r>
              <a:rPr lang="en-US" dirty="0"/>
              <a:t> </a:t>
            </a:r>
            <a:r>
              <a:rPr lang="en-US" dirty="0" err="1"/>
              <a:t>sử</a:t>
            </a:r>
            <a:r>
              <a:rPr lang="en-US" dirty="0"/>
              <a:t> </a:t>
            </a:r>
            <a:r>
              <a:rPr lang="en-US" dirty="0" err="1"/>
              <a:t>dụng</a:t>
            </a:r>
            <a:r>
              <a:rPr lang="en-US" dirty="0"/>
              <a:t> $key ở </a:t>
            </a:r>
            <a:r>
              <a:rPr lang="en-US" dirty="0" err="1"/>
              <a:t>dạng</a:t>
            </a:r>
            <a:r>
              <a:rPr lang="en-US" dirty="0"/>
              <a:t> </a:t>
            </a:r>
            <a:r>
              <a:rPr lang="en-US" u="sng" dirty="0" err="1"/>
              <a:t>chuỗi</a:t>
            </a:r>
            <a:endParaRPr lang="en-US" u="sng" dirty="0"/>
          </a:p>
          <a:p>
            <a:pPr lvl="2">
              <a:defRPr/>
            </a:pPr>
            <a:r>
              <a:rPr lang="en-US" dirty="0" err="1"/>
              <a:t>Các</a:t>
            </a:r>
            <a:r>
              <a:rPr lang="en-US" dirty="0"/>
              <a:t> </a:t>
            </a:r>
            <a:r>
              <a:rPr lang="en-US" dirty="0" err="1"/>
              <a:t>cách</a:t>
            </a:r>
            <a:r>
              <a:rPr lang="en-US" dirty="0"/>
              <a:t> </a:t>
            </a:r>
            <a:r>
              <a:rPr lang="en-US" dirty="0" err="1"/>
              <a:t>viết</a:t>
            </a:r>
            <a:r>
              <a:rPr lang="en-US" dirty="0"/>
              <a:t> $key=&gt;$value </a:t>
            </a:r>
            <a:r>
              <a:rPr lang="en-US" dirty="0" err="1"/>
              <a:t>trong</a:t>
            </a:r>
            <a:r>
              <a:rPr lang="en-US" dirty="0"/>
              <a:t> </a:t>
            </a:r>
            <a:r>
              <a:rPr lang="en-US" dirty="0" err="1"/>
              <a:t>khai</a:t>
            </a:r>
            <a:r>
              <a:rPr lang="en-US" dirty="0"/>
              <a:t> </a:t>
            </a:r>
            <a:r>
              <a:rPr lang="en-US" dirty="0" err="1"/>
              <a:t>báo</a:t>
            </a:r>
            <a:r>
              <a:rPr lang="en-US" dirty="0"/>
              <a:t> </a:t>
            </a:r>
            <a:r>
              <a:rPr lang="en-US" dirty="0" err="1"/>
              <a:t>mảng</a:t>
            </a:r>
            <a:r>
              <a:rPr lang="en-US" dirty="0"/>
              <a:t> $a3 </a:t>
            </a:r>
            <a:r>
              <a:rPr lang="en-US" dirty="0" err="1"/>
              <a:t>sau</a:t>
            </a:r>
            <a:r>
              <a:rPr lang="en-US" dirty="0"/>
              <a:t> </a:t>
            </a:r>
            <a:r>
              <a:rPr lang="en-US" dirty="0" err="1"/>
              <a:t>đều</a:t>
            </a:r>
            <a:r>
              <a:rPr lang="en-US" dirty="0"/>
              <a:t> </a:t>
            </a:r>
            <a:r>
              <a:rPr lang="en-US" dirty="0" err="1" smtClean="0"/>
              <a:t>được</a:t>
            </a:r>
            <a:r>
              <a:rPr lang="en-US" dirty="0" smtClean="0"/>
              <a:t> </a:t>
            </a:r>
            <a:r>
              <a:rPr lang="en-US" u="sng" dirty="0" err="1" smtClean="0"/>
              <a:t>chấp</a:t>
            </a:r>
            <a:r>
              <a:rPr lang="en-US" u="sng" dirty="0" smtClean="0"/>
              <a:t> </a:t>
            </a:r>
            <a:r>
              <a:rPr lang="en-US" u="sng" dirty="0" err="1" smtClean="0"/>
              <a:t>nhận</a:t>
            </a:r>
            <a:r>
              <a:rPr lang="en-US" dirty="0" smtClean="0"/>
              <a:t>.</a:t>
            </a:r>
            <a:endParaRPr lang="en-US" dirty="0"/>
          </a:p>
          <a:p>
            <a:pPr marL="0" indent="0">
              <a:buNone/>
              <a:defRPr/>
            </a:pPr>
            <a:r>
              <a:rPr lang="en-US" sz="1813" dirty="0">
                <a:latin typeface="Courier New" pitchFamily="49" charset="0"/>
                <a:cs typeface="Courier New" pitchFamily="49" charset="0"/>
              </a:rPr>
              <a:t>	$a3 = array('san </a:t>
            </a:r>
            <a:r>
              <a:rPr lang="en-US" sz="1813" dirty="0" err="1">
                <a:latin typeface="Courier New" pitchFamily="49" charset="0"/>
                <a:cs typeface="Courier New" pitchFamily="49" charset="0"/>
              </a:rPr>
              <a:t>pham</a:t>
            </a:r>
            <a:r>
              <a:rPr lang="en-US" sz="1813" dirty="0">
                <a:latin typeface="Courier New" pitchFamily="49" charset="0"/>
                <a:cs typeface="Courier New" pitchFamily="49" charset="0"/>
              </a:rPr>
              <a:t>'=&gt;'laptop',</a:t>
            </a:r>
          </a:p>
          <a:p>
            <a:pPr marL="0" indent="0">
              <a:buNone/>
              <a:defRPr/>
            </a:pPr>
            <a:r>
              <a:rPr lang="en-US" sz="1813" dirty="0">
                <a:latin typeface="Courier New" pitchFamily="49" charset="0"/>
                <a:cs typeface="Courier New" pitchFamily="49" charset="0"/>
              </a:rPr>
              <a:t>		'brand'=&gt;Dell, CPU=&gt;"core i7", </a:t>
            </a:r>
          </a:p>
          <a:p>
            <a:pPr marL="0" indent="0">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xuất</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xứ</a:t>
            </a:r>
            <a:r>
              <a:rPr lang="en-US" sz="1813" dirty="0">
                <a:latin typeface="Courier New" pitchFamily="49" charset="0"/>
                <a:cs typeface="Courier New" pitchFamily="49" charset="0"/>
              </a:rPr>
              <a:t>"=&gt;"USA", 5=&gt;1000);</a:t>
            </a:r>
          </a:p>
          <a:p>
            <a:pPr lvl="2" algn="l">
              <a:defRPr/>
            </a:pPr>
            <a:r>
              <a:rPr lang="en-US" dirty="0" err="1" smtClean="0"/>
              <a:t>Tuy</a:t>
            </a:r>
            <a:r>
              <a:rPr lang="en-US" dirty="0" smtClean="0"/>
              <a:t> </a:t>
            </a:r>
            <a:r>
              <a:rPr lang="en-US" dirty="0" err="1" smtClean="0"/>
              <a:t>nhiên</a:t>
            </a:r>
            <a:r>
              <a:rPr lang="en-US" dirty="0" smtClean="0"/>
              <a:t> </a:t>
            </a:r>
            <a:r>
              <a:rPr lang="en-US" u="sng" dirty="0" err="1" smtClean="0"/>
              <a:t>khuyến</a:t>
            </a:r>
            <a:r>
              <a:rPr lang="en-US" u="sng" dirty="0" smtClean="0"/>
              <a:t> </a:t>
            </a:r>
            <a:r>
              <a:rPr lang="en-US" u="sng" dirty="0" err="1" smtClean="0"/>
              <a:t>cáo</a:t>
            </a:r>
            <a:r>
              <a:rPr lang="en-US" dirty="0" smtClean="0"/>
              <a:t> </a:t>
            </a:r>
            <a:r>
              <a:rPr lang="en-US" dirty="0" err="1" smtClean="0"/>
              <a:t>là</a:t>
            </a:r>
            <a:r>
              <a:rPr lang="en-US" dirty="0" smtClean="0"/>
              <a:t> </a:t>
            </a:r>
            <a:r>
              <a:rPr lang="en-US" dirty="0" err="1" smtClean="0"/>
              <a:t>nên</a:t>
            </a:r>
            <a:r>
              <a:rPr lang="en-US" dirty="0" smtClean="0"/>
              <a:t> </a:t>
            </a:r>
            <a:r>
              <a:rPr lang="en-US" dirty="0" err="1" smtClean="0"/>
              <a:t>đặt</a:t>
            </a:r>
            <a:r>
              <a:rPr lang="en-US" dirty="0" smtClean="0"/>
              <a:t> $key </a:t>
            </a:r>
            <a:r>
              <a:rPr lang="en-US" dirty="0" err="1" smtClean="0"/>
              <a:t>dạng</a:t>
            </a:r>
            <a:r>
              <a:rPr lang="en-US" dirty="0" smtClean="0"/>
              <a:t> </a:t>
            </a:r>
            <a:r>
              <a:rPr lang="en-US" dirty="0" err="1" smtClean="0"/>
              <a:t>chuỗi</a:t>
            </a:r>
            <a:r>
              <a:rPr lang="en-US" dirty="0" smtClean="0"/>
              <a:t> </a:t>
            </a:r>
            <a:r>
              <a:rPr lang="en-US" dirty="0" err="1" smtClean="0"/>
              <a:t>giữa</a:t>
            </a:r>
            <a:r>
              <a:rPr lang="en-US" dirty="0" smtClean="0"/>
              <a:t> </a:t>
            </a:r>
            <a:r>
              <a:rPr lang="en-US" dirty="0" err="1" smtClean="0"/>
              <a:t>cặp</a:t>
            </a:r>
            <a:r>
              <a:rPr lang="en-US" dirty="0" smtClean="0"/>
              <a:t> '' </a:t>
            </a:r>
            <a:r>
              <a:rPr lang="en-US" dirty="0" err="1" smtClean="0"/>
              <a:t>hoặc</a:t>
            </a:r>
            <a:r>
              <a:rPr lang="en-US" dirty="0" smtClean="0"/>
              <a:t> "".</a:t>
            </a:r>
          </a:p>
          <a:p>
            <a:pPr marL="0" indent="0">
              <a:buNone/>
              <a:defRPr/>
            </a:pPr>
            <a:endParaRPr lang="en-US" dirty="0" smtClean="0"/>
          </a:p>
        </p:txBody>
      </p:sp>
    </p:spTree>
    <p:extLst>
      <p:ext uri="{BB962C8B-B14F-4D97-AF65-F5344CB8AC3E}">
        <p14:creationId xmlns:p14="http://schemas.microsoft.com/office/powerpoint/2010/main" val="22319421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a:xfrm>
            <a:off x="762000" y="1596413"/>
            <a:ext cx="8077200" cy="4956787"/>
          </a:xfrm>
        </p:spPr>
        <p:txBody>
          <a:bodyPr>
            <a:noAutofit/>
          </a:bodyPr>
          <a:lstStyle/>
          <a:p>
            <a:pPr>
              <a:defRPr/>
            </a:pPr>
            <a:r>
              <a:rPr lang="en-US" sz="2000" dirty="0" err="1"/>
              <a:t>Thêm</a:t>
            </a:r>
            <a:r>
              <a:rPr lang="en-US" sz="2000" dirty="0"/>
              <a:t> </a:t>
            </a:r>
            <a:r>
              <a:rPr lang="en-US" sz="2000" dirty="0" err="1"/>
              <a:t>một</a:t>
            </a:r>
            <a:r>
              <a:rPr lang="en-US" sz="2000" dirty="0"/>
              <a:t> </a:t>
            </a:r>
            <a:r>
              <a:rPr lang="en-US" sz="2000" dirty="0" err="1"/>
              <a:t>phần</a:t>
            </a:r>
            <a:r>
              <a:rPr lang="en-US" sz="2000" dirty="0"/>
              <a:t> </a:t>
            </a:r>
            <a:r>
              <a:rPr lang="en-US" sz="2000" dirty="0" err="1"/>
              <a:t>tử</a:t>
            </a:r>
            <a:r>
              <a:rPr lang="en-US" sz="2000" dirty="0"/>
              <a:t> </a:t>
            </a:r>
            <a:r>
              <a:rPr lang="en-US" sz="2000" dirty="0" err="1"/>
              <a:t>vào</a:t>
            </a:r>
            <a:r>
              <a:rPr lang="en-US" sz="2000" dirty="0"/>
              <a:t> </a:t>
            </a:r>
            <a:r>
              <a:rPr lang="en-US" sz="2000" dirty="0" err="1"/>
              <a:t>mảng</a:t>
            </a:r>
            <a:endParaRPr lang="en-US" sz="2000" dirty="0"/>
          </a:p>
          <a:p>
            <a:pPr marL="0" indent="0" algn="ctr">
              <a:buNone/>
              <a:defRPr/>
            </a:pPr>
            <a:r>
              <a:rPr lang="en-US" sz="2000" dirty="0">
                <a:latin typeface="Courier New" pitchFamily="49" charset="0"/>
                <a:cs typeface="Courier New" pitchFamily="49" charset="0"/>
              </a:rPr>
              <a:t>	</a:t>
            </a:r>
            <a:r>
              <a:rPr lang="en-US" sz="2000" dirty="0" err="1">
                <a:solidFill>
                  <a:srgbClr val="C00000"/>
                </a:solidFill>
                <a:latin typeface="Courier New" pitchFamily="49" charset="0"/>
                <a:cs typeface="Courier New" pitchFamily="49" charset="0"/>
              </a:rPr>
              <a:t>tên_biến_mảng</a:t>
            </a:r>
            <a:r>
              <a:rPr lang="en-US" sz="2000" dirty="0">
                <a:solidFill>
                  <a:srgbClr val="C00000"/>
                </a:solidFill>
                <a:latin typeface="Courier New" pitchFamily="49" charset="0"/>
                <a:cs typeface="Courier New" pitchFamily="49" charset="0"/>
              </a:rPr>
              <a:t> [$key] = </a:t>
            </a:r>
            <a:r>
              <a:rPr lang="en-US" sz="2000" dirty="0" err="1">
                <a:solidFill>
                  <a:srgbClr val="C00000"/>
                </a:solidFill>
                <a:latin typeface="Courier New" pitchFamily="49" charset="0"/>
                <a:cs typeface="Courier New" pitchFamily="49" charset="0"/>
              </a:rPr>
              <a:t>giá_trị</a:t>
            </a:r>
            <a:endParaRPr lang="en-US" sz="2000" dirty="0">
              <a:solidFill>
                <a:srgbClr val="C00000"/>
              </a:solidFill>
              <a:latin typeface="Courier New" pitchFamily="49" charset="0"/>
              <a:cs typeface="Courier New" pitchFamily="49" charset="0"/>
            </a:endParaRPr>
          </a:p>
          <a:p>
            <a:pPr lvl="1">
              <a:defRPr/>
            </a:pPr>
            <a:r>
              <a:rPr lang="en-US" sz="2000" dirty="0" err="1"/>
              <a:t>Nếu</a:t>
            </a:r>
            <a:r>
              <a:rPr lang="en-US" sz="2000" dirty="0"/>
              <a:t> </a:t>
            </a:r>
            <a:r>
              <a:rPr lang="en-US" sz="2000" dirty="0" err="1"/>
              <a:t>mảng</a:t>
            </a:r>
            <a:r>
              <a:rPr lang="en-US" sz="2000" dirty="0"/>
              <a:t> </a:t>
            </a:r>
            <a:r>
              <a:rPr lang="en-US" sz="2000" dirty="0" err="1"/>
              <a:t>chưa</a:t>
            </a:r>
            <a:r>
              <a:rPr lang="en-US" sz="2000" dirty="0"/>
              <a:t> </a:t>
            </a:r>
            <a:r>
              <a:rPr lang="en-US" sz="2000" dirty="0" err="1"/>
              <a:t>tồn</a:t>
            </a:r>
            <a:r>
              <a:rPr lang="en-US" sz="2000" dirty="0"/>
              <a:t> </a:t>
            </a:r>
            <a:r>
              <a:rPr lang="en-US" sz="2000" dirty="0" err="1"/>
              <a:t>tại</a:t>
            </a:r>
            <a:r>
              <a:rPr lang="en-US" sz="2000" dirty="0"/>
              <a:t> </a:t>
            </a:r>
            <a:r>
              <a:rPr lang="en-US" sz="2000" dirty="0" err="1"/>
              <a:t>thì</a:t>
            </a:r>
            <a:r>
              <a:rPr lang="en-US" sz="2000" dirty="0"/>
              <a:t> </a:t>
            </a:r>
            <a:r>
              <a:rPr lang="en-US" sz="2000" dirty="0" err="1"/>
              <a:t>mảng</a:t>
            </a:r>
            <a:r>
              <a:rPr lang="en-US" sz="2000" dirty="0"/>
              <a:t> </a:t>
            </a:r>
            <a:r>
              <a:rPr lang="en-US" sz="2000" dirty="0" err="1"/>
              <a:t>sẽ</a:t>
            </a:r>
            <a:r>
              <a:rPr lang="en-US" sz="2000" dirty="0"/>
              <a:t> </a:t>
            </a:r>
            <a:r>
              <a:rPr lang="en-US" sz="2000" dirty="0" err="1"/>
              <a:t>được</a:t>
            </a:r>
            <a:r>
              <a:rPr lang="en-US" sz="2000" dirty="0"/>
              <a:t> </a:t>
            </a:r>
            <a:r>
              <a:rPr lang="en-US" sz="2000" dirty="0" err="1"/>
              <a:t>tạo</a:t>
            </a:r>
            <a:r>
              <a:rPr lang="en-US" sz="2000" dirty="0"/>
              <a:t> </a:t>
            </a:r>
            <a:r>
              <a:rPr lang="en-US" sz="2000" dirty="0" err="1"/>
              <a:t>và</a:t>
            </a:r>
            <a:r>
              <a:rPr lang="en-US" sz="2000" dirty="0"/>
              <a:t> 1 </a:t>
            </a:r>
            <a:r>
              <a:rPr lang="en-US" sz="2000" dirty="0" err="1"/>
              <a:t>giá</a:t>
            </a:r>
            <a:r>
              <a:rPr lang="en-US" sz="2000" dirty="0"/>
              <a:t> </a:t>
            </a:r>
            <a:r>
              <a:rPr lang="en-US" sz="2000" dirty="0" err="1"/>
              <a:t>trị</a:t>
            </a:r>
            <a:r>
              <a:rPr lang="en-US" sz="2000" dirty="0"/>
              <a:t> </a:t>
            </a:r>
            <a:r>
              <a:rPr lang="en-US" sz="2000" dirty="0" err="1"/>
              <a:t>sẽ</a:t>
            </a:r>
            <a:r>
              <a:rPr lang="en-US" sz="2000" dirty="0"/>
              <a:t> </a:t>
            </a:r>
            <a:r>
              <a:rPr lang="en-US" sz="2000" dirty="0" err="1"/>
              <a:t>được</a:t>
            </a:r>
            <a:r>
              <a:rPr lang="en-US" sz="2000" dirty="0"/>
              <a:t> </a:t>
            </a:r>
            <a:r>
              <a:rPr lang="en-US" sz="2000" dirty="0" err="1"/>
              <a:t>thêm</a:t>
            </a:r>
            <a:r>
              <a:rPr lang="en-US" sz="2000" dirty="0"/>
              <a:t> </a:t>
            </a:r>
            <a:r>
              <a:rPr lang="en-US" sz="2000" dirty="0" err="1"/>
              <a:t>vào</a:t>
            </a:r>
            <a:r>
              <a:rPr lang="en-US" sz="2000" dirty="0"/>
              <a:t>.</a:t>
            </a:r>
          </a:p>
          <a:p>
            <a:pPr lvl="1">
              <a:defRPr/>
            </a:pPr>
            <a:r>
              <a:rPr lang="en-US" sz="2000" dirty="0" err="1"/>
              <a:t>Nếu</a:t>
            </a:r>
            <a:r>
              <a:rPr lang="en-US" sz="2000" dirty="0"/>
              <a:t> $key </a:t>
            </a:r>
            <a:r>
              <a:rPr lang="en-US" sz="2000" dirty="0" err="1"/>
              <a:t>không</a:t>
            </a:r>
            <a:r>
              <a:rPr lang="en-US" sz="2000" dirty="0"/>
              <a:t> </a:t>
            </a:r>
            <a:r>
              <a:rPr lang="en-US" sz="2000" dirty="0" err="1"/>
              <a:t>được</a:t>
            </a:r>
            <a:r>
              <a:rPr lang="en-US" sz="2000" dirty="0"/>
              <a:t> </a:t>
            </a:r>
            <a:r>
              <a:rPr lang="en-US" sz="2000" dirty="0" err="1"/>
              <a:t>chỉ</a:t>
            </a:r>
            <a:r>
              <a:rPr lang="en-US" sz="2000" dirty="0"/>
              <a:t> </a:t>
            </a:r>
            <a:r>
              <a:rPr lang="en-US" sz="2000" dirty="0" err="1"/>
              <a:t>định</a:t>
            </a:r>
            <a:r>
              <a:rPr lang="en-US" sz="2000" dirty="0"/>
              <a:t> </a:t>
            </a:r>
            <a:r>
              <a:rPr lang="en-US" sz="2000" dirty="0" err="1"/>
              <a:t>thì</a:t>
            </a:r>
            <a:r>
              <a:rPr lang="en-US" sz="2000" dirty="0"/>
              <a:t> </a:t>
            </a:r>
            <a:r>
              <a:rPr lang="en-US" sz="2000" dirty="0" err="1"/>
              <a:t>phần</a:t>
            </a:r>
            <a:r>
              <a:rPr lang="en-US" sz="2000" dirty="0"/>
              <a:t> </a:t>
            </a:r>
            <a:r>
              <a:rPr lang="en-US" sz="2000" dirty="0" err="1"/>
              <a:t>tử</a:t>
            </a:r>
            <a:r>
              <a:rPr lang="en-US" sz="2000" dirty="0"/>
              <a:t> </a:t>
            </a:r>
            <a:r>
              <a:rPr lang="en-US" sz="2000" dirty="0" err="1"/>
              <a:t>mới</a:t>
            </a:r>
            <a:r>
              <a:rPr lang="en-US" sz="2000" dirty="0"/>
              <a:t> </a:t>
            </a:r>
            <a:r>
              <a:rPr lang="en-US" sz="2000" dirty="0" err="1"/>
              <a:t>luôn</a:t>
            </a:r>
            <a:r>
              <a:rPr lang="en-US" sz="2000" dirty="0"/>
              <a:t> </a:t>
            </a:r>
            <a:r>
              <a:rPr lang="en-US" sz="2000" dirty="0" err="1"/>
              <a:t>được</a:t>
            </a:r>
            <a:r>
              <a:rPr lang="en-US" sz="2000" dirty="0"/>
              <a:t> </a:t>
            </a:r>
            <a:r>
              <a:rPr lang="en-US" sz="2000" dirty="0" err="1"/>
              <a:t>thêm</a:t>
            </a:r>
            <a:r>
              <a:rPr lang="en-US" sz="2000" dirty="0"/>
              <a:t> </a:t>
            </a:r>
            <a:r>
              <a:rPr lang="en-US" sz="2000" dirty="0" err="1"/>
              <a:t>vào</a:t>
            </a:r>
            <a:r>
              <a:rPr lang="en-US" sz="2000" dirty="0"/>
              <a:t> </a:t>
            </a:r>
            <a:r>
              <a:rPr lang="en-US" sz="2000" dirty="0" err="1"/>
              <a:t>cuối</a:t>
            </a:r>
            <a:r>
              <a:rPr lang="en-US" sz="2000" dirty="0"/>
              <a:t> </a:t>
            </a:r>
            <a:r>
              <a:rPr lang="en-US" sz="2000" dirty="0" err="1"/>
              <a:t>mảng</a:t>
            </a:r>
            <a:endParaRPr lang="en-US" sz="2000" dirty="0"/>
          </a:p>
          <a:p>
            <a:pPr lvl="2">
              <a:defRPr/>
            </a:pPr>
            <a:r>
              <a:rPr lang="en-US" sz="2000" dirty="0"/>
              <a:t>"$key </a:t>
            </a:r>
            <a:r>
              <a:rPr lang="en-US" sz="2000" dirty="0" err="1"/>
              <a:t>mới</a:t>
            </a:r>
            <a:r>
              <a:rPr lang="en-US" sz="2000" dirty="0"/>
              <a:t>"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bằng</a:t>
            </a:r>
            <a:r>
              <a:rPr lang="en-US" sz="2000" dirty="0"/>
              <a:t> $key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số</a:t>
            </a:r>
            <a:r>
              <a:rPr lang="en-US" sz="2000" dirty="0"/>
              <a:t> </a:t>
            </a:r>
            <a:r>
              <a:rPr lang="en-US" sz="2000" dirty="0" err="1"/>
              <a:t>nguyên</a:t>
            </a:r>
            <a:r>
              <a:rPr lang="en-US" sz="2000" dirty="0"/>
              <a:t> </a:t>
            </a:r>
            <a:r>
              <a:rPr lang="en-US" sz="2000" dirty="0" err="1"/>
              <a:t>không</a:t>
            </a:r>
            <a:r>
              <a:rPr lang="en-US" sz="2000" dirty="0"/>
              <a:t> </a:t>
            </a:r>
            <a:r>
              <a:rPr lang="en-US" sz="2000" dirty="0" err="1"/>
              <a:t>âm</a:t>
            </a:r>
            <a:r>
              <a:rPr lang="en-US" sz="2000" dirty="0"/>
              <a:t> </a:t>
            </a:r>
            <a:r>
              <a:rPr lang="en-US" sz="2000" u="sng" dirty="0" err="1"/>
              <a:t>lớn</a:t>
            </a:r>
            <a:r>
              <a:rPr lang="en-US" sz="2000" u="sng" dirty="0"/>
              <a:t> </a:t>
            </a:r>
            <a:r>
              <a:rPr lang="en-US" sz="2000" u="sng" dirty="0" err="1"/>
              <a:t>nhất</a:t>
            </a:r>
            <a:r>
              <a:rPr lang="en-US" sz="2000" dirty="0"/>
              <a:t> </a:t>
            </a:r>
            <a:r>
              <a:rPr lang="en-US" sz="2000" dirty="0" err="1"/>
              <a:t>hiện</a:t>
            </a:r>
            <a:r>
              <a:rPr lang="en-US" sz="2000" dirty="0"/>
              <a:t> </a:t>
            </a:r>
            <a:r>
              <a:rPr lang="en-US" sz="2000" dirty="0" err="1"/>
              <a:t>có</a:t>
            </a:r>
            <a:r>
              <a:rPr lang="en-US" sz="2000" dirty="0"/>
              <a:t> </a:t>
            </a:r>
            <a:r>
              <a:rPr lang="en-US" sz="2000" dirty="0" err="1"/>
              <a:t>trong</a:t>
            </a:r>
            <a:r>
              <a:rPr lang="en-US" sz="2000" dirty="0"/>
              <a:t> </a:t>
            </a:r>
            <a:r>
              <a:rPr lang="en-US" sz="2000" dirty="0" err="1"/>
              <a:t>mảng</a:t>
            </a:r>
            <a:r>
              <a:rPr lang="en-US" sz="2000" dirty="0"/>
              <a:t> </a:t>
            </a:r>
            <a:r>
              <a:rPr lang="en-US" sz="2000" dirty="0" err="1"/>
              <a:t>cộng</a:t>
            </a:r>
            <a:r>
              <a:rPr lang="en-US" sz="2000" dirty="0"/>
              <a:t> </a:t>
            </a:r>
            <a:r>
              <a:rPr lang="en-US" sz="2000" dirty="0" err="1"/>
              <a:t>thêm</a:t>
            </a:r>
            <a:r>
              <a:rPr lang="en-US" sz="2000" dirty="0"/>
              <a:t> 1.</a:t>
            </a:r>
          </a:p>
          <a:p>
            <a:pPr lvl="3">
              <a:defRPr/>
            </a:pPr>
            <a:r>
              <a:rPr lang="en-US" sz="2000" dirty="0" err="1"/>
              <a:t>Nếu</a:t>
            </a:r>
            <a:r>
              <a:rPr lang="en-US" sz="2000" dirty="0"/>
              <a:t> </a:t>
            </a:r>
            <a:r>
              <a:rPr lang="en-US" sz="2000" dirty="0" err="1"/>
              <a:t>chưa</a:t>
            </a:r>
            <a:r>
              <a:rPr lang="en-US" sz="2000" dirty="0"/>
              <a:t> </a:t>
            </a:r>
            <a:r>
              <a:rPr lang="en-US" sz="2000" dirty="0" err="1"/>
              <a:t>có</a:t>
            </a:r>
            <a:r>
              <a:rPr lang="en-US" sz="2000" dirty="0"/>
              <a:t> $key </a:t>
            </a:r>
            <a:r>
              <a:rPr lang="en-US" sz="2000" dirty="0" err="1"/>
              <a:t>nào</a:t>
            </a:r>
            <a:r>
              <a:rPr lang="en-US" sz="2000" dirty="0"/>
              <a:t> </a:t>
            </a:r>
            <a:r>
              <a:rPr lang="en-US" sz="2000" dirty="0" err="1"/>
              <a:t>như</a:t>
            </a:r>
            <a:r>
              <a:rPr lang="en-US" sz="2000" dirty="0"/>
              <a:t> </a:t>
            </a:r>
            <a:r>
              <a:rPr lang="en-US" sz="2000" dirty="0" err="1"/>
              <a:t>vậy</a:t>
            </a:r>
            <a:r>
              <a:rPr lang="en-US" sz="2000" dirty="0"/>
              <a:t> </a:t>
            </a:r>
            <a:r>
              <a:rPr lang="en-US" sz="2000" dirty="0" err="1"/>
              <a:t>thì</a:t>
            </a:r>
            <a:r>
              <a:rPr lang="en-US" sz="2000" dirty="0"/>
              <a:t> "$key </a:t>
            </a:r>
            <a:r>
              <a:rPr lang="en-US" sz="2000" dirty="0" err="1"/>
              <a:t>mới</a:t>
            </a:r>
            <a:r>
              <a:rPr lang="en-US" sz="2000" dirty="0"/>
              <a:t>" </a:t>
            </a:r>
            <a:r>
              <a:rPr lang="en-US" sz="2000" dirty="0" err="1"/>
              <a:t>sẽ</a:t>
            </a:r>
            <a:r>
              <a:rPr lang="en-US" sz="2000" dirty="0"/>
              <a:t> </a:t>
            </a:r>
            <a:r>
              <a:rPr lang="en-US" sz="2000" dirty="0" err="1"/>
              <a:t>bằng</a:t>
            </a:r>
            <a:r>
              <a:rPr lang="en-US" sz="2000" dirty="0"/>
              <a:t> 0.</a:t>
            </a:r>
          </a:p>
          <a:p>
            <a:pPr lvl="1">
              <a:defRPr/>
            </a:pPr>
            <a:r>
              <a:rPr lang="en-US" sz="2000" dirty="0" err="1"/>
              <a:t>Nếu</a:t>
            </a:r>
            <a:r>
              <a:rPr lang="en-US" sz="2000" dirty="0"/>
              <a:t> $key </a:t>
            </a:r>
            <a:r>
              <a:rPr lang="en-US" sz="2000" dirty="0" err="1"/>
              <a:t>được</a:t>
            </a:r>
            <a:r>
              <a:rPr lang="en-US" sz="2000" dirty="0"/>
              <a:t> </a:t>
            </a:r>
            <a:r>
              <a:rPr lang="en-US" sz="2000" dirty="0" err="1"/>
              <a:t>chỉ</a:t>
            </a:r>
            <a:r>
              <a:rPr lang="en-US" sz="2000" dirty="0"/>
              <a:t> </a:t>
            </a:r>
            <a:r>
              <a:rPr lang="en-US" sz="2000" dirty="0" err="1"/>
              <a:t>định</a:t>
            </a:r>
            <a:endParaRPr lang="en-US" sz="2000" dirty="0"/>
          </a:p>
          <a:p>
            <a:pPr lvl="2">
              <a:defRPr/>
            </a:pPr>
            <a:r>
              <a:rPr lang="en-US" sz="2000" dirty="0" err="1"/>
              <a:t>Nếu</a:t>
            </a:r>
            <a:r>
              <a:rPr lang="en-US" sz="2000" dirty="0"/>
              <a:t> $key </a:t>
            </a:r>
            <a:r>
              <a:rPr lang="en-US" sz="2000" dirty="0" err="1"/>
              <a:t>chưa</a:t>
            </a:r>
            <a:r>
              <a:rPr lang="en-US" sz="2000" dirty="0"/>
              <a:t> </a:t>
            </a:r>
            <a:r>
              <a:rPr lang="en-US" sz="2000" dirty="0" err="1"/>
              <a:t>tồn</a:t>
            </a:r>
            <a:r>
              <a:rPr lang="en-US" sz="2000" dirty="0"/>
              <a:t> </a:t>
            </a:r>
            <a:r>
              <a:rPr lang="en-US" sz="2000" dirty="0" err="1"/>
              <a:t>tại</a:t>
            </a:r>
            <a:r>
              <a:rPr lang="en-US" sz="2000" dirty="0"/>
              <a:t> </a:t>
            </a:r>
            <a:r>
              <a:rPr lang="en-US" sz="2000" dirty="0" err="1"/>
              <a:t>thì</a:t>
            </a:r>
            <a:r>
              <a:rPr lang="en-US" sz="2000" dirty="0"/>
              <a:t> 1phần </a:t>
            </a:r>
            <a:r>
              <a:rPr lang="en-US" sz="2000" dirty="0" err="1"/>
              <a:t>tử</a:t>
            </a:r>
            <a:r>
              <a:rPr lang="en-US" sz="2000" dirty="0"/>
              <a:t> </a:t>
            </a:r>
            <a:r>
              <a:rPr lang="en-US" sz="2000" dirty="0" err="1"/>
              <a:t>mới</a:t>
            </a:r>
            <a:r>
              <a:rPr lang="en-US" sz="2000" dirty="0"/>
              <a:t> </a:t>
            </a:r>
            <a:r>
              <a:rPr lang="en-US" sz="2000" dirty="0" err="1"/>
              <a:t>sẽ</a:t>
            </a:r>
            <a:r>
              <a:rPr lang="en-US" sz="2000" dirty="0"/>
              <a:t> </a:t>
            </a:r>
            <a:r>
              <a:rPr lang="en-US" sz="2000" dirty="0" err="1"/>
              <a:t>thêm</a:t>
            </a:r>
            <a:r>
              <a:rPr lang="en-US" sz="2000" dirty="0"/>
              <a:t> </a:t>
            </a:r>
            <a:r>
              <a:rPr lang="en-US" sz="2000" dirty="0" err="1"/>
              <a:t>vào</a:t>
            </a:r>
            <a:r>
              <a:rPr lang="en-US" sz="2000" dirty="0"/>
              <a:t> </a:t>
            </a:r>
            <a:r>
              <a:rPr lang="en-US" sz="2000" dirty="0" err="1"/>
              <a:t>cuối</a:t>
            </a:r>
            <a:r>
              <a:rPr lang="en-US" sz="2000" dirty="0"/>
              <a:t> </a:t>
            </a:r>
            <a:r>
              <a:rPr lang="en-US" sz="2000" dirty="0" err="1"/>
              <a:t>mảng</a:t>
            </a:r>
            <a:r>
              <a:rPr lang="en-US" sz="2000" dirty="0"/>
              <a:t> </a:t>
            </a:r>
          </a:p>
          <a:p>
            <a:pPr lvl="2">
              <a:defRPr/>
            </a:pPr>
            <a:r>
              <a:rPr lang="en-US" sz="2000" dirty="0" err="1"/>
              <a:t>Nếu</a:t>
            </a:r>
            <a:r>
              <a:rPr lang="en-US" sz="2000" dirty="0"/>
              <a:t> $key </a:t>
            </a:r>
            <a:r>
              <a:rPr lang="en-US" sz="2000" dirty="0" err="1"/>
              <a:t>đã</a:t>
            </a:r>
            <a:r>
              <a:rPr lang="en-US" sz="2000" dirty="0"/>
              <a:t> </a:t>
            </a:r>
            <a:r>
              <a:rPr lang="en-US" sz="2000" dirty="0" err="1"/>
              <a:t>tồn</a:t>
            </a:r>
            <a:r>
              <a:rPr lang="en-US" sz="2000" dirty="0"/>
              <a:t> </a:t>
            </a:r>
            <a:r>
              <a:rPr lang="en-US" sz="2000" dirty="0" err="1"/>
              <a:t>tại</a:t>
            </a:r>
            <a:r>
              <a:rPr lang="en-US" sz="2000" dirty="0"/>
              <a:t> </a:t>
            </a:r>
            <a:r>
              <a:rPr lang="en-US" sz="2000" dirty="0" err="1"/>
              <a:t>thì</a:t>
            </a:r>
            <a:r>
              <a:rPr lang="en-US" sz="2000" dirty="0"/>
              <a:t> </a:t>
            </a:r>
            <a:r>
              <a:rPr lang="en-US" sz="2000" dirty="0" err="1"/>
              <a:t>sẽ</a:t>
            </a:r>
            <a:r>
              <a:rPr lang="en-US" sz="2000" dirty="0"/>
              <a:t> </a:t>
            </a:r>
            <a:r>
              <a:rPr lang="en-US" sz="2000" dirty="0" err="1"/>
              <a:t>không</a:t>
            </a:r>
            <a:r>
              <a:rPr lang="en-US" sz="2000" dirty="0"/>
              <a:t> </a:t>
            </a:r>
            <a:r>
              <a:rPr lang="en-US" sz="2000" dirty="0" err="1"/>
              <a:t>có</a:t>
            </a:r>
            <a:r>
              <a:rPr lang="en-US" sz="2000" dirty="0"/>
              <a:t> </a:t>
            </a:r>
            <a:r>
              <a:rPr lang="en-US" sz="2000" dirty="0" err="1"/>
              <a:t>phần</a:t>
            </a:r>
            <a:r>
              <a:rPr lang="en-US" sz="2000" dirty="0"/>
              <a:t> </a:t>
            </a:r>
            <a:r>
              <a:rPr lang="en-US" sz="2000" dirty="0" err="1"/>
              <a:t>tử</a:t>
            </a:r>
            <a:r>
              <a:rPr lang="en-US" sz="2000" dirty="0"/>
              <a:t> </a:t>
            </a:r>
            <a:r>
              <a:rPr lang="en-US" sz="2000" dirty="0" err="1"/>
              <a:t>nào</a:t>
            </a:r>
            <a:r>
              <a:rPr lang="en-US" sz="2000" dirty="0"/>
              <a:t> </a:t>
            </a:r>
            <a:r>
              <a:rPr lang="en-US" sz="2000" dirty="0" err="1"/>
              <a:t>được</a:t>
            </a:r>
            <a:r>
              <a:rPr lang="en-US" sz="2000" dirty="0"/>
              <a:t> </a:t>
            </a:r>
            <a:r>
              <a:rPr lang="en-US" sz="2000" dirty="0" err="1"/>
              <a:t>thêm</a:t>
            </a:r>
            <a:r>
              <a:rPr lang="en-US" sz="2000" dirty="0"/>
              <a:t> (</a:t>
            </a:r>
            <a:r>
              <a:rPr lang="en-US" sz="2000" dirty="0" err="1"/>
              <a:t>lúc</a:t>
            </a:r>
            <a:r>
              <a:rPr lang="en-US" sz="2000" dirty="0"/>
              <a:t> </a:t>
            </a:r>
            <a:r>
              <a:rPr lang="en-US" sz="2000" dirty="0" err="1"/>
              <a:t>này</a:t>
            </a:r>
            <a:r>
              <a:rPr lang="en-US" sz="2000" dirty="0"/>
              <a:t> </a:t>
            </a:r>
            <a:r>
              <a:rPr lang="en-US" sz="2000" dirty="0" err="1"/>
              <a:t>giá</a:t>
            </a:r>
            <a:r>
              <a:rPr lang="en-US" sz="2000" dirty="0"/>
              <a:t> </a:t>
            </a:r>
            <a:r>
              <a:rPr lang="en-US" sz="2000" dirty="0" err="1"/>
              <a:t>trị</a:t>
            </a:r>
            <a:r>
              <a:rPr lang="en-US" sz="2000" dirty="0"/>
              <a:t> </a:t>
            </a:r>
            <a:r>
              <a:rPr lang="en-US" sz="2000" dirty="0" err="1"/>
              <a:t>cũ</a:t>
            </a:r>
            <a:r>
              <a:rPr lang="en-US" sz="2000" dirty="0"/>
              <a:t> </a:t>
            </a:r>
            <a:r>
              <a:rPr lang="en-US" sz="2000" dirty="0" err="1"/>
              <a:t>sẽ</a:t>
            </a:r>
            <a:r>
              <a:rPr lang="en-US" sz="2000" dirty="0"/>
              <a:t> </a:t>
            </a:r>
            <a:r>
              <a:rPr lang="en-US" sz="2000" dirty="0" err="1"/>
              <a:t>bị</a:t>
            </a:r>
            <a:r>
              <a:rPr lang="en-US" sz="2000" dirty="0"/>
              <a:t> </a:t>
            </a:r>
            <a:r>
              <a:rPr lang="en-US" sz="2000" dirty="0" err="1"/>
              <a:t>ghi</a:t>
            </a:r>
            <a:r>
              <a:rPr lang="en-US" sz="2000" dirty="0"/>
              <a:t> </a:t>
            </a:r>
            <a:r>
              <a:rPr lang="en-US" sz="2000" dirty="0" err="1"/>
              <a:t>đè</a:t>
            </a:r>
            <a:r>
              <a:rPr lang="en-US" sz="2000" dirty="0"/>
              <a:t>)</a:t>
            </a:r>
          </a:p>
        </p:txBody>
      </p:sp>
    </p:spTree>
    <p:extLst>
      <p:ext uri="{BB962C8B-B14F-4D97-AF65-F5344CB8AC3E}">
        <p14:creationId xmlns:p14="http://schemas.microsoft.com/office/powerpoint/2010/main" val="19532045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164867" name="Content Placeholder 2"/>
          <p:cNvSpPr>
            <a:spLocks noGrp="1"/>
          </p:cNvSpPr>
          <p:nvPr>
            <p:ph idx="1"/>
          </p:nvPr>
        </p:nvSpPr>
        <p:spPr/>
        <p:txBody>
          <a:bodyPr/>
          <a:lstStyle/>
          <a:p>
            <a:r>
              <a:rPr lang="en-US" altLang="en-US" smtClean="0"/>
              <a:t>Ví dụ:</a:t>
            </a:r>
          </a:p>
          <a:p>
            <a:pPr lvl="1" eaLnBrk="1" hangingPunct="1">
              <a:lnSpc>
                <a:spcPct val="100000"/>
              </a:lnSpc>
              <a:buFontTx/>
              <a:buNone/>
            </a:pPr>
            <a:r>
              <a:rPr lang="en-US" altLang="en-US" smtClean="0">
                <a:latin typeface="Courier New" panose="02070309020205020404" pitchFamily="49" charset="0"/>
              </a:rPr>
              <a:t>$a=array(5=&gt;'xin', 'chào', 'bạn');</a:t>
            </a:r>
          </a:p>
          <a:p>
            <a:pPr lvl="1" eaLnBrk="1" hangingPunct="1">
              <a:lnSpc>
                <a:spcPct val="100000"/>
              </a:lnSpc>
              <a:buFontTx/>
              <a:buNone/>
            </a:pPr>
            <a:r>
              <a:rPr lang="en-US" altLang="en-US" smtClean="0">
                <a:latin typeface="Courier New" panose="02070309020205020404" pitchFamily="49" charset="0"/>
              </a:rPr>
              <a:t>/*tương đương với 3 câu lệnh sau</a:t>
            </a:r>
          </a:p>
          <a:p>
            <a:pPr lvl="1" eaLnBrk="1" hangingPunct="1">
              <a:lnSpc>
                <a:spcPct val="100000"/>
              </a:lnSpc>
              <a:buFontTx/>
              <a:buNone/>
            </a:pPr>
            <a:r>
              <a:rPr lang="en-US" altLang="en-US" smtClean="0">
                <a:latin typeface="Courier New" panose="02070309020205020404" pitchFamily="49" charset="0"/>
              </a:rPr>
              <a:t>	$a[5]='xin'; </a:t>
            </a:r>
          </a:p>
          <a:p>
            <a:pPr lvl="1" eaLnBrk="1" hangingPunct="1">
              <a:lnSpc>
                <a:spcPct val="100000"/>
              </a:lnSpc>
              <a:buFontTx/>
              <a:buNone/>
            </a:pPr>
            <a:r>
              <a:rPr lang="en-US" altLang="en-US" smtClean="0">
                <a:latin typeface="Courier New" panose="02070309020205020404" pitchFamily="49" charset="0"/>
              </a:rPr>
              <a:t>	$a[]='chào'; 	// $a[6]='chào'</a:t>
            </a:r>
          </a:p>
          <a:p>
            <a:pPr lvl="1" eaLnBrk="1" hangingPunct="1">
              <a:lnSpc>
                <a:spcPct val="100000"/>
              </a:lnSpc>
              <a:buFontTx/>
              <a:buNone/>
            </a:pPr>
            <a:r>
              <a:rPr lang="en-US" altLang="en-US" smtClean="0">
                <a:latin typeface="Courier New" panose="02070309020205020404" pitchFamily="49" charset="0"/>
              </a:rPr>
              <a:t>	$a[]='bạn';		// $a[7]='bạn'	*/ </a:t>
            </a:r>
          </a:p>
          <a:p>
            <a:pPr lvl="1" eaLnBrk="1" hangingPunct="1">
              <a:lnSpc>
                <a:spcPct val="110000"/>
              </a:lnSpc>
              <a:buFontTx/>
              <a:buNone/>
            </a:pPr>
            <a:endParaRPr lang="en-US" altLang="en-US" smtClean="0">
              <a:latin typeface="Courier New" panose="02070309020205020404" pitchFamily="49" charset="0"/>
            </a:endParaRPr>
          </a:p>
          <a:p>
            <a:endParaRPr lang="en-US" altLang="en-US" smtClean="0"/>
          </a:p>
        </p:txBody>
      </p:sp>
    </p:spTree>
    <p:extLst>
      <p:ext uri="{BB962C8B-B14F-4D97-AF65-F5344CB8AC3E}">
        <p14:creationId xmlns:p14="http://schemas.microsoft.com/office/powerpoint/2010/main" val="3643746751"/>
      </p:ext>
    </p:extLst>
  </p:cSld>
  <p:clrMapOvr>
    <a:masterClrMapping/>
  </p:clrMapOvr>
  <p:transition spd="slow">
    <p:wipe di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20000"/>
          </a:bodyPr>
          <a:lstStyle/>
          <a:p>
            <a:r>
              <a:rPr lang="en-US" altLang="en-US" dirty="0" err="1" smtClean="0"/>
              <a:t>Thảo</a:t>
            </a:r>
            <a:r>
              <a:rPr lang="en-US" altLang="en-US" dirty="0" smtClean="0"/>
              <a:t> </a:t>
            </a:r>
            <a:r>
              <a:rPr lang="en-US" altLang="en-US" dirty="0" err="1" smtClean="0"/>
              <a:t>luận</a:t>
            </a:r>
            <a:r>
              <a:rPr lang="en-US" altLang="en-US" dirty="0" smtClean="0"/>
              <a:t>:</a:t>
            </a:r>
          </a:p>
          <a:p>
            <a:pPr lvl="1" eaLnBrk="1" hangingPunct="1">
              <a:lnSpc>
                <a:spcPct val="110000"/>
              </a:lnSpc>
              <a:spcBef>
                <a:spcPct val="0"/>
              </a:spcBef>
              <a:buFontTx/>
              <a:buNone/>
            </a:pPr>
            <a:r>
              <a:rPr lang="en-US" altLang="en-US" dirty="0" smtClean="0">
                <a:latin typeface="Courier New" panose="02070309020205020404" pitchFamily="49" charset="0"/>
              </a:rPr>
              <a:t>$a[</a:t>
            </a:r>
            <a:r>
              <a:rPr lang="en-US" altLang="en-US" dirty="0" smtClean="0">
                <a:solidFill>
                  <a:srgbClr val="0033CC"/>
                </a:solidFill>
                <a:latin typeface="Courier New" panose="02070309020205020404" pitchFamily="49" charset="0"/>
                <a:cs typeface="Courier New" panose="02070309020205020404" pitchFamily="49" charset="0"/>
              </a:rPr>
              <a:t>5</a:t>
            </a:r>
            <a:r>
              <a:rPr lang="en-US" altLang="en-US" dirty="0" smtClean="0">
                <a:latin typeface="Courier New" panose="02070309020205020404" pitchFamily="49" charset="0"/>
              </a:rPr>
              <a:t>] = ‘LTWEB';</a:t>
            </a:r>
          </a:p>
          <a:p>
            <a:pPr lvl="1" eaLnBrk="1" hangingPunct="1">
              <a:lnSpc>
                <a:spcPct val="110000"/>
              </a:lnSpc>
              <a:spcBef>
                <a:spcPct val="0"/>
              </a:spcBef>
              <a:buFontTx/>
              <a:buNone/>
            </a:pPr>
            <a:r>
              <a:rPr lang="en-US" altLang="en-US" dirty="0" smtClean="0">
                <a:latin typeface="Courier New" panose="02070309020205020404" pitchFamily="49" charset="0"/>
              </a:rPr>
              <a:t>$a[</a:t>
            </a:r>
            <a:r>
              <a:rPr lang="en-US" altLang="en-US" dirty="0" smtClean="0">
                <a:solidFill>
                  <a:srgbClr val="0033CC"/>
                </a:solidFill>
                <a:latin typeface="Courier New" panose="02070309020205020404" pitchFamily="49" charset="0"/>
                <a:cs typeface="Courier New" panose="02070309020205020404" pitchFamily="49" charset="0"/>
              </a:rPr>
              <a:t>'</a:t>
            </a:r>
            <a:r>
              <a:rPr lang="en-US" altLang="en-US" dirty="0" err="1" smtClean="0">
                <a:latin typeface="Courier New" panose="02070309020205020404" pitchFamily="49" charset="0"/>
                <a:cs typeface="Courier New" panose="02070309020205020404" pitchFamily="49" charset="0"/>
              </a:rPr>
              <a:t>khoa</a:t>
            </a:r>
            <a:r>
              <a:rPr lang="en-US" altLang="en-US" dirty="0" smtClean="0">
                <a:solidFill>
                  <a:srgbClr val="0033CC"/>
                </a:solidFill>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rPr>
              <a:t>] = 'CNTT';</a:t>
            </a:r>
          </a:p>
          <a:p>
            <a:pPr lvl="1" eaLnBrk="1" hangingPunct="1">
              <a:lnSpc>
                <a:spcPct val="110000"/>
              </a:lnSpc>
              <a:spcBef>
                <a:spcPct val="0"/>
              </a:spcBef>
              <a:buFontTx/>
              <a:buNone/>
            </a:pPr>
            <a:r>
              <a:rPr lang="en-US" altLang="en-US" dirty="0" smtClean="0">
                <a:latin typeface="Courier New" panose="02070309020205020404" pitchFamily="49" charset="0"/>
              </a:rPr>
              <a:t>$a[] = 'DHQN';		// ???</a:t>
            </a:r>
          </a:p>
          <a:p>
            <a:pPr lvl="1" eaLnBrk="1" hangingPunct="1">
              <a:lnSpc>
                <a:spcPct val="110000"/>
              </a:lnSpc>
              <a:spcBef>
                <a:spcPct val="0"/>
              </a:spcBef>
              <a:buFontTx/>
              <a:buNone/>
            </a:pPr>
            <a:r>
              <a:rPr lang="en-US" altLang="en-US" dirty="0" smtClean="0">
                <a:latin typeface="Courier New" panose="02070309020205020404" pitchFamily="49" charset="0"/>
              </a:rPr>
              <a:t>$a[5] = 'ITQNU';		// ???</a:t>
            </a:r>
          </a:p>
          <a:p>
            <a:pPr lvl="1" eaLnBrk="1" hangingPunct="1">
              <a:lnSpc>
                <a:spcPct val="100000"/>
              </a:lnSpc>
              <a:buFontTx/>
              <a:buNone/>
            </a:pPr>
            <a:endParaRPr lang="en-US" altLang="en-US" dirty="0" smtClean="0">
              <a:latin typeface="Courier New" panose="02070309020205020404" pitchFamily="49" charset="0"/>
            </a:endParaRPr>
          </a:p>
          <a:p>
            <a:pPr lvl="1" eaLnBrk="1" hangingPunct="1">
              <a:lnSpc>
                <a:spcPct val="100000"/>
              </a:lnSpc>
              <a:buFontTx/>
              <a:buNone/>
            </a:pPr>
            <a:r>
              <a:rPr lang="en-US" altLang="en-US" dirty="0" smtClean="0">
                <a:latin typeface="Courier New" panose="02070309020205020404" pitchFamily="49" charset="0"/>
              </a:rPr>
              <a:t>$b=array(-3=&gt;'</a:t>
            </a:r>
            <a:r>
              <a:rPr lang="en-US" altLang="en-US" dirty="0" err="1" smtClean="0">
                <a:latin typeface="Courier New" panose="02070309020205020404" pitchFamily="49" charset="0"/>
              </a:rPr>
              <a:t>xin</a:t>
            </a:r>
            <a:r>
              <a:rPr lang="en-US" altLang="en-US" dirty="0" smtClean="0">
                <a:latin typeface="Courier New" panose="02070309020205020404" pitchFamily="49" charset="0"/>
              </a:rPr>
              <a:t>', '</a:t>
            </a:r>
            <a:r>
              <a:rPr lang="en-US" altLang="en-US" dirty="0" err="1" smtClean="0">
                <a:latin typeface="Courier New" panose="02070309020205020404" pitchFamily="49" charset="0"/>
              </a:rPr>
              <a:t>chào</a:t>
            </a:r>
            <a:r>
              <a:rPr lang="en-US" altLang="en-US" dirty="0" smtClean="0">
                <a:latin typeface="Courier New" panose="02070309020205020404" pitchFamily="49" charset="0"/>
              </a:rPr>
              <a:t>', '</a:t>
            </a:r>
            <a:r>
              <a:rPr lang="en-US" altLang="en-US" dirty="0" err="1" smtClean="0">
                <a:latin typeface="Courier New" panose="02070309020205020404" pitchFamily="49" charset="0"/>
              </a:rPr>
              <a:t>bạn</a:t>
            </a:r>
            <a:r>
              <a:rPr lang="en-US" altLang="en-US" dirty="0" smtClean="0">
                <a:latin typeface="Courier New" panose="02070309020205020404" pitchFamily="49" charset="0"/>
              </a:rPr>
              <a:t>');</a:t>
            </a:r>
          </a:p>
          <a:p>
            <a:pPr lvl="1" eaLnBrk="1" hangingPunct="1">
              <a:lnSpc>
                <a:spcPct val="100000"/>
              </a:lnSpc>
              <a:buFontTx/>
              <a:buNone/>
            </a:pPr>
            <a:r>
              <a:rPr lang="en-US" altLang="en-US" dirty="0" smtClean="0">
                <a:latin typeface="Courier New" panose="02070309020205020404" pitchFamily="49" charset="0"/>
              </a:rPr>
              <a:t>/*</a:t>
            </a:r>
            <a:r>
              <a:rPr lang="en-US" altLang="en-US" dirty="0" err="1" smtClean="0">
                <a:latin typeface="Courier New" panose="02070309020205020404" pitchFamily="49" charset="0"/>
              </a:rPr>
              <a:t>tương</a:t>
            </a:r>
            <a:r>
              <a:rPr lang="en-US" altLang="en-US" dirty="0" smtClean="0">
                <a:latin typeface="Courier New" panose="02070309020205020404" pitchFamily="49" charset="0"/>
              </a:rPr>
              <a:t> </a:t>
            </a:r>
            <a:r>
              <a:rPr lang="en-US" altLang="en-US" dirty="0" err="1" smtClean="0">
                <a:latin typeface="Courier New" panose="02070309020205020404" pitchFamily="49" charset="0"/>
              </a:rPr>
              <a:t>đương</a:t>
            </a:r>
            <a:r>
              <a:rPr lang="en-US" altLang="en-US" dirty="0" smtClean="0">
                <a:latin typeface="Courier New" panose="02070309020205020404" pitchFamily="49" charset="0"/>
              </a:rPr>
              <a:t> </a:t>
            </a:r>
            <a:r>
              <a:rPr lang="en-US" altLang="en-US" dirty="0" err="1" smtClean="0">
                <a:latin typeface="Courier New" panose="02070309020205020404" pitchFamily="49" charset="0"/>
              </a:rPr>
              <a:t>với</a:t>
            </a:r>
            <a:r>
              <a:rPr lang="en-US" altLang="en-US" dirty="0" smtClean="0">
                <a:latin typeface="Courier New" panose="02070309020205020404" pitchFamily="49" charset="0"/>
              </a:rPr>
              <a:t> 3 </a:t>
            </a:r>
            <a:r>
              <a:rPr lang="en-US" altLang="en-US" dirty="0" err="1" smtClean="0">
                <a:latin typeface="Courier New" panose="02070309020205020404" pitchFamily="49" charset="0"/>
              </a:rPr>
              <a:t>câu</a:t>
            </a:r>
            <a:r>
              <a:rPr lang="en-US" altLang="en-US" dirty="0" smtClean="0">
                <a:latin typeface="Courier New" panose="02070309020205020404" pitchFamily="49" charset="0"/>
              </a:rPr>
              <a:t> </a:t>
            </a:r>
            <a:r>
              <a:rPr lang="en-US" altLang="en-US" dirty="0" err="1" smtClean="0">
                <a:latin typeface="Courier New" panose="02070309020205020404" pitchFamily="49" charset="0"/>
              </a:rPr>
              <a:t>lệnh</a:t>
            </a:r>
            <a:r>
              <a:rPr lang="en-US" altLang="en-US" dirty="0" smtClean="0">
                <a:latin typeface="Courier New" panose="02070309020205020404" pitchFamily="49" charset="0"/>
              </a:rPr>
              <a:t> </a:t>
            </a:r>
            <a:r>
              <a:rPr lang="en-US" altLang="en-US" dirty="0" err="1" smtClean="0">
                <a:latin typeface="Courier New" panose="02070309020205020404" pitchFamily="49" charset="0"/>
              </a:rPr>
              <a:t>sau</a:t>
            </a:r>
            <a:endParaRPr lang="en-US" altLang="en-US" dirty="0" smtClean="0">
              <a:latin typeface="Courier New" panose="02070309020205020404" pitchFamily="49" charset="0"/>
            </a:endParaRPr>
          </a:p>
          <a:p>
            <a:pPr lvl="1" eaLnBrk="1" hangingPunct="1">
              <a:lnSpc>
                <a:spcPct val="100000"/>
              </a:lnSpc>
              <a:buFontTx/>
              <a:buNone/>
            </a:pPr>
            <a:r>
              <a:rPr lang="en-US" altLang="en-US" dirty="0" smtClean="0">
                <a:latin typeface="Courier New" panose="02070309020205020404" pitchFamily="49" charset="0"/>
              </a:rPr>
              <a:t>	$b[-3]='</a:t>
            </a:r>
            <a:r>
              <a:rPr lang="en-US" altLang="en-US" dirty="0" err="1" smtClean="0">
                <a:latin typeface="Courier New" panose="02070309020205020404" pitchFamily="49" charset="0"/>
              </a:rPr>
              <a:t>xin</a:t>
            </a:r>
            <a:r>
              <a:rPr lang="en-US" altLang="en-US" dirty="0" smtClean="0">
                <a:latin typeface="Courier New" panose="02070309020205020404" pitchFamily="49" charset="0"/>
              </a:rPr>
              <a:t>'; 	</a:t>
            </a:r>
          </a:p>
          <a:p>
            <a:pPr lvl="1" eaLnBrk="1" hangingPunct="1">
              <a:lnSpc>
                <a:spcPct val="100000"/>
              </a:lnSpc>
              <a:buFontTx/>
              <a:buNone/>
            </a:pPr>
            <a:r>
              <a:rPr lang="en-US" altLang="en-US" dirty="0" smtClean="0">
                <a:latin typeface="Courier New" panose="02070309020205020404" pitchFamily="49" charset="0"/>
              </a:rPr>
              <a:t>	$b[]='</a:t>
            </a:r>
            <a:r>
              <a:rPr lang="en-US" altLang="en-US" dirty="0" err="1" smtClean="0">
                <a:latin typeface="Courier New" panose="02070309020205020404" pitchFamily="49" charset="0"/>
              </a:rPr>
              <a:t>chào</a:t>
            </a:r>
            <a:r>
              <a:rPr lang="en-US" altLang="en-US" dirty="0" smtClean="0">
                <a:latin typeface="Courier New" panose="02070309020205020404" pitchFamily="49" charset="0"/>
              </a:rPr>
              <a:t>'; 	// ???</a:t>
            </a:r>
          </a:p>
          <a:p>
            <a:pPr lvl="1" eaLnBrk="1" hangingPunct="1">
              <a:lnSpc>
                <a:spcPct val="100000"/>
              </a:lnSpc>
              <a:buFontTx/>
              <a:buNone/>
            </a:pPr>
            <a:r>
              <a:rPr lang="en-US" altLang="en-US" dirty="0" smtClean="0">
                <a:latin typeface="Courier New" panose="02070309020205020404" pitchFamily="49" charset="0"/>
              </a:rPr>
              <a:t>	$b[]='</a:t>
            </a:r>
            <a:r>
              <a:rPr lang="en-US" altLang="en-US" dirty="0" err="1" smtClean="0">
                <a:latin typeface="Courier New" panose="02070309020205020404" pitchFamily="49" charset="0"/>
              </a:rPr>
              <a:t>bạn</a:t>
            </a:r>
            <a:r>
              <a:rPr lang="en-US" altLang="en-US" dirty="0" smtClean="0">
                <a:latin typeface="Courier New" panose="02070309020205020404" pitchFamily="49" charset="0"/>
              </a:rPr>
              <a:t>';		// ???	*/</a:t>
            </a:r>
            <a:endParaRPr lang="en-US" altLang="en-US" dirty="0" smtClean="0"/>
          </a:p>
        </p:txBody>
      </p:sp>
    </p:spTree>
    <p:extLst>
      <p:ext uri="{BB962C8B-B14F-4D97-AF65-F5344CB8AC3E}">
        <p14:creationId xmlns:p14="http://schemas.microsoft.com/office/powerpoint/2010/main" val="26543906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par>
                          <p:cTn id="29" fill="hold" nodeType="afterGroup">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par>
                          <p:cTn id="37" fill="hold" nodeType="afterGroup">
                            <p:stCondLst>
                              <p:cond delay="1500"/>
                            </p:stCondLst>
                            <p:childTnLst>
                              <p:par>
                                <p:cTn id="38" presetID="10" presetClass="entr" presetSubtype="0" fill="hold"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par>
                          <p:cTn id="41" fill="hold" nodeType="afterGroup">
                            <p:stCondLst>
                              <p:cond delay="2000"/>
                            </p:stCondLst>
                            <p:childTnLst>
                              <p:par>
                                <p:cTn id="42" presetID="10" presetClass="entr" presetSubtype="0" fill="hold"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85000" lnSpcReduction="20000"/>
          </a:bodyPr>
          <a:lstStyle/>
          <a:p>
            <a:r>
              <a:rPr lang="en-US" altLang="en-US" smtClean="0"/>
              <a:t>Thảo luận:</a:t>
            </a:r>
          </a:p>
          <a:p>
            <a:pPr lvl="1" algn="l" eaLnBrk="1" hangingPunct="1">
              <a:lnSpc>
                <a:spcPct val="100000"/>
              </a:lnSpc>
              <a:buFontTx/>
              <a:buNone/>
            </a:pPr>
            <a:r>
              <a:rPr lang="en-US" altLang="en-US" smtClean="0">
                <a:latin typeface="Courier New" panose="02070309020205020404" pitchFamily="49" charset="0"/>
              </a:rPr>
              <a:t>$c=array('san pham' =&gt; 'cong nghe', </a:t>
            </a:r>
            <a:br>
              <a:rPr lang="en-US" altLang="en-US" smtClean="0">
                <a:latin typeface="Courier New" panose="02070309020205020404" pitchFamily="49" charset="0"/>
              </a:rPr>
            </a:br>
            <a:r>
              <a:rPr lang="en-US" altLang="en-US" smtClean="0">
                <a:latin typeface="Courier New" panose="02070309020205020404" pitchFamily="49" charset="0"/>
              </a:rPr>
              <a:t>		-3=&gt;'dell', 'acer', </a:t>
            </a:r>
          </a:p>
          <a:p>
            <a:pPr lvl="1" algn="l" eaLnBrk="1" hangingPunct="1">
              <a:lnSpc>
                <a:spcPct val="100000"/>
              </a:lnSpc>
              <a:buFontTx/>
              <a:buNone/>
            </a:pPr>
            <a:r>
              <a:rPr lang="en-US" altLang="en-US" smtClean="0">
                <a:latin typeface="Courier New" panose="02070309020205020404" pitchFamily="49" charset="0"/>
              </a:rPr>
              <a:t>			false=&gt;'apple', 'intel',</a:t>
            </a:r>
          </a:p>
          <a:p>
            <a:pPr lvl="1" algn="l" eaLnBrk="1" hangingPunct="1">
              <a:lnSpc>
                <a:spcPct val="100000"/>
              </a:lnSpc>
              <a:buFontTx/>
              <a:buNone/>
            </a:pPr>
            <a:r>
              <a:rPr lang="en-US" altLang="en-US" smtClean="0">
                <a:latin typeface="Courier New" panose="02070309020205020404" pitchFamily="49" charset="0"/>
              </a:rPr>
              <a:t>			true=&gt;'hp', 'AMD',</a:t>
            </a:r>
          </a:p>
          <a:p>
            <a:pPr lvl="1" algn="l" eaLnBrk="1" hangingPunct="1">
              <a:lnSpc>
                <a:spcPct val="100000"/>
              </a:lnSpc>
              <a:buFontTx/>
              <a:buNone/>
            </a:pPr>
            <a:r>
              <a:rPr lang="en-US" altLang="en-US" smtClean="0">
                <a:latin typeface="Courier New" panose="02070309020205020404" pitchFamily="49" charset="0"/>
              </a:rPr>
              <a:t>			2.2=&gt;'vaio', 'lg',</a:t>
            </a:r>
          </a:p>
          <a:p>
            <a:pPr lvl="1" algn="l" eaLnBrk="1" hangingPunct="1">
              <a:lnSpc>
                <a:spcPct val="100000"/>
              </a:lnSpc>
              <a:buFontTx/>
              <a:buNone/>
            </a:pPr>
            <a:r>
              <a:rPr lang="en-US" altLang="en-US" smtClean="0">
                <a:latin typeface="Courier New" panose="02070309020205020404" pitchFamily="49" charset="0"/>
              </a:rPr>
              <a:t>			'3.3'=&gt;'lenovo',  </a:t>
            </a:r>
          </a:p>
          <a:p>
            <a:pPr lvl="1" algn="l" eaLnBrk="1" hangingPunct="1">
              <a:lnSpc>
                <a:spcPct val="100000"/>
              </a:lnSpc>
              <a:buFontTx/>
              <a:buNone/>
            </a:pPr>
            <a:r>
              <a:rPr lang="en-US" altLang="en-US" smtClean="0">
                <a:latin typeface="Courier New" panose="02070309020205020404" pitchFamily="49" charset="0"/>
              </a:rPr>
              <a:t>			'5'=&gt;'asus', 'fujisu',</a:t>
            </a:r>
          </a:p>
          <a:p>
            <a:pPr lvl="1" eaLnBrk="1" hangingPunct="1">
              <a:lnSpc>
                <a:spcPct val="100000"/>
              </a:lnSpc>
              <a:buFontTx/>
              <a:buNone/>
            </a:pPr>
            <a:r>
              <a:rPr lang="en-US" altLang="en-US" smtClean="0">
                <a:latin typeface="Courier New" panose="02070309020205020404" pitchFamily="49" charset="0"/>
              </a:rPr>
              <a:t>			'09'=&gt;'acer', 'toshiba');</a:t>
            </a:r>
          </a:p>
          <a:p>
            <a:pPr lvl="1" eaLnBrk="1" hangingPunct="1">
              <a:lnSpc>
                <a:spcPct val="100000"/>
              </a:lnSpc>
              <a:buFontTx/>
              <a:buNone/>
            </a:pPr>
            <a:endParaRPr lang="en-US" altLang="en-US" smtClean="0">
              <a:latin typeface="Courier New" panose="02070309020205020404" pitchFamily="49" charset="0"/>
            </a:endParaRPr>
          </a:p>
          <a:p>
            <a:pPr lvl="1" eaLnBrk="1" hangingPunct="1">
              <a:lnSpc>
                <a:spcPct val="100000"/>
              </a:lnSpc>
              <a:buFontTx/>
              <a:buNone/>
            </a:pPr>
            <a:r>
              <a:rPr lang="en-US" altLang="en-US" smtClean="0">
                <a:latin typeface="Courier New" panose="02070309020205020404" pitchFamily="49" charset="0"/>
              </a:rPr>
              <a:t>// khi đó mảng $c sẽ như thế nào???</a:t>
            </a:r>
          </a:p>
        </p:txBody>
      </p:sp>
    </p:spTree>
    <p:extLst>
      <p:ext uri="{BB962C8B-B14F-4D97-AF65-F5344CB8AC3E}">
        <p14:creationId xmlns:p14="http://schemas.microsoft.com/office/powerpoint/2010/main" val="9877194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a:xfrm>
            <a:off x="762000" y="1596413"/>
            <a:ext cx="8077200" cy="5032987"/>
          </a:xfrm>
        </p:spPr>
        <p:txBody>
          <a:bodyPr>
            <a:noAutofit/>
          </a:bodyPr>
          <a:lstStyle/>
          <a:p>
            <a:r>
              <a:rPr lang="en-US" altLang="en-US" sz="2000" b="1" dirty="0" err="1"/>
              <a:t>Duyệt</a:t>
            </a:r>
            <a:r>
              <a:rPr lang="en-US" altLang="en-US" sz="2000" b="1" dirty="0"/>
              <a:t> </a:t>
            </a:r>
            <a:r>
              <a:rPr lang="en-US" altLang="en-US" sz="2000" b="1" dirty="0" err="1"/>
              <a:t>mảng</a:t>
            </a:r>
            <a:endParaRPr lang="en-US" altLang="en-US" sz="2000" b="1" dirty="0"/>
          </a:p>
          <a:p>
            <a:pPr lvl="1"/>
            <a:r>
              <a:rPr lang="en-US" altLang="en-US" sz="2000" dirty="0" err="1"/>
              <a:t>Dùng</a:t>
            </a:r>
            <a:r>
              <a:rPr lang="en-US" altLang="en-US" sz="2000" dirty="0"/>
              <a:t> </a:t>
            </a:r>
            <a:r>
              <a:rPr lang="en-US" altLang="en-US" sz="2000" dirty="0" err="1"/>
              <a:t>các</a:t>
            </a:r>
            <a:r>
              <a:rPr lang="en-US" altLang="en-US" sz="2000" dirty="0"/>
              <a:t> </a:t>
            </a:r>
            <a:r>
              <a:rPr lang="en-US" altLang="en-US" sz="2000" dirty="0" err="1"/>
              <a:t>cấu</a:t>
            </a:r>
            <a:r>
              <a:rPr lang="en-US" altLang="en-US" sz="2000" dirty="0"/>
              <a:t> </a:t>
            </a:r>
            <a:r>
              <a:rPr lang="en-US" altLang="en-US" sz="2000" dirty="0" err="1"/>
              <a:t>trúc</a:t>
            </a:r>
            <a:r>
              <a:rPr lang="en-US" altLang="en-US" sz="2000" dirty="0"/>
              <a:t> </a:t>
            </a:r>
            <a:r>
              <a:rPr lang="en-US" altLang="en-US" sz="2000" dirty="0" err="1"/>
              <a:t>lặp</a:t>
            </a:r>
            <a:r>
              <a:rPr lang="en-US" altLang="en-US" sz="2000" dirty="0"/>
              <a:t>: </a:t>
            </a:r>
          </a:p>
          <a:p>
            <a:pPr lvl="2"/>
            <a:r>
              <a:rPr lang="en-US" altLang="en-US" sz="2000" b="1" dirty="0">
                <a:latin typeface="Courier New" panose="02070309020205020404" pitchFamily="49" charset="0"/>
                <a:cs typeface="Courier New" panose="02070309020205020404" pitchFamily="49" charset="0"/>
              </a:rPr>
              <a:t>while</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điều_kiện</a:t>
            </a:r>
            <a:r>
              <a:rPr lang="en-US" altLang="en-US" sz="2000" dirty="0">
                <a:latin typeface="Courier New" panose="02070309020205020404" pitchFamily="49" charset="0"/>
                <a:cs typeface="Courier New" panose="02070309020205020404" pitchFamily="49" charset="0"/>
              </a:rPr>
              <a:t>) { ... } </a:t>
            </a:r>
          </a:p>
          <a:p>
            <a:pPr lvl="2"/>
            <a:r>
              <a:rPr lang="en-US" altLang="en-US" sz="2000" b="1" dirty="0">
                <a:latin typeface="Courier New" panose="02070309020205020404" pitchFamily="49" charset="0"/>
                <a:cs typeface="Courier New" panose="02070309020205020404" pitchFamily="49" charset="0"/>
              </a:rPr>
              <a:t>do</a:t>
            </a:r>
            <a:r>
              <a:rPr lang="en-US" altLang="en-US" sz="2000" dirty="0">
                <a:latin typeface="Courier New" panose="02070309020205020404" pitchFamily="49" charset="0"/>
                <a:cs typeface="Courier New" panose="02070309020205020404" pitchFamily="49" charset="0"/>
              </a:rPr>
              <a:t> { ... } </a:t>
            </a:r>
            <a:r>
              <a:rPr lang="en-US" altLang="en-US" sz="2000" b="1" dirty="0">
                <a:latin typeface="Courier New" panose="02070309020205020404" pitchFamily="49" charset="0"/>
                <a:cs typeface="Courier New" panose="02070309020205020404" pitchFamily="49" charset="0"/>
              </a:rPr>
              <a:t>while</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điều_kiện</a:t>
            </a:r>
            <a:r>
              <a:rPr lang="en-US" altLang="en-US" sz="2000" dirty="0">
                <a:latin typeface="Courier New" panose="02070309020205020404" pitchFamily="49" charset="0"/>
                <a:cs typeface="Courier New" panose="02070309020205020404" pitchFamily="49" charset="0"/>
              </a:rPr>
              <a:t>);</a:t>
            </a:r>
          </a:p>
          <a:p>
            <a:pPr lvl="2"/>
            <a:r>
              <a:rPr lang="en-US" altLang="en-US" sz="2000" b="1" dirty="0">
                <a:latin typeface="Courier New" panose="02070309020205020404" pitchFamily="49" charset="0"/>
                <a:cs typeface="Courier New" panose="02070309020205020404" pitchFamily="49" charset="0"/>
              </a:rPr>
              <a:t>for</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khởi_tạo</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kiểm_tra</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hành_động</a:t>
            </a:r>
            <a:r>
              <a:rPr lang="en-US" altLang="en-US" sz="2000" dirty="0">
                <a:latin typeface="Courier New" panose="02070309020205020404" pitchFamily="49" charset="0"/>
                <a:cs typeface="Courier New" panose="02070309020205020404" pitchFamily="49" charset="0"/>
              </a:rPr>
              <a:t>) { ... }</a:t>
            </a:r>
          </a:p>
          <a:p>
            <a:pPr lvl="2"/>
            <a:r>
              <a:rPr lang="en-US" altLang="en-US" sz="2000" b="1" dirty="0" err="1">
                <a:latin typeface="Courier New" panose="02070309020205020404" pitchFamily="49" charset="0"/>
                <a:cs typeface="Courier New" panose="02070309020205020404" pitchFamily="49" charset="0"/>
              </a:rPr>
              <a:t>foreach</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biến_mảng</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as</a:t>
            </a:r>
            <a:r>
              <a:rPr lang="en-US" altLang="en-US" sz="2000" dirty="0">
                <a:latin typeface="Courier New" panose="02070309020205020404" pitchFamily="49" charset="0"/>
                <a:cs typeface="Courier New" panose="02070309020205020404" pitchFamily="49" charset="0"/>
              </a:rPr>
              <a:t> [$key=&gt;]$value)</a:t>
            </a:r>
          </a:p>
          <a:p>
            <a:pPr lvl="3"/>
            <a:r>
              <a:rPr lang="en-US" altLang="en-US" sz="2000" dirty="0" err="1"/>
              <a:t>Rất</a:t>
            </a:r>
            <a:r>
              <a:rPr lang="en-US" altLang="en-US" sz="2000" dirty="0"/>
              <a:t> </a:t>
            </a:r>
            <a:r>
              <a:rPr lang="en-US" altLang="en-US" sz="2000" dirty="0" err="1"/>
              <a:t>hữu</a:t>
            </a:r>
            <a:r>
              <a:rPr lang="en-US" altLang="en-US" sz="2000" dirty="0"/>
              <a:t> </a:t>
            </a:r>
            <a:r>
              <a:rPr lang="en-US" altLang="en-US" sz="2000" dirty="0" err="1"/>
              <a:t>dụng</a:t>
            </a:r>
            <a:r>
              <a:rPr lang="en-US" altLang="en-US" sz="2000" dirty="0"/>
              <a:t> </a:t>
            </a:r>
            <a:r>
              <a:rPr lang="en-US" altLang="en-US" sz="2000" dirty="0" err="1"/>
              <a:t>khi</a:t>
            </a:r>
            <a:r>
              <a:rPr lang="en-US" altLang="en-US" sz="2000" dirty="0"/>
              <a:t> </a:t>
            </a:r>
            <a:r>
              <a:rPr lang="en-US" altLang="en-US" sz="2000" dirty="0" err="1"/>
              <a:t>duyệt</a:t>
            </a:r>
            <a:r>
              <a:rPr lang="en-US" altLang="en-US" sz="2000" dirty="0"/>
              <a:t> </a:t>
            </a:r>
            <a:r>
              <a:rPr lang="en-US" altLang="en-US" sz="2000" dirty="0" err="1"/>
              <a:t>các</a:t>
            </a:r>
            <a:r>
              <a:rPr lang="en-US" altLang="en-US" sz="2000" dirty="0"/>
              <a:t> </a:t>
            </a:r>
            <a:r>
              <a:rPr lang="en-US" altLang="en-US" sz="2000" u="sng" dirty="0" err="1"/>
              <a:t>mảng</a:t>
            </a:r>
            <a:r>
              <a:rPr lang="en-US" altLang="en-US" sz="2000" u="sng" dirty="0"/>
              <a:t> </a:t>
            </a:r>
            <a:r>
              <a:rPr lang="en-US" altLang="en-US" sz="2000" u="sng" dirty="0" err="1"/>
              <a:t>kết</a:t>
            </a:r>
            <a:r>
              <a:rPr lang="en-US" altLang="en-US" sz="2000" u="sng" dirty="0"/>
              <a:t> </a:t>
            </a:r>
            <a:r>
              <a:rPr lang="en-US" altLang="en-US" sz="2000" u="sng" dirty="0" err="1"/>
              <a:t>hợp</a:t>
            </a:r>
            <a:r>
              <a:rPr lang="en-US" altLang="en-US" sz="2000" dirty="0"/>
              <a:t>. (</a:t>
            </a:r>
            <a:r>
              <a:rPr lang="en-US" altLang="en-US" sz="2000" dirty="0" err="1"/>
              <a:t>vì</a:t>
            </a:r>
            <a:r>
              <a:rPr lang="en-US" altLang="en-US" sz="2000" dirty="0"/>
              <a:t> </a:t>
            </a:r>
            <a:r>
              <a:rPr lang="en-US" altLang="en-US" sz="2000" dirty="0" err="1"/>
              <a:t>với</a:t>
            </a:r>
            <a:r>
              <a:rPr lang="en-US" altLang="en-US" sz="2000" dirty="0"/>
              <a:t> </a:t>
            </a:r>
            <a:r>
              <a:rPr lang="en-US" altLang="en-US" sz="2000" dirty="0" err="1"/>
              <a:t>mảng</a:t>
            </a:r>
            <a:r>
              <a:rPr lang="en-US" altLang="en-US" sz="2000" dirty="0"/>
              <a:t> </a:t>
            </a:r>
            <a:r>
              <a:rPr lang="en-US" altLang="en-US" sz="2000" dirty="0" err="1"/>
              <a:t>kết</a:t>
            </a:r>
            <a:r>
              <a:rPr lang="en-US" altLang="en-US" sz="2000" dirty="0"/>
              <a:t> </a:t>
            </a:r>
            <a:r>
              <a:rPr lang="en-US" altLang="en-US" sz="2000" dirty="0" err="1"/>
              <a:t>hợp</a:t>
            </a:r>
            <a:r>
              <a:rPr lang="en-US" altLang="en-US" sz="2000" dirty="0"/>
              <a:t>, </a:t>
            </a:r>
            <a:r>
              <a:rPr lang="en-US" altLang="en-US" sz="2000" dirty="0" err="1"/>
              <a:t>cách</a:t>
            </a:r>
            <a:r>
              <a:rPr lang="en-US" altLang="en-US" sz="2000" dirty="0"/>
              <a:t> </a:t>
            </a:r>
            <a:r>
              <a:rPr lang="en-US" altLang="en-US" sz="2000" dirty="0" err="1"/>
              <a:t>truyền</a:t>
            </a:r>
            <a:r>
              <a:rPr lang="en-US" altLang="en-US" sz="2000" dirty="0"/>
              <a:t> </a:t>
            </a:r>
            <a:r>
              <a:rPr lang="en-US" altLang="en-US" sz="2000" dirty="0" err="1"/>
              <a:t>thống</a:t>
            </a:r>
            <a:r>
              <a:rPr lang="en-US" altLang="en-US" sz="2000" dirty="0"/>
              <a:t> "</a:t>
            </a:r>
            <a:r>
              <a:rPr lang="en-US" altLang="en-US" sz="2000" dirty="0" err="1"/>
              <a:t>không</a:t>
            </a:r>
            <a:r>
              <a:rPr lang="en-US" altLang="en-US" sz="2000" dirty="0"/>
              <a:t>" </a:t>
            </a:r>
            <a:r>
              <a:rPr lang="en-US" altLang="en-US" sz="2000" dirty="0" err="1"/>
              <a:t>áp</a:t>
            </a:r>
            <a:r>
              <a:rPr lang="en-US" altLang="en-US" sz="2000" dirty="0"/>
              <a:t> </a:t>
            </a:r>
            <a:r>
              <a:rPr lang="en-US" altLang="en-US" sz="2000" dirty="0" err="1"/>
              <a:t>dụng</a:t>
            </a:r>
            <a:r>
              <a:rPr lang="en-US" altLang="en-US" sz="2000" dirty="0"/>
              <a:t> </a:t>
            </a:r>
            <a:r>
              <a:rPr lang="en-US" altLang="en-US" sz="2000" dirty="0" err="1"/>
              <a:t>được</a:t>
            </a:r>
            <a:r>
              <a:rPr lang="en-US" altLang="en-US" sz="2000" dirty="0"/>
              <a:t>)</a:t>
            </a:r>
          </a:p>
          <a:p>
            <a:pPr lvl="1"/>
            <a:r>
              <a:rPr lang="en-US" altLang="en-US" sz="2000" dirty="0" err="1"/>
              <a:t>Dùng</a:t>
            </a:r>
            <a:r>
              <a:rPr lang="en-US" altLang="en-US" sz="2000" dirty="0"/>
              <a:t> con </a:t>
            </a:r>
            <a:r>
              <a:rPr lang="en-US" altLang="en-US" sz="2000" dirty="0" err="1"/>
              <a:t>trỏ</a:t>
            </a:r>
            <a:r>
              <a:rPr lang="en-US" altLang="en-US" sz="2000" dirty="0"/>
              <a:t> </a:t>
            </a:r>
            <a:r>
              <a:rPr lang="en-US" altLang="en-US" sz="2000" dirty="0" err="1"/>
              <a:t>mảng</a:t>
            </a:r>
            <a:r>
              <a:rPr lang="en-US" altLang="en-US" sz="2000" dirty="0"/>
              <a:t> </a:t>
            </a:r>
          </a:p>
          <a:p>
            <a:pPr lvl="2"/>
            <a:r>
              <a:rPr lang="en-US" altLang="en-US" sz="2000" dirty="0" err="1"/>
              <a:t>Kết</a:t>
            </a:r>
            <a:r>
              <a:rPr lang="en-US" altLang="en-US" sz="2000" dirty="0"/>
              <a:t> </a:t>
            </a:r>
            <a:r>
              <a:rPr lang="en-US" altLang="en-US" sz="2000" dirty="0" err="1"/>
              <a:t>hợp</a:t>
            </a:r>
            <a:r>
              <a:rPr lang="en-US" altLang="en-US" sz="2000" dirty="0"/>
              <a:t>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các</a:t>
            </a:r>
            <a:r>
              <a:rPr lang="en-US" altLang="en-US" sz="2000" dirty="0"/>
              <a:t> </a:t>
            </a:r>
            <a:r>
              <a:rPr lang="en-US" altLang="en-US" sz="2000" dirty="0" err="1"/>
              <a:t>hàm</a:t>
            </a:r>
            <a:r>
              <a:rPr lang="en-US" altLang="en-US" sz="2000" dirty="0"/>
              <a:t>: </a:t>
            </a:r>
            <a:r>
              <a:rPr lang="en-US" altLang="en-US" sz="2000" b="1" dirty="0">
                <a:latin typeface="Courier New" panose="02070309020205020404" pitchFamily="49" charset="0"/>
                <a:cs typeface="Courier New" panose="02070309020205020404" pitchFamily="49" charset="0"/>
              </a:rPr>
              <a:t>each</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biến_mảng</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list</a:t>
            </a:r>
            <a:r>
              <a:rPr lang="en-US" altLang="en-US" sz="2000" dirty="0">
                <a:latin typeface="Courier New" panose="02070309020205020404" pitchFamily="49" charset="0"/>
                <a:cs typeface="Courier New" panose="02070309020205020404" pitchFamily="49" charset="0"/>
              </a:rPr>
              <a:t>($key, $value)</a:t>
            </a:r>
          </a:p>
          <a:p>
            <a:pPr lvl="2"/>
            <a:r>
              <a:rPr lang="en-US" altLang="en-US" sz="2000" dirty="0" err="1"/>
              <a:t>Dùng</a:t>
            </a:r>
            <a:r>
              <a:rPr lang="en-US" altLang="en-US" sz="2000" dirty="0"/>
              <a:t> </a:t>
            </a:r>
            <a:r>
              <a:rPr lang="en-US" altLang="en-US" sz="2000" dirty="0" err="1"/>
              <a:t>các</a:t>
            </a:r>
            <a:r>
              <a:rPr lang="en-US" altLang="en-US" sz="2000" dirty="0"/>
              <a:t> </a:t>
            </a:r>
            <a:r>
              <a:rPr lang="en-US" altLang="en-US" sz="2000" dirty="0" err="1"/>
              <a:t>hàm</a:t>
            </a:r>
            <a:r>
              <a:rPr lang="en-US" altLang="en-US" sz="2000" dirty="0"/>
              <a:t> </a:t>
            </a:r>
            <a:r>
              <a:rPr lang="en-US" altLang="en-US" sz="2000" dirty="0" err="1"/>
              <a:t>điều</a:t>
            </a:r>
            <a:r>
              <a:rPr lang="en-US" altLang="en-US" sz="2000" dirty="0"/>
              <a:t> </a:t>
            </a:r>
            <a:r>
              <a:rPr lang="en-US" altLang="en-US" sz="2000" dirty="0" err="1"/>
              <a:t>khiển</a:t>
            </a:r>
            <a:r>
              <a:rPr lang="en-US" altLang="en-US" sz="2000" dirty="0"/>
              <a:t> con </a:t>
            </a:r>
            <a:r>
              <a:rPr lang="en-US" altLang="en-US" sz="2000" dirty="0" err="1"/>
              <a:t>trỏ</a:t>
            </a:r>
            <a:endParaRPr lang="en-US"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588615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nodeType="afterGroup">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nodeType="afterGroup">
                            <p:stCondLst>
                              <p:cond delay="1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a:xfrm>
            <a:off x="762000" y="1596413"/>
            <a:ext cx="8229600" cy="5185387"/>
          </a:xfrm>
        </p:spPr>
        <p:txBody>
          <a:bodyPr/>
          <a:lstStyle/>
          <a:p>
            <a:pPr>
              <a:defRPr/>
            </a:pPr>
            <a:r>
              <a:rPr lang="en-US" dirty="0" err="1" smtClean="0"/>
              <a:t>Ví</a:t>
            </a:r>
            <a:r>
              <a:rPr lang="en-US" dirty="0" smtClean="0"/>
              <a:t> </a:t>
            </a:r>
            <a:r>
              <a:rPr lang="en-US" dirty="0" err="1" smtClean="0"/>
              <a:t>dụ</a:t>
            </a:r>
            <a:r>
              <a:rPr lang="en-US" dirty="0" smtClean="0"/>
              <a:t> </a:t>
            </a:r>
            <a:r>
              <a:rPr lang="en-US" b="1" dirty="0" err="1" smtClean="0"/>
              <a:t>foreach</a:t>
            </a:r>
            <a:r>
              <a:rPr lang="en-US" dirty="0" smtClean="0"/>
              <a:t>: </a:t>
            </a:r>
            <a:r>
              <a:rPr lang="en-US" sz="1813" dirty="0"/>
              <a:t>in </a:t>
            </a:r>
            <a:r>
              <a:rPr lang="en-US" sz="1813" dirty="0" err="1"/>
              <a:t>mảng</a:t>
            </a:r>
            <a:r>
              <a:rPr lang="en-US" sz="1813" dirty="0"/>
              <a:t> a2 </a:t>
            </a:r>
            <a:r>
              <a:rPr lang="en-US" sz="1813" dirty="0" err="1"/>
              <a:t>đã</a:t>
            </a:r>
            <a:r>
              <a:rPr lang="en-US" sz="1813" dirty="0"/>
              <a:t> </a:t>
            </a:r>
            <a:r>
              <a:rPr lang="en-US" sz="1813" dirty="0" err="1"/>
              <a:t>khai</a:t>
            </a:r>
            <a:r>
              <a:rPr lang="en-US" sz="1813" dirty="0"/>
              <a:t> </a:t>
            </a:r>
            <a:r>
              <a:rPr lang="en-US" sz="1813" dirty="0" err="1"/>
              <a:t>báo</a:t>
            </a:r>
            <a:r>
              <a:rPr lang="en-US" sz="1813" dirty="0"/>
              <a:t> ở </a:t>
            </a:r>
            <a:r>
              <a:rPr lang="en-US" sz="1813" dirty="0" err="1"/>
              <a:t>trên</a:t>
            </a:r>
            <a:endParaRPr lang="en-US" dirty="0" smtClean="0"/>
          </a:p>
          <a:p>
            <a:pPr marL="300026" lvl="1" indent="385747">
              <a:buNone/>
              <a:defRPr/>
            </a:pPr>
            <a:r>
              <a:rPr lang="en-US" dirty="0" err="1">
                <a:solidFill>
                  <a:srgbClr val="C00000"/>
                </a:solidFill>
                <a:latin typeface="Courier New" pitchFamily="49" charset="0"/>
                <a:cs typeface="Courier New" pitchFamily="49" charset="0"/>
              </a:rPr>
              <a:t>foreach</a:t>
            </a:r>
            <a:r>
              <a:rPr lang="en-US" dirty="0">
                <a:latin typeface="Courier New" pitchFamily="49" charset="0"/>
                <a:cs typeface="Courier New" pitchFamily="49" charset="0"/>
              </a:rPr>
              <a:t>($</a:t>
            </a:r>
            <a:r>
              <a:rPr lang="en-US" dirty="0" smtClean="0">
                <a:latin typeface="Courier New" pitchFamily="49" charset="0"/>
                <a:cs typeface="Courier New" pitchFamily="49" charset="0"/>
              </a:rPr>
              <a:t>a2 </a:t>
            </a:r>
            <a:r>
              <a:rPr lang="en-US" dirty="0">
                <a:solidFill>
                  <a:srgbClr val="C00000"/>
                </a:solidFill>
                <a:latin typeface="Courier New" pitchFamily="49" charset="0"/>
                <a:cs typeface="Courier New" pitchFamily="49" charset="0"/>
              </a:rPr>
              <a:t>as</a:t>
            </a:r>
            <a:r>
              <a:rPr lang="en-US" dirty="0">
                <a:latin typeface="Courier New" pitchFamily="49" charset="0"/>
                <a:cs typeface="Courier New" pitchFamily="49" charset="0"/>
              </a:rPr>
              <a:t> </a:t>
            </a:r>
            <a:r>
              <a:rPr lang="en-US" dirty="0" smtClean="0">
                <a:solidFill>
                  <a:srgbClr val="7030A0"/>
                </a:solidFill>
                <a:latin typeface="Courier New" pitchFamily="49" charset="0"/>
                <a:cs typeface="Courier New" pitchFamily="49" charset="0"/>
              </a:rPr>
              <a:t>$</a:t>
            </a:r>
            <a:r>
              <a:rPr lang="en-US" dirty="0" err="1" smtClean="0">
                <a:solidFill>
                  <a:srgbClr val="7030A0"/>
                </a:solidFill>
                <a:latin typeface="Courier New" pitchFamily="49" charset="0"/>
                <a:cs typeface="Courier New" pitchFamily="49" charset="0"/>
              </a:rPr>
              <a:t>khoa</a:t>
            </a:r>
            <a:r>
              <a:rPr lang="en-US" dirty="0" smtClean="0">
                <a:latin typeface="Courier New" pitchFamily="49" charset="0"/>
                <a:cs typeface="Courier New" pitchFamily="49" charset="0"/>
              </a:rPr>
              <a:t>=&gt;$</a:t>
            </a:r>
            <a:r>
              <a:rPr lang="en-US" dirty="0" err="1" smtClean="0">
                <a:latin typeface="Courier New" pitchFamily="49" charset="0"/>
                <a:cs typeface="Courier New" pitchFamily="49" charset="0"/>
              </a:rPr>
              <a:t>giaTri</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300026" lvl="1" indent="385747">
              <a:buNone/>
              <a:defRPr/>
            </a:pPr>
            <a:r>
              <a:rPr lang="en-US" dirty="0">
                <a:latin typeface="Courier New" pitchFamily="49" charset="0"/>
                <a:cs typeface="Courier New" pitchFamily="49" charset="0"/>
              </a:rPr>
              <a:t>	echo </a:t>
            </a:r>
            <a:r>
              <a:rPr lang="en-US" dirty="0" smtClean="0">
                <a:latin typeface="Courier New" pitchFamily="49" charset="0"/>
                <a:cs typeface="Courier New" pitchFamily="49" charset="0"/>
              </a:rPr>
              <a:t>"</a:t>
            </a:r>
            <a:r>
              <a:rPr lang="en-US" dirty="0" smtClean="0">
                <a:solidFill>
                  <a:srgbClr val="7030A0"/>
                </a:solidFill>
                <a:latin typeface="Courier New" pitchFamily="49" charset="0"/>
                <a:cs typeface="Courier New" pitchFamily="49" charset="0"/>
              </a:rPr>
              <a:t>$</a:t>
            </a:r>
            <a:r>
              <a:rPr lang="en-US" dirty="0" err="1" smtClean="0">
                <a:solidFill>
                  <a:srgbClr val="7030A0"/>
                </a:solidFill>
                <a:latin typeface="Courier New" pitchFamily="49" charset="0"/>
                <a:cs typeface="Courier New" pitchFamily="49" charset="0"/>
              </a:rPr>
              <a:t>khoa</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là</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giaTri</a:t>
            </a:r>
            <a:r>
              <a:rPr lang="en-US" dirty="0" smtClean="0">
                <a:latin typeface="Courier New" pitchFamily="49" charset="0"/>
                <a:cs typeface="Courier New" pitchFamily="49" charset="0"/>
              </a:rPr>
              <a:t> &lt;</a:t>
            </a:r>
            <a:r>
              <a:rPr lang="en-US" dirty="0" err="1" smtClean="0">
                <a:latin typeface="Courier New" pitchFamily="49" charset="0"/>
                <a:cs typeface="Courier New" pitchFamily="49" charset="0"/>
              </a:rPr>
              <a:t>br</a:t>
            </a:r>
            <a:r>
              <a:rPr lang="en-US" dirty="0" smtClean="0">
                <a:latin typeface="Courier New" pitchFamily="49" charset="0"/>
                <a:cs typeface="Courier New" pitchFamily="49" charset="0"/>
              </a:rPr>
              <a:t>/&gt;";</a:t>
            </a:r>
            <a:endParaRPr lang="en-US" dirty="0">
              <a:latin typeface="Courier New" pitchFamily="49" charset="0"/>
              <a:cs typeface="Courier New" pitchFamily="49" charset="0"/>
            </a:endParaRPr>
          </a:p>
          <a:p>
            <a:pPr marL="300026" lvl="1" indent="385747">
              <a:buNone/>
              <a:defRPr/>
            </a:pP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0" indent="0">
              <a:buNone/>
              <a:defRPr/>
            </a:pPr>
            <a:r>
              <a:rPr lang="en-US" sz="1813" dirty="0"/>
              <a:t>   </a:t>
            </a:r>
            <a:r>
              <a:rPr lang="en-US" sz="2000" dirty="0" err="1"/>
              <a:t>kết</a:t>
            </a:r>
            <a:r>
              <a:rPr lang="en-US" sz="2000" dirty="0"/>
              <a:t> </a:t>
            </a:r>
            <a:r>
              <a:rPr lang="en-US" sz="2000" dirty="0" err="1"/>
              <a:t>quả</a:t>
            </a:r>
            <a:r>
              <a:rPr lang="en-US" sz="2000" dirty="0"/>
              <a:t>:</a:t>
            </a:r>
          </a:p>
          <a:p>
            <a:pPr marL="0" indent="0">
              <a:buNone/>
              <a:defRPr/>
            </a:pPr>
            <a:r>
              <a:rPr lang="en-US" sz="2000" dirty="0"/>
              <a:t>	product –</a:t>
            </a:r>
            <a:r>
              <a:rPr lang="en-US" sz="2000" dirty="0" err="1"/>
              <a:t>là</a:t>
            </a:r>
            <a:r>
              <a:rPr lang="en-US" sz="2000" dirty="0"/>
              <a:t>– laptop</a:t>
            </a:r>
          </a:p>
          <a:p>
            <a:pPr marL="0" indent="0">
              <a:buNone/>
              <a:defRPr/>
            </a:pPr>
            <a:r>
              <a:rPr lang="en-US" sz="2000" dirty="0"/>
              <a:t>	brand –</a:t>
            </a:r>
            <a:r>
              <a:rPr lang="en-US" sz="2000" dirty="0" err="1"/>
              <a:t>là</a:t>
            </a:r>
            <a:r>
              <a:rPr lang="en-US" sz="2000" dirty="0"/>
              <a:t>– Dell</a:t>
            </a:r>
          </a:p>
          <a:p>
            <a:pPr marL="0" indent="0">
              <a:buNone/>
              <a:defRPr/>
            </a:pPr>
            <a:r>
              <a:rPr lang="en-US" sz="2000" dirty="0"/>
              <a:t>	CPU –</a:t>
            </a:r>
            <a:r>
              <a:rPr lang="en-US" sz="2000" dirty="0" err="1"/>
              <a:t>là</a:t>
            </a:r>
            <a:r>
              <a:rPr lang="en-US" sz="2000" dirty="0"/>
              <a:t>– corei7</a:t>
            </a:r>
          </a:p>
          <a:p>
            <a:pPr marL="0" indent="0">
              <a:buNone/>
              <a:defRPr/>
            </a:pPr>
            <a:r>
              <a:rPr lang="en-US" sz="2000" dirty="0"/>
              <a:t>	ram –</a:t>
            </a:r>
            <a:r>
              <a:rPr lang="en-US" sz="2000" dirty="0" err="1"/>
              <a:t>là</a:t>
            </a:r>
            <a:r>
              <a:rPr lang="en-US" sz="2000" dirty="0"/>
              <a:t>– 8Gb</a:t>
            </a:r>
          </a:p>
          <a:p>
            <a:pPr marL="0" indent="0">
              <a:buNone/>
              <a:defRPr/>
            </a:pPr>
            <a:r>
              <a:rPr lang="en-US" sz="2000" dirty="0"/>
              <a:t>	5 –</a:t>
            </a:r>
            <a:r>
              <a:rPr lang="en-US" sz="2000" dirty="0" err="1"/>
              <a:t>là</a:t>
            </a:r>
            <a:r>
              <a:rPr lang="en-US" sz="2000" dirty="0"/>
              <a:t>– USA</a:t>
            </a:r>
          </a:p>
          <a:p>
            <a:pPr>
              <a:defRPr/>
            </a:pPr>
            <a:endParaRPr lang="en-US" dirty="0"/>
          </a:p>
        </p:txBody>
      </p:sp>
      <p:pic>
        <p:nvPicPr>
          <p:cNvPr id="137220" name="Picture 4"/>
          <p:cNvPicPr>
            <a:picLocks noChangeAspect="1" noChangeArrowheads="1"/>
          </p:cNvPicPr>
          <p:nvPr/>
        </p:nvPicPr>
        <p:blipFill>
          <a:blip r:embed="rId2"/>
          <a:srcRect/>
          <a:stretch>
            <a:fillRect/>
          </a:stretch>
        </p:blipFill>
        <p:spPr bwMode="auto">
          <a:xfrm>
            <a:off x="4319785" y="4800600"/>
            <a:ext cx="4519415" cy="488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bg1"/>
                </a:solidFill>
              </a14:hiddenFill>
            </a:ext>
          </a:extLst>
        </p:spPr>
      </p:pic>
    </p:spTree>
    <p:extLst>
      <p:ext uri="{BB962C8B-B14F-4D97-AF65-F5344CB8AC3E}">
        <p14:creationId xmlns:p14="http://schemas.microsoft.com/office/powerpoint/2010/main" val="328291217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171011" name="Content Placeholder 2"/>
          <p:cNvSpPr>
            <a:spLocks noGrp="1"/>
          </p:cNvSpPr>
          <p:nvPr>
            <p:ph idx="1"/>
          </p:nvPr>
        </p:nvSpPr>
        <p:spPr/>
        <p:txBody>
          <a:bodyPr/>
          <a:lstStyle/>
          <a:p>
            <a:r>
              <a:rPr lang="en-US" altLang="en-US" smtClean="0"/>
              <a:t>Ví dụ dùng </a:t>
            </a:r>
            <a:r>
              <a:rPr lang="en-US" altLang="en-US" b="1" smtClean="0"/>
              <a:t>foreach</a:t>
            </a:r>
            <a:r>
              <a:rPr lang="en-US" altLang="en-US" smtClean="0"/>
              <a:t> nhập/thay đổi giá trị các phần tử của mảng:</a:t>
            </a:r>
          </a:p>
          <a:p>
            <a:pPr marL="299629" lvl="1" indent="384953">
              <a:buNone/>
            </a:pPr>
            <a:r>
              <a:rPr lang="en-US" altLang="en-US" smtClean="0">
                <a:latin typeface="Courier New" panose="02070309020205020404" pitchFamily="49" charset="0"/>
                <a:cs typeface="Courier New" panose="02070309020205020404" pitchFamily="49" charset="0"/>
              </a:rPr>
              <a:t>$arr = array(1,2,3,4);</a:t>
            </a:r>
          </a:p>
          <a:p>
            <a:pPr marL="299629" lvl="1" indent="384953">
              <a:buNone/>
            </a:pPr>
            <a:r>
              <a:rPr lang="en-US" altLang="en-US" smtClean="0">
                <a:solidFill>
                  <a:srgbClr val="C00000"/>
                </a:solidFill>
                <a:latin typeface="Courier New" panose="02070309020205020404" pitchFamily="49" charset="0"/>
                <a:cs typeface="Courier New" panose="02070309020205020404" pitchFamily="49" charset="0"/>
              </a:rPr>
              <a:t>foreach</a:t>
            </a:r>
            <a:r>
              <a:rPr lang="en-US" altLang="en-US" smtClean="0">
                <a:latin typeface="Courier New" panose="02070309020205020404" pitchFamily="49" charset="0"/>
                <a:cs typeface="Courier New" panose="02070309020205020404" pitchFamily="49" charset="0"/>
              </a:rPr>
              <a:t>($arr as </a:t>
            </a:r>
            <a:r>
              <a:rPr lang="en-US" altLang="en-US" smtClean="0">
                <a:solidFill>
                  <a:srgbClr val="FF0000"/>
                </a:solidFill>
                <a:latin typeface="Courier New" panose="02070309020205020404" pitchFamily="49" charset="0"/>
                <a:cs typeface="Courier New" panose="02070309020205020404" pitchFamily="49" charset="0"/>
              </a:rPr>
              <a:t>&amp;</a:t>
            </a:r>
            <a:r>
              <a:rPr lang="en-US" altLang="en-US" smtClean="0">
                <a:latin typeface="Courier New" panose="02070309020205020404" pitchFamily="49" charset="0"/>
                <a:cs typeface="Courier New" panose="02070309020205020404" pitchFamily="49" charset="0"/>
              </a:rPr>
              <a:t>$gtri){</a:t>
            </a:r>
          </a:p>
          <a:p>
            <a:pPr marL="299629" lvl="1" indent="384953">
              <a:buNone/>
            </a:pPr>
            <a:r>
              <a:rPr lang="en-US" altLang="en-US" smtClean="0">
                <a:latin typeface="Courier New" panose="02070309020205020404" pitchFamily="49" charset="0"/>
                <a:cs typeface="Courier New" panose="02070309020205020404" pitchFamily="49" charset="0"/>
              </a:rPr>
              <a:t>	$gtri = $gtri * 2;</a:t>
            </a:r>
          </a:p>
          <a:p>
            <a:pPr marL="299629" lvl="1" indent="384953">
              <a:buNone/>
            </a:pPr>
            <a:r>
              <a:rPr lang="en-US" altLang="en-US" smtClean="0">
                <a:latin typeface="Courier New" panose="02070309020205020404" pitchFamily="49" charset="0"/>
                <a:cs typeface="Courier New" panose="02070309020205020404" pitchFamily="49" charset="0"/>
              </a:rPr>
              <a:t>}</a:t>
            </a:r>
          </a:p>
          <a:p>
            <a:pPr marL="299629" lvl="1" indent="384953">
              <a:buNone/>
            </a:pPr>
            <a:r>
              <a:rPr lang="en-US" altLang="en-US" smtClean="0">
                <a:latin typeface="Courier New" panose="02070309020205020404" pitchFamily="49" charset="0"/>
                <a:cs typeface="Courier New" panose="02070309020205020404" pitchFamily="49" charset="0"/>
              </a:rPr>
              <a:t>//$arr = (2,4,6,8)</a:t>
            </a:r>
          </a:p>
        </p:txBody>
      </p:sp>
    </p:spTree>
    <p:extLst>
      <p:ext uri="{BB962C8B-B14F-4D97-AF65-F5344CB8AC3E}">
        <p14:creationId xmlns:p14="http://schemas.microsoft.com/office/powerpoint/2010/main" val="2280656713"/>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pPr eaLnBrk="1" hangingPunct="1">
              <a:defRPr/>
            </a:pPr>
            <a:r>
              <a:rPr lang="en-US" smtClean="0"/>
              <a:t>Web tĩnh</a:t>
            </a:r>
          </a:p>
        </p:txBody>
      </p:sp>
      <p:sp>
        <p:nvSpPr>
          <p:cNvPr id="25603" name="Rectangle 6"/>
          <p:cNvSpPr>
            <a:spLocks noGrp="1" noChangeArrowheads="1"/>
          </p:cNvSpPr>
          <p:nvPr>
            <p:ph type="body" idx="1"/>
          </p:nvPr>
        </p:nvSpPr>
        <p:spPr>
          <a:xfrm>
            <a:off x="3828852" y="3257352"/>
            <a:ext cx="4148336" cy="2229445"/>
          </a:xfrm>
        </p:spPr>
        <p:txBody>
          <a:bodyPr>
            <a:noAutofit/>
          </a:bodyPr>
          <a:lstStyle/>
          <a:p>
            <a:pPr marL="298637" indent="-298637">
              <a:lnSpc>
                <a:spcPct val="110000"/>
              </a:lnSpc>
            </a:pPr>
            <a:r>
              <a:rPr lang="en-US" altLang="en-US" sz="2000" dirty="0" err="1"/>
              <a:t>Mọi</a:t>
            </a:r>
            <a:r>
              <a:rPr lang="en-US" altLang="en-US" sz="2000" dirty="0"/>
              <a:t> </a:t>
            </a:r>
            <a:r>
              <a:rPr lang="en-US" altLang="en-US" sz="2000" dirty="0" err="1"/>
              <a:t>người</a:t>
            </a:r>
            <a:r>
              <a:rPr lang="en-US" altLang="en-US" sz="2000" dirty="0"/>
              <a:t>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nhận</a:t>
            </a:r>
            <a:r>
              <a:rPr lang="en-US" altLang="en-US" sz="2000" dirty="0"/>
              <a:t> </a:t>
            </a:r>
            <a:r>
              <a:rPr lang="en-US" altLang="en-US" sz="2000" dirty="0" err="1"/>
              <a:t>được</a:t>
            </a:r>
            <a:r>
              <a:rPr lang="en-US" altLang="en-US" sz="2000" dirty="0"/>
              <a:t> </a:t>
            </a:r>
            <a:r>
              <a:rPr lang="en-US" altLang="en-US" sz="2000" dirty="0" err="1"/>
              <a:t>kết</a:t>
            </a:r>
            <a:r>
              <a:rPr lang="en-US" altLang="en-US" sz="2000" dirty="0"/>
              <a:t> </a:t>
            </a:r>
            <a:r>
              <a:rPr lang="en-US" altLang="en-US" sz="2000" dirty="0" err="1"/>
              <a:t>quả</a:t>
            </a:r>
            <a:r>
              <a:rPr lang="en-US" altLang="en-US" sz="2000" dirty="0"/>
              <a:t> </a:t>
            </a:r>
            <a:r>
              <a:rPr lang="en-US" altLang="en-US" sz="2000" dirty="0" err="1"/>
              <a:t>giống</a:t>
            </a:r>
            <a:r>
              <a:rPr lang="en-US" altLang="en-US" sz="2000" dirty="0"/>
              <a:t> </a:t>
            </a:r>
            <a:r>
              <a:rPr lang="en-US" altLang="en-US" sz="2000" dirty="0" err="1"/>
              <a:t>nhau</a:t>
            </a:r>
            <a:r>
              <a:rPr lang="en-US" altLang="en-US" sz="2000" dirty="0"/>
              <a:t>.</a:t>
            </a:r>
          </a:p>
          <a:p>
            <a:pPr marL="298637" indent="-298637">
              <a:lnSpc>
                <a:spcPct val="110000"/>
              </a:lnSpc>
            </a:pPr>
            <a:r>
              <a:rPr lang="en-US" altLang="en-US" sz="2000" dirty="0" err="1"/>
              <a:t>Trang</a:t>
            </a:r>
            <a:r>
              <a:rPr lang="en-US" altLang="en-US" sz="2000" dirty="0"/>
              <a:t> web </a:t>
            </a:r>
            <a:r>
              <a:rPr lang="en-US" altLang="en-US" sz="2000" dirty="0" err="1"/>
              <a:t>được</a:t>
            </a:r>
            <a:r>
              <a:rPr lang="en-US" altLang="en-US" sz="2000" dirty="0"/>
              <a:t> </a:t>
            </a:r>
            <a:r>
              <a:rPr lang="en-US" altLang="en-US" sz="2000" dirty="0" err="1"/>
              <a:t>viết</a:t>
            </a:r>
            <a:r>
              <a:rPr lang="en-US" altLang="en-US" sz="2000" dirty="0"/>
              <a:t> </a:t>
            </a:r>
            <a:r>
              <a:rPr lang="en-US" altLang="en-US" sz="2000" dirty="0" err="1"/>
              <a:t>bằng</a:t>
            </a:r>
            <a:r>
              <a:rPr lang="en-US" altLang="en-US" sz="2000" dirty="0"/>
              <a:t> HTML, </a:t>
            </a:r>
            <a:r>
              <a:rPr lang="en-US" altLang="en-US" sz="2000" dirty="0" err="1"/>
              <a:t>chỉ</a:t>
            </a:r>
            <a:r>
              <a:rPr lang="en-US" altLang="en-US" sz="2000" dirty="0"/>
              <a:t> </a:t>
            </a:r>
            <a:r>
              <a:rPr lang="en-US" altLang="en-US" sz="2000" dirty="0" err="1"/>
              <a:t>thay</a:t>
            </a:r>
            <a:r>
              <a:rPr lang="en-US" altLang="en-US" sz="2000" dirty="0"/>
              <a:t> </a:t>
            </a:r>
            <a:r>
              <a:rPr lang="en-US" altLang="en-US" sz="2000" dirty="0" err="1"/>
              <a:t>đổi</a:t>
            </a:r>
            <a:r>
              <a:rPr lang="en-US" altLang="en-US" sz="2000" dirty="0"/>
              <a:t> </a:t>
            </a:r>
            <a:r>
              <a:rPr lang="en-US" altLang="en-US" sz="2000" dirty="0" err="1"/>
              <a:t>khi</a:t>
            </a:r>
            <a:r>
              <a:rPr lang="en-US" altLang="en-US" sz="2000" dirty="0"/>
              <a:t> </a:t>
            </a:r>
            <a:r>
              <a:rPr lang="en-US" altLang="en-US" sz="2000" dirty="0" err="1"/>
              <a:t>có</a:t>
            </a:r>
            <a:r>
              <a:rPr lang="en-US" altLang="en-US" sz="2000" dirty="0"/>
              <a:t> </a:t>
            </a:r>
            <a:r>
              <a:rPr lang="en-US" altLang="en-US" sz="2000" dirty="0" err="1"/>
              <a:t>sự</a:t>
            </a:r>
            <a:r>
              <a:rPr lang="en-US" altLang="en-US" sz="2000" dirty="0"/>
              <a:t> </a:t>
            </a:r>
            <a:r>
              <a:rPr lang="en-US" altLang="en-US" sz="2000" dirty="0" err="1"/>
              <a:t>thay</a:t>
            </a:r>
            <a:r>
              <a:rPr lang="en-US" altLang="en-US" sz="2000" dirty="0"/>
              <a:t> </a:t>
            </a:r>
            <a:r>
              <a:rPr lang="en-US" altLang="en-US" sz="2000" dirty="0" err="1"/>
              <a:t>đổi</a:t>
            </a:r>
            <a:r>
              <a:rPr lang="en-US" altLang="en-US" sz="2000" dirty="0"/>
              <a:t> </a:t>
            </a:r>
            <a:r>
              <a:rPr lang="en-US" altLang="en-US" sz="2000" dirty="0" err="1"/>
              <a:t>của</a:t>
            </a:r>
            <a:r>
              <a:rPr lang="en-US" altLang="en-US" sz="2000" dirty="0"/>
              <a:t> </a:t>
            </a:r>
            <a:r>
              <a:rPr lang="en-US" altLang="en-US" sz="2000" dirty="0" err="1"/>
              <a:t>người</a:t>
            </a:r>
            <a:r>
              <a:rPr lang="en-US" altLang="en-US" sz="2000" dirty="0"/>
              <a:t> </a:t>
            </a:r>
            <a:r>
              <a:rPr lang="en-US" altLang="en-US" sz="2000" dirty="0" err="1"/>
              <a:t>xây</a:t>
            </a:r>
            <a:r>
              <a:rPr lang="en-US" altLang="en-US" sz="2000" dirty="0"/>
              <a:t> </a:t>
            </a:r>
            <a:r>
              <a:rPr lang="en-US" altLang="en-US" sz="2000" dirty="0" err="1"/>
              <a:t>dựng</a:t>
            </a:r>
            <a:endParaRPr lang="en-US" altLang="en-US" sz="2000" dirty="0"/>
          </a:p>
          <a:p>
            <a:pPr marL="298637" indent="-298637">
              <a:lnSpc>
                <a:spcPct val="110000"/>
              </a:lnSpc>
            </a:pPr>
            <a:r>
              <a:rPr lang="en-US" altLang="en-US" sz="2000" dirty="0" err="1"/>
              <a:t>Khả</a:t>
            </a:r>
            <a:r>
              <a:rPr lang="en-US" altLang="en-US" sz="2000" dirty="0"/>
              <a:t> </a:t>
            </a:r>
            <a:r>
              <a:rPr lang="en-US" altLang="en-US" sz="2000" dirty="0" err="1"/>
              <a:t>năng</a:t>
            </a:r>
            <a:r>
              <a:rPr lang="en-US" altLang="en-US" sz="2000" dirty="0"/>
              <a:t> </a:t>
            </a:r>
            <a:r>
              <a:rPr lang="en-US" altLang="en-US" sz="2000" dirty="0" err="1"/>
              <a:t>tương</a:t>
            </a:r>
            <a:r>
              <a:rPr lang="en-US" altLang="en-US" sz="2000" dirty="0"/>
              <a:t> </a:t>
            </a:r>
            <a:r>
              <a:rPr lang="en-US" altLang="en-US" sz="2000" dirty="0" err="1"/>
              <a:t>tác</a:t>
            </a:r>
            <a:r>
              <a:rPr lang="en-US" altLang="en-US" sz="2000" dirty="0"/>
              <a:t> </a:t>
            </a:r>
            <a:r>
              <a:rPr lang="en-US" altLang="en-US" sz="2000" dirty="0" err="1"/>
              <a:t>yếu</a:t>
            </a:r>
            <a:endParaRPr lang="en-US" altLang="en-US" sz="2000" dirty="0"/>
          </a:p>
          <a:p>
            <a:pPr marL="298637" indent="-298637">
              <a:lnSpc>
                <a:spcPct val="110000"/>
              </a:lnSpc>
            </a:pPr>
            <a:r>
              <a:rPr lang="en-US" altLang="en-US" sz="2000" dirty="0"/>
              <a:t>Webserver </a:t>
            </a:r>
            <a:r>
              <a:rPr lang="en-US" altLang="en-US" sz="2000" dirty="0" err="1"/>
              <a:t>hoạt</a:t>
            </a:r>
            <a:r>
              <a:rPr lang="en-US" altLang="en-US" sz="2000" dirty="0"/>
              <a:t> </a:t>
            </a:r>
            <a:r>
              <a:rPr lang="en-US" altLang="en-US" sz="2000" dirty="0" err="1"/>
              <a:t>động</a:t>
            </a:r>
            <a:r>
              <a:rPr lang="en-US" altLang="en-US" sz="2000" dirty="0"/>
              <a:t> </a:t>
            </a:r>
            <a:r>
              <a:rPr lang="en-US" altLang="en-US" sz="2000" dirty="0" err="1"/>
              <a:t>giống</a:t>
            </a:r>
            <a:r>
              <a:rPr lang="en-US" altLang="en-US" sz="2000" dirty="0"/>
              <a:t> 1 file server.</a:t>
            </a:r>
          </a:p>
        </p:txBody>
      </p:sp>
      <p:grpSp>
        <p:nvGrpSpPr>
          <p:cNvPr id="37892" name="Group 6"/>
          <p:cNvGrpSpPr>
            <a:grpSpLocks/>
          </p:cNvGrpSpPr>
          <p:nvPr/>
        </p:nvGrpSpPr>
        <p:grpSpPr bwMode="auto">
          <a:xfrm>
            <a:off x="4989712" y="1542853"/>
            <a:ext cx="882055" cy="1587457"/>
            <a:chOff x="5086350" y="914400"/>
            <a:chExt cx="1085850" cy="2117129"/>
          </a:xfrm>
        </p:grpSpPr>
        <p:grpSp>
          <p:nvGrpSpPr>
            <p:cNvPr id="37910" name="Group 11"/>
            <p:cNvGrpSpPr>
              <a:grpSpLocks/>
            </p:cNvGrpSpPr>
            <p:nvPr/>
          </p:nvGrpSpPr>
          <p:grpSpPr bwMode="auto">
            <a:xfrm>
              <a:off x="5200650" y="914400"/>
              <a:ext cx="800100" cy="1378283"/>
              <a:chOff x="752" y="760"/>
              <a:chExt cx="626" cy="1012"/>
            </a:xfrm>
          </p:grpSpPr>
          <p:sp>
            <p:nvSpPr>
              <p:cNvPr id="37912" name="Freeform 12"/>
              <p:cNvSpPr>
                <a:spLocks/>
              </p:cNvSpPr>
              <p:nvPr/>
            </p:nvSpPr>
            <p:spPr bwMode="auto">
              <a:xfrm>
                <a:off x="754" y="760"/>
                <a:ext cx="623" cy="217"/>
              </a:xfrm>
              <a:custGeom>
                <a:avLst/>
                <a:gdLst>
                  <a:gd name="T0" fmla="*/ 0 w 1291"/>
                  <a:gd name="T1" fmla="*/ 0 h 449"/>
                  <a:gd name="T2" fmla="*/ 0 w 1291"/>
                  <a:gd name="T3" fmla="*/ 0 h 449"/>
                  <a:gd name="T4" fmla="*/ 0 w 1291"/>
                  <a:gd name="T5" fmla="*/ 0 h 449"/>
                  <a:gd name="T6" fmla="*/ 0 w 1291"/>
                  <a:gd name="T7" fmla="*/ 0 h 449"/>
                  <a:gd name="T8" fmla="*/ 0 w 1291"/>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3" name="Freeform 13"/>
              <p:cNvSpPr>
                <a:spLocks/>
              </p:cNvSpPr>
              <p:nvPr/>
            </p:nvSpPr>
            <p:spPr bwMode="auto">
              <a:xfrm>
                <a:off x="764" y="1513"/>
                <a:ext cx="604" cy="259"/>
              </a:xfrm>
              <a:custGeom>
                <a:avLst/>
                <a:gdLst>
                  <a:gd name="T0" fmla="*/ 0 w 1252"/>
                  <a:gd name="T1" fmla="*/ 0 h 536"/>
                  <a:gd name="T2" fmla="*/ 0 w 1252"/>
                  <a:gd name="T3" fmla="*/ 0 h 536"/>
                  <a:gd name="T4" fmla="*/ 0 w 1252"/>
                  <a:gd name="T5" fmla="*/ 0 h 536"/>
                  <a:gd name="T6" fmla="*/ 0 w 1252"/>
                  <a:gd name="T7" fmla="*/ 0 h 536"/>
                  <a:gd name="T8" fmla="*/ 0 w 1252"/>
                  <a:gd name="T9" fmla="*/ 0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4" name="Freeform 14"/>
              <p:cNvSpPr>
                <a:spLocks/>
              </p:cNvSpPr>
              <p:nvPr/>
            </p:nvSpPr>
            <p:spPr bwMode="auto">
              <a:xfrm>
                <a:off x="1026" y="820"/>
                <a:ext cx="352" cy="927"/>
              </a:xfrm>
              <a:custGeom>
                <a:avLst/>
                <a:gdLst>
                  <a:gd name="T0" fmla="*/ 0 w 729"/>
                  <a:gd name="T1" fmla="*/ 0 h 1916"/>
                  <a:gd name="T2" fmla="*/ 0 w 729"/>
                  <a:gd name="T3" fmla="*/ 0 h 1916"/>
                  <a:gd name="T4" fmla="*/ 0 w 729"/>
                  <a:gd name="T5" fmla="*/ 0 h 1916"/>
                  <a:gd name="T6" fmla="*/ 0 w 729"/>
                  <a:gd name="T7" fmla="*/ 0 h 1916"/>
                  <a:gd name="T8" fmla="*/ 0 w 729"/>
                  <a:gd name="T9" fmla="*/ 0 h 19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5" name="Freeform 15"/>
              <p:cNvSpPr>
                <a:spLocks/>
              </p:cNvSpPr>
              <p:nvPr/>
            </p:nvSpPr>
            <p:spPr bwMode="auto">
              <a:xfrm>
                <a:off x="752" y="908"/>
                <a:ext cx="278" cy="834"/>
              </a:xfrm>
              <a:custGeom>
                <a:avLst/>
                <a:gdLst>
                  <a:gd name="T0" fmla="*/ 0 w 577"/>
                  <a:gd name="T1" fmla="*/ 0 h 1728"/>
                  <a:gd name="T2" fmla="*/ 0 w 577"/>
                  <a:gd name="T3" fmla="*/ 0 h 1728"/>
                  <a:gd name="T4" fmla="*/ 0 w 577"/>
                  <a:gd name="T5" fmla="*/ 0 h 1728"/>
                  <a:gd name="T6" fmla="*/ 0 w 577"/>
                  <a:gd name="T7" fmla="*/ 0 h 1728"/>
                  <a:gd name="T8" fmla="*/ 0 w 577"/>
                  <a:gd name="T9" fmla="*/ 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6" name="Line 16"/>
              <p:cNvSpPr>
                <a:spLocks noChangeShapeType="1"/>
              </p:cNvSpPr>
              <p:nvPr/>
            </p:nvSpPr>
            <p:spPr bwMode="auto">
              <a:xfrm>
                <a:off x="791" y="1610"/>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17" name="Oval 17"/>
              <p:cNvSpPr>
                <a:spLocks noChangeArrowheads="1"/>
              </p:cNvSpPr>
              <p:nvPr/>
            </p:nvSpPr>
            <p:spPr bwMode="auto">
              <a:xfrm>
                <a:off x="784" y="949"/>
                <a:ext cx="31" cy="17"/>
              </a:xfrm>
              <a:prstGeom prst="ellipse">
                <a:avLst/>
              </a:prstGeom>
              <a:solidFill>
                <a:schemeClr val="accent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
            <p:nvSpPr>
              <p:cNvPr id="37918" name="Line 18"/>
              <p:cNvSpPr>
                <a:spLocks noChangeShapeType="1"/>
              </p:cNvSpPr>
              <p:nvPr/>
            </p:nvSpPr>
            <p:spPr bwMode="auto">
              <a:xfrm>
                <a:off x="791" y="1572"/>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19" name="Line 19"/>
              <p:cNvSpPr>
                <a:spLocks noChangeShapeType="1"/>
              </p:cNvSpPr>
              <p:nvPr/>
            </p:nvSpPr>
            <p:spPr bwMode="auto">
              <a:xfrm>
                <a:off x="791" y="1534"/>
                <a:ext cx="192" cy="52"/>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0" name="Line 20"/>
              <p:cNvSpPr>
                <a:spLocks noChangeShapeType="1"/>
              </p:cNvSpPr>
              <p:nvPr/>
            </p:nvSpPr>
            <p:spPr bwMode="auto">
              <a:xfrm>
                <a:off x="791" y="1497"/>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1" name="Line 21"/>
              <p:cNvSpPr>
                <a:spLocks noChangeShapeType="1"/>
              </p:cNvSpPr>
              <p:nvPr/>
            </p:nvSpPr>
            <p:spPr bwMode="auto">
              <a:xfrm>
                <a:off x="791" y="1458"/>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A9A9A9"/>
                      </a:outerShdw>
                    </a:effectLst>
                  </a14:hiddenEffects>
                </a:ext>
              </a:extLst>
            </p:spPr>
            <p:txBody>
              <a:bodyPr wrap="none" anchor="ctr"/>
              <a:lstStyle/>
              <a:p>
                <a:endParaRPr lang="en-US" sz="1125"/>
              </a:p>
            </p:txBody>
          </p:sp>
          <p:sp>
            <p:nvSpPr>
              <p:cNvPr id="37922" name="Freeform 22"/>
              <p:cNvSpPr>
                <a:spLocks/>
              </p:cNvSpPr>
              <p:nvPr/>
            </p:nvSpPr>
            <p:spPr bwMode="auto">
              <a:xfrm>
                <a:off x="794" y="1094"/>
                <a:ext cx="190" cy="355"/>
              </a:xfrm>
              <a:custGeom>
                <a:avLst/>
                <a:gdLst>
                  <a:gd name="T0" fmla="*/ 0 w 397"/>
                  <a:gd name="T1" fmla="*/ 0 h 733"/>
                  <a:gd name="T2" fmla="*/ 0 w 397"/>
                  <a:gd name="T3" fmla="*/ 0 h 733"/>
                  <a:gd name="T4" fmla="*/ 0 w 397"/>
                  <a:gd name="T5" fmla="*/ 0 h 733"/>
                  <a:gd name="T6" fmla="*/ 0 60000 65536"/>
                  <a:gd name="T7" fmla="*/ 0 60000 65536"/>
                  <a:gd name="T8" fmla="*/ 0 60000 65536"/>
                </a:gdLst>
                <a:ahLst/>
                <a:cxnLst>
                  <a:cxn ang="T6">
                    <a:pos x="T0" y="T1"/>
                  </a:cxn>
                  <a:cxn ang="T7">
                    <a:pos x="T2" y="T3"/>
                  </a:cxn>
                  <a:cxn ang="T8">
                    <a:pos x="T4" y="T5"/>
                  </a:cxn>
                </a:cxnLst>
                <a:rect l="0" t="0" r="r" b="b"/>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3" name="Freeform 23"/>
              <p:cNvSpPr>
                <a:spLocks/>
              </p:cNvSpPr>
              <p:nvPr/>
            </p:nvSpPr>
            <p:spPr bwMode="auto">
              <a:xfrm>
                <a:off x="774" y="1024"/>
                <a:ext cx="218" cy="618"/>
              </a:xfrm>
              <a:custGeom>
                <a:avLst/>
                <a:gdLst>
                  <a:gd name="T0" fmla="*/ 0 w 453"/>
                  <a:gd name="T1" fmla="*/ 0 h 1278"/>
                  <a:gd name="T2" fmla="*/ 0 w 453"/>
                  <a:gd name="T3" fmla="*/ 0 h 1278"/>
                  <a:gd name="T4" fmla="*/ 0 w 453"/>
                  <a:gd name="T5" fmla="*/ 0 h 1278"/>
                  <a:gd name="T6" fmla="*/ 0 60000 65536"/>
                  <a:gd name="T7" fmla="*/ 0 60000 65536"/>
                  <a:gd name="T8" fmla="*/ 0 60000 65536"/>
                </a:gdLst>
                <a:ahLst/>
                <a:cxnLst>
                  <a:cxn ang="T6">
                    <a:pos x="T0" y="T1"/>
                  </a:cxn>
                  <a:cxn ang="T7">
                    <a:pos x="T2" y="T3"/>
                  </a:cxn>
                  <a:cxn ang="T8">
                    <a:pos x="T4" y="T5"/>
                  </a:cxn>
                </a:cxnLst>
                <a:rect l="0" t="0" r="r" b="b"/>
                <a:pathLst>
                  <a:path w="453" h="1278">
                    <a:moveTo>
                      <a:pt x="452" y="105"/>
                    </a:moveTo>
                    <a:lnTo>
                      <a:pt x="0" y="0"/>
                    </a:lnTo>
                    <a:lnTo>
                      <a:pt x="0" y="1277"/>
                    </a:lnTo>
                  </a:path>
                </a:pathLst>
              </a:custGeom>
              <a:noFill/>
              <a:ln w="635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4" name="Freeform 24"/>
              <p:cNvSpPr>
                <a:spLocks/>
              </p:cNvSpPr>
              <p:nvPr/>
            </p:nvSpPr>
            <p:spPr bwMode="auto">
              <a:xfrm>
                <a:off x="788" y="1047"/>
                <a:ext cx="194" cy="352"/>
              </a:xfrm>
              <a:custGeom>
                <a:avLst/>
                <a:gdLst>
                  <a:gd name="T0" fmla="*/ 0 w 402"/>
                  <a:gd name="T1" fmla="*/ 0 h 726"/>
                  <a:gd name="T2" fmla="*/ 0 w 402"/>
                  <a:gd name="T3" fmla="*/ 0 h 726"/>
                  <a:gd name="T4" fmla="*/ 0 w 402"/>
                  <a:gd name="T5" fmla="*/ 0 h 726"/>
                  <a:gd name="T6" fmla="*/ 0 60000 65536"/>
                  <a:gd name="T7" fmla="*/ 0 60000 65536"/>
                  <a:gd name="T8" fmla="*/ 0 60000 65536"/>
                </a:gdLst>
                <a:ahLst/>
                <a:cxnLst>
                  <a:cxn ang="T6">
                    <a:pos x="T0" y="T1"/>
                  </a:cxn>
                  <a:cxn ang="T7">
                    <a:pos x="T2" y="T3"/>
                  </a:cxn>
                  <a:cxn ang="T8">
                    <a:pos x="T4" y="T5"/>
                  </a:cxn>
                </a:cxnLst>
                <a:rect l="0" t="0" r="r" b="b"/>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ffectLst/>
              <a:extLst>
                <a:ext uri="{909E8E84-426E-40DD-AFC4-6F175D3DCCD1}">
                  <a14:hiddenFill xmlns:a14="http://schemas.microsoft.com/office/drawing/2010/main">
                    <a:gradFill rotWithShape="0">
                      <a:gsLst>
                        <a:gs pos="0">
                          <a:srgbClr val="A9A9A9"/>
                        </a:gs>
                        <a:gs pos="100000">
                          <a:srgbClr val="D1D1D1"/>
                        </a:gs>
                      </a:gsLst>
                      <a:path path="rect">
                        <a:fillToRect r="100000" b="10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5" name="Line 25"/>
              <p:cNvSpPr>
                <a:spLocks noChangeShapeType="1"/>
              </p:cNvSpPr>
              <p:nvPr/>
            </p:nvSpPr>
            <p:spPr bwMode="auto">
              <a:xfrm>
                <a:off x="789" y="1128"/>
                <a:ext cx="187"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6" name="Line 26"/>
              <p:cNvSpPr>
                <a:spLocks noChangeShapeType="1"/>
              </p:cNvSpPr>
              <p:nvPr/>
            </p:nvSpPr>
            <p:spPr bwMode="auto">
              <a:xfrm>
                <a:off x="789" y="1203"/>
                <a:ext cx="189"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7" name="Line 27"/>
              <p:cNvSpPr>
                <a:spLocks noChangeShapeType="1"/>
              </p:cNvSpPr>
              <p:nvPr/>
            </p:nvSpPr>
            <p:spPr bwMode="auto">
              <a:xfrm>
                <a:off x="789" y="1296"/>
                <a:ext cx="180"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8" name="Freeform 28"/>
              <p:cNvSpPr>
                <a:spLocks/>
              </p:cNvSpPr>
              <p:nvPr/>
            </p:nvSpPr>
            <p:spPr bwMode="auto">
              <a:xfrm>
                <a:off x="845" y="1091"/>
                <a:ext cx="74" cy="40"/>
              </a:xfrm>
              <a:custGeom>
                <a:avLst/>
                <a:gdLst>
                  <a:gd name="T0" fmla="*/ 0 w 152"/>
                  <a:gd name="T1" fmla="*/ 0 h 82"/>
                  <a:gd name="T2" fmla="*/ 0 w 152"/>
                  <a:gd name="T3" fmla="*/ 0 h 82"/>
                  <a:gd name="T4" fmla="*/ 0 w 152"/>
                  <a:gd name="T5" fmla="*/ 0 h 82"/>
                  <a:gd name="T6" fmla="*/ 0 w 152"/>
                  <a:gd name="T7" fmla="*/ 0 h 82"/>
                  <a:gd name="T8" fmla="*/ 0 w 152"/>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82">
                    <a:moveTo>
                      <a:pt x="0" y="0"/>
                    </a:moveTo>
                    <a:lnTo>
                      <a:pt x="0" y="48"/>
                    </a:lnTo>
                    <a:lnTo>
                      <a:pt x="151" y="81"/>
                    </a:lnTo>
                    <a:lnTo>
                      <a:pt x="151" y="33"/>
                    </a:lnTo>
                    <a:lnTo>
                      <a:pt x="0" y="0"/>
                    </a:lnTo>
                  </a:path>
                </a:pathLst>
              </a:custGeom>
              <a:solidFill>
                <a:srgbClr val="A9A9A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9" name="Line 29"/>
              <p:cNvSpPr>
                <a:spLocks noChangeShapeType="1"/>
              </p:cNvSpPr>
              <p:nvPr/>
            </p:nvSpPr>
            <p:spPr bwMode="auto">
              <a:xfrm>
                <a:off x="816" y="1097"/>
                <a:ext cx="138" cy="30"/>
              </a:xfrm>
              <a:prstGeom prst="line">
                <a:avLst/>
              </a:prstGeom>
              <a:noFill/>
              <a:ln w="6350">
                <a:solidFill>
                  <a:srgbClr val="91919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30" name="Freeform 30"/>
              <p:cNvSpPr>
                <a:spLocks/>
              </p:cNvSpPr>
              <p:nvPr/>
            </p:nvSpPr>
            <p:spPr bwMode="auto">
              <a:xfrm>
                <a:off x="802" y="1234"/>
                <a:ext cx="167" cy="75"/>
              </a:xfrm>
              <a:custGeom>
                <a:avLst/>
                <a:gdLst>
                  <a:gd name="T0" fmla="*/ 0 w 351"/>
                  <a:gd name="T1" fmla="*/ 0 h 183"/>
                  <a:gd name="T2" fmla="*/ 0 w 351"/>
                  <a:gd name="T3" fmla="*/ 0 h 183"/>
                  <a:gd name="T4" fmla="*/ 0 w 351"/>
                  <a:gd name="T5" fmla="*/ 0 h 183"/>
                  <a:gd name="T6" fmla="*/ 0 w 351"/>
                  <a:gd name="T7" fmla="*/ 0 h 183"/>
                  <a:gd name="T8" fmla="*/ 0 w 351"/>
                  <a:gd name="T9" fmla="*/ 0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31" name="Freeform 31"/>
              <p:cNvSpPr>
                <a:spLocks/>
              </p:cNvSpPr>
              <p:nvPr/>
            </p:nvSpPr>
            <p:spPr bwMode="auto">
              <a:xfrm>
                <a:off x="802" y="1327"/>
                <a:ext cx="167" cy="83"/>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32" name="Freeform 32"/>
              <p:cNvSpPr>
                <a:spLocks/>
              </p:cNvSpPr>
              <p:nvPr/>
            </p:nvSpPr>
            <p:spPr bwMode="auto">
              <a:xfrm>
                <a:off x="799" y="1150"/>
                <a:ext cx="170" cy="77"/>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33" name="Line 33"/>
              <p:cNvSpPr>
                <a:spLocks noChangeShapeType="1"/>
              </p:cNvSpPr>
              <p:nvPr/>
            </p:nvSpPr>
            <p:spPr bwMode="auto">
              <a:xfrm flipH="1" flipV="1">
                <a:off x="921" y="1197"/>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7934" name="Line 34"/>
              <p:cNvSpPr>
                <a:spLocks noChangeShapeType="1"/>
              </p:cNvSpPr>
              <p:nvPr/>
            </p:nvSpPr>
            <p:spPr bwMode="auto">
              <a:xfrm flipH="1" flipV="1">
                <a:off x="921" y="1279"/>
                <a:ext cx="33" cy="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7935" name="Line 35"/>
              <p:cNvSpPr>
                <a:spLocks noChangeShapeType="1"/>
              </p:cNvSpPr>
              <p:nvPr/>
            </p:nvSpPr>
            <p:spPr bwMode="auto">
              <a:xfrm flipH="1" flipV="1">
                <a:off x="921" y="1378"/>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grpSp>
        <p:sp>
          <p:nvSpPr>
            <p:cNvPr id="37911" name="Text Box 41"/>
            <p:cNvSpPr txBox="1">
              <a:spLocks noChangeArrowheads="1"/>
            </p:cNvSpPr>
            <p:nvPr/>
          </p:nvSpPr>
          <p:spPr bwMode="auto">
            <a:xfrm>
              <a:off x="5086350" y="2292684"/>
              <a:ext cx="1085850" cy="73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Web Server</a:t>
              </a:r>
            </a:p>
          </p:txBody>
        </p:sp>
      </p:grpSp>
      <p:grpSp>
        <p:nvGrpSpPr>
          <p:cNvPr id="2" name="Group 1"/>
          <p:cNvGrpSpPr>
            <a:grpSpLocks/>
          </p:cNvGrpSpPr>
          <p:nvPr/>
        </p:nvGrpSpPr>
        <p:grpSpPr bwMode="auto">
          <a:xfrm>
            <a:off x="1321594" y="2774157"/>
            <a:ext cx="1041797" cy="561578"/>
            <a:chOff x="571500" y="2555213"/>
            <a:chExt cx="1282303" cy="749305"/>
          </a:xfrm>
        </p:grpSpPr>
        <p:sp>
          <p:nvSpPr>
            <p:cNvPr id="37908" name="Freeform 38"/>
            <p:cNvSpPr>
              <a:spLocks/>
            </p:cNvSpPr>
            <p:nvPr/>
          </p:nvSpPr>
          <p:spPr bwMode="auto">
            <a:xfrm>
              <a:off x="740569" y="2594866"/>
              <a:ext cx="1113234" cy="709652"/>
            </a:xfrm>
            <a:custGeom>
              <a:avLst/>
              <a:gdLst>
                <a:gd name="T0" fmla="*/ 2147483646 w 935"/>
                <a:gd name="T1" fmla="*/ 2147483646 h 519"/>
                <a:gd name="T2" fmla="*/ 2147483646 w 935"/>
                <a:gd name="T3" fmla="*/ 2147483646 h 519"/>
                <a:gd name="T4" fmla="*/ 2147483646 w 935"/>
                <a:gd name="T5" fmla="*/ 2147483646 h 519"/>
                <a:gd name="T6" fmla="*/ 2147483646 w 935"/>
                <a:gd name="T7" fmla="*/ 2147483646 h 519"/>
                <a:gd name="T8" fmla="*/ 2147483646 w 935"/>
                <a:gd name="T9" fmla="*/ 2147483646 h 519"/>
                <a:gd name="T10" fmla="*/ 2147483646 w 935"/>
                <a:gd name="T11" fmla="*/ 2147483646 h 519"/>
                <a:gd name="T12" fmla="*/ 2147483646 w 935"/>
                <a:gd name="T13" fmla="*/ 2147483646 h 519"/>
                <a:gd name="T14" fmla="*/ 2147483646 w 935"/>
                <a:gd name="T15" fmla="*/ 2147483646 h 519"/>
                <a:gd name="T16" fmla="*/ 2147483646 w 935"/>
                <a:gd name="T17" fmla="*/ 2147483646 h 519"/>
                <a:gd name="T18" fmla="*/ 2147483646 w 935"/>
                <a:gd name="T19" fmla="*/ 2147483646 h 519"/>
                <a:gd name="T20" fmla="*/ 2147483646 w 935"/>
                <a:gd name="T21" fmla="*/ 2147483646 h 519"/>
                <a:gd name="T22" fmla="*/ 2147483646 w 935"/>
                <a:gd name="T23" fmla="*/ 2147483646 h 519"/>
                <a:gd name="T24" fmla="*/ 2147483646 w 935"/>
                <a:gd name="T25" fmla="*/ 0 h 5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35" h="519">
                  <a:moveTo>
                    <a:pt x="10" y="519"/>
                  </a:moveTo>
                  <a:cubicBezTo>
                    <a:pt x="13" y="462"/>
                    <a:pt x="0" y="403"/>
                    <a:pt x="19" y="349"/>
                  </a:cubicBezTo>
                  <a:cubicBezTo>
                    <a:pt x="26" y="330"/>
                    <a:pt x="76" y="331"/>
                    <a:pt x="76" y="331"/>
                  </a:cubicBezTo>
                  <a:cubicBezTo>
                    <a:pt x="86" y="333"/>
                    <a:pt x="137" y="341"/>
                    <a:pt x="152" y="349"/>
                  </a:cubicBezTo>
                  <a:cubicBezTo>
                    <a:pt x="202" y="377"/>
                    <a:pt x="213" y="390"/>
                    <a:pt x="265" y="406"/>
                  </a:cubicBezTo>
                  <a:cubicBezTo>
                    <a:pt x="318" y="396"/>
                    <a:pt x="362" y="385"/>
                    <a:pt x="397" y="340"/>
                  </a:cubicBezTo>
                  <a:cubicBezTo>
                    <a:pt x="411" y="322"/>
                    <a:pt x="435" y="283"/>
                    <a:pt x="435" y="283"/>
                  </a:cubicBezTo>
                  <a:cubicBezTo>
                    <a:pt x="457" y="197"/>
                    <a:pt x="440" y="229"/>
                    <a:pt x="473" y="180"/>
                  </a:cubicBezTo>
                  <a:cubicBezTo>
                    <a:pt x="528" y="187"/>
                    <a:pt x="552" y="188"/>
                    <a:pt x="595" y="217"/>
                  </a:cubicBezTo>
                  <a:cubicBezTo>
                    <a:pt x="623" y="299"/>
                    <a:pt x="629" y="274"/>
                    <a:pt x="737" y="265"/>
                  </a:cubicBezTo>
                  <a:cubicBezTo>
                    <a:pt x="768" y="244"/>
                    <a:pt x="781" y="219"/>
                    <a:pt x="812" y="198"/>
                  </a:cubicBezTo>
                  <a:cubicBezTo>
                    <a:pt x="850" y="142"/>
                    <a:pt x="848" y="78"/>
                    <a:pt x="907" y="38"/>
                  </a:cubicBezTo>
                  <a:cubicBezTo>
                    <a:pt x="929" y="6"/>
                    <a:pt x="918" y="18"/>
                    <a:pt x="935" y="0"/>
                  </a:cubicBezTo>
                </a:path>
              </a:pathLst>
            </a:custGeom>
            <a:noFill/>
            <a:ln w="38100" cap="sq"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9" name="Text Box 42"/>
            <p:cNvSpPr txBox="1">
              <a:spLocks noChangeArrowheads="1"/>
            </p:cNvSpPr>
            <p:nvPr/>
          </p:nvSpPr>
          <p:spPr bwMode="auto">
            <a:xfrm>
              <a:off x="571500" y="2555213"/>
              <a:ext cx="1257301" cy="35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3" name="Group 2"/>
          <p:cNvGrpSpPr>
            <a:grpSpLocks/>
          </p:cNvGrpSpPr>
          <p:nvPr/>
        </p:nvGrpSpPr>
        <p:grpSpPr bwMode="auto">
          <a:xfrm>
            <a:off x="3828852" y="1690688"/>
            <a:ext cx="1251149" cy="545703"/>
            <a:chOff x="3657600" y="1111298"/>
            <a:chExt cx="1539478" cy="727427"/>
          </a:xfrm>
        </p:grpSpPr>
        <p:sp>
          <p:nvSpPr>
            <p:cNvPr id="37906" name="Freeform 10"/>
            <p:cNvSpPr>
              <a:spLocks/>
            </p:cNvSpPr>
            <p:nvPr/>
          </p:nvSpPr>
          <p:spPr bwMode="auto">
            <a:xfrm>
              <a:off x="3657600" y="1439460"/>
              <a:ext cx="1539478" cy="399265"/>
            </a:xfrm>
            <a:custGeom>
              <a:avLst/>
              <a:gdLst>
                <a:gd name="T0" fmla="*/ 0 w 1293"/>
                <a:gd name="T1" fmla="*/ 2147483646 h 292"/>
                <a:gd name="T2" fmla="*/ 2147483646 w 1293"/>
                <a:gd name="T3" fmla="*/ 2147483646 h 292"/>
                <a:gd name="T4" fmla="*/ 2147483646 w 1293"/>
                <a:gd name="T5" fmla="*/ 2147483646 h 292"/>
                <a:gd name="T6" fmla="*/ 2147483646 w 1293"/>
                <a:gd name="T7" fmla="*/ 2147483646 h 292"/>
                <a:gd name="T8" fmla="*/ 2147483646 w 1293"/>
                <a:gd name="T9" fmla="*/ 2147483646 h 292"/>
                <a:gd name="T10" fmla="*/ 2147483646 w 1293"/>
                <a:gd name="T11" fmla="*/ 2147483646 h 292"/>
                <a:gd name="T12" fmla="*/ 2147483646 w 1293"/>
                <a:gd name="T13" fmla="*/ 2147483646 h 292"/>
                <a:gd name="T14" fmla="*/ 2147483646 w 1293"/>
                <a:gd name="T15" fmla="*/ 0 h 292"/>
                <a:gd name="T16" fmla="*/ 2147483646 w 1293"/>
                <a:gd name="T17" fmla="*/ 2147483646 h 292"/>
                <a:gd name="T18" fmla="*/ 2147483646 w 1293"/>
                <a:gd name="T19" fmla="*/ 2147483646 h 292"/>
                <a:gd name="T20" fmla="*/ 2147483646 w 1293"/>
                <a:gd name="T21" fmla="*/ 2147483646 h 292"/>
                <a:gd name="T22" fmla="*/ 2147483646 w 1293"/>
                <a:gd name="T23" fmla="*/ 2147483646 h 292"/>
                <a:gd name="T24" fmla="*/ 2147483646 w 1293"/>
                <a:gd name="T25" fmla="*/ 2147483646 h 2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93" h="292">
                  <a:moveTo>
                    <a:pt x="0" y="292"/>
                  </a:moveTo>
                  <a:cubicBezTo>
                    <a:pt x="13" y="213"/>
                    <a:pt x="32" y="149"/>
                    <a:pt x="113" y="123"/>
                  </a:cubicBezTo>
                  <a:cubicBezTo>
                    <a:pt x="138" y="126"/>
                    <a:pt x="164" y="125"/>
                    <a:pt x="189" y="132"/>
                  </a:cubicBezTo>
                  <a:cubicBezTo>
                    <a:pt x="224" y="141"/>
                    <a:pt x="252" y="191"/>
                    <a:pt x="302" y="207"/>
                  </a:cubicBezTo>
                  <a:cubicBezTo>
                    <a:pt x="333" y="204"/>
                    <a:pt x="365" y="205"/>
                    <a:pt x="396" y="198"/>
                  </a:cubicBezTo>
                  <a:cubicBezTo>
                    <a:pt x="429" y="190"/>
                    <a:pt x="448" y="153"/>
                    <a:pt x="481" y="141"/>
                  </a:cubicBezTo>
                  <a:cubicBezTo>
                    <a:pt x="506" y="104"/>
                    <a:pt x="546" y="93"/>
                    <a:pt x="585" y="66"/>
                  </a:cubicBezTo>
                  <a:cubicBezTo>
                    <a:pt x="622" y="41"/>
                    <a:pt x="655" y="14"/>
                    <a:pt x="698" y="0"/>
                  </a:cubicBezTo>
                  <a:cubicBezTo>
                    <a:pt x="707" y="2"/>
                    <a:pt x="755" y="12"/>
                    <a:pt x="765" y="19"/>
                  </a:cubicBezTo>
                  <a:cubicBezTo>
                    <a:pt x="813" y="51"/>
                    <a:pt x="801" y="80"/>
                    <a:pt x="868" y="104"/>
                  </a:cubicBezTo>
                  <a:cubicBezTo>
                    <a:pt x="935" y="100"/>
                    <a:pt x="1007" y="115"/>
                    <a:pt x="1067" y="85"/>
                  </a:cubicBezTo>
                  <a:cubicBezTo>
                    <a:pt x="1105" y="66"/>
                    <a:pt x="1134" y="31"/>
                    <a:pt x="1180" y="28"/>
                  </a:cubicBezTo>
                  <a:cubicBezTo>
                    <a:pt x="1218" y="25"/>
                    <a:pt x="1255" y="28"/>
                    <a:pt x="1293" y="28"/>
                  </a:cubicBezTo>
                </a:path>
              </a:pathLst>
            </a:custGeom>
            <a:noFill/>
            <a:ln w="38100" cap="sq" cmpd="sng">
              <a:solidFill>
                <a:srgbClr val="FF33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7" name="Text Box 43"/>
            <p:cNvSpPr txBox="1">
              <a:spLocks noChangeArrowheads="1"/>
            </p:cNvSpPr>
            <p:nvPr/>
          </p:nvSpPr>
          <p:spPr bwMode="auto">
            <a:xfrm>
              <a:off x="3771900" y="1111298"/>
              <a:ext cx="1257300" cy="35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4" name="Group 3"/>
          <p:cNvGrpSpPr>
            <a:grpSpLocks/>
          </p:cNvGrpSpPr>
          <p:nvPr/>
        </p:nvGrpSpPr>
        <p:grpSpPr bwMode="auto">
          <a:xfrm>
            <a:off x="4154290" y="2478485"/>
            <a:ext cx="928688" cy="516930"/>
            <a:chOff x="4057650" y="2161418"/>
            <a:chExt cx="1143000" cy="689142"/>
          </a:xfrm>
        </p:grpSpPr>
        <p:sp>
          <p:nvSpPr>
            <p:cNvPr id="37904" name="Freeform 39"/>
            <p:cNvSpPr>
              <a:spLocks/>
            </p:cNvSpPr>
            <p:nvPr/>
          </p:nvSpPr>
          <p:spPr bwMode="auto">
            <a:xfrm>
              <a:off x="4057650" y="2161418"/>
              <a:ext cx="1143000" cy="689142"/>
            </a:xfrm>
            <a:custGeom>
              <a:avLst/>
              <a:gdLst>
                <a:gd name="T0" fmla="*/ 2147483646 w 960"/>
                <a:gd name="T1" fmla="*/ 0 h 504"/>
                <a:gd name="T2" fmla="*/ 2147483646 w 960"/>
                <a:gd name="T3" fmla="*/ 2147483646 h 504"/>
                <a:gd name="T4" fmla="*/ 0 w 960"/>
                <a:gd name="T5" fmla="*/ 2147483646 h 504"/>
                <a:gd name="T6" fmla="*/ 0 60000 65536"/>
                <a:gd name="T7" fmla="*/ 0 60000 65536"/>
                <a:gd name="T8" fmla="*/ 0 60000 65536"/>
              </a:gdLst>
              <a:ahLst/>
              <a:cxnLst>
                <a:cxn ang="T6">
                  <a:pos x="T0" y="T1"/>
                </a:cxn>
                <a:cxn ang="T7">
                  <a:pos x="T2" y="T3"/>
                </a:cxn>
                <a:cxn ang="T8">
                  <a:pos x="T4" y="T5"/>
                </a:cxn>
              </a:cxnLst>
              <a:rect l="0" t="0" r="r" b="b"/>
              <a:pathLst>
                <a:path w="960" h="504">
                  <a:moveTo>
                    <a:pt x="960" y="0"/>
                  </a:moveTo>
                  <a:cubicBezTo>
                    <a:pt x="800" y="180"/>
                    <a:pt x="640" y="360"/>
                    <a:pt x="480" y="432"/>
                  </a:cubicBezTo>
                  <a:cubicBezTo>
                    <a:pt x="320" y="504"/>
                    <a:pt x="160" y="468"/>
                    <a:pt x="0" y="432"/>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5" name="Text Box 44"/>
            <p:cNvSpPr txBox="1">
              <a:spLocks noChangeArrowheads="1"/>
            </p:cNvSpPr>
            <p:nvPr/>
          </p:nvSpPr>
          <p:spPr bwMode="auto">
            <a:xfrm>
              <a:off x="4229100" y="2423947"/>
              <a:ext cx="800100" cy="37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5" name="Group 4"/>
          <p:cNvGrpSpPr>
            <a:grpSpLocks/>
          </p:cNvGrpSpPr>
          <p:nvPr/>
        </p:nvGrpSpPr>
        <p:grpSpPr bwMode="auto">
          <a:xfrm>
            <a:off x="1600399" y="3216670"/>
            <a:ext cx="928688" cy="526227"/>
            <a:chOff x="914400" y="3145906"/>
            <a:chExt cx="1143000" cy="702372"/>
          </a:xfrm>
        </p:grpSpPr>
        <p:sp>
          <p:nvSpPr>
            <p:cNvPr id="37902" name="Freeform 40"/>
            <p:cNvSpPr>
              <a:spLocks/>
            </p:cNvSpPr>
            <p:nvPr/>
          </p:nvSpPr>
          <p:spPr bwMode="auto">
            <a:xfrm>
              <a:off x="914400" y="3145906"/>
              <a:ext cx="1143000" cy="546938"/>
            </a:xfrm>
            <a:custGeom>
              <a:avLst/>
              <a:gdLst>
                <a:gd name="T0" fmla="*/ 2147483646 w 1104"/>
                <a:gd name="T1" fmla="*/ 0 h 592"/>
                <a:gd name="T2" fmla="*/ 2147483646 w 1104"/>
                <a:gd name="T3" fmla="*/ 2147483646 h 592"/>
                <a:gd name="T4" fmla="*/ 2147483646 w 1104"/>
                <a:gd name="T5" fmla="*/ 2147483646 h 592"/>
                <a:gd name="T6" fmla="*/ 2147483646 w 1104"/>
                <a:gd name="T7" fmla="*/ 2147483646 h 592"/>
                <a:gd name="T8" fmla="*/ 2147483646 w 1104"/>
                <a:gd name="T9" fmla="*/ 2147483646 h 592"/>
                <a:gd name="T10" fmla="*/ 0 w 1104"/>
                <a:gd name="T11" fmla="*/ 2147483646 h 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592">
                  <a:moveTo>
                    <a:pt x="1104" y="0"/>
                  </a:moveTo>
                  <a:cubicBezTo>
                    <a:pt x="968" y="60"/>
                    <a:pt x="832" y="120"/>
                    <a:pt x="768" y="192"/>
                  </a:cubicBezTo>
                  <a:cubicBezTo>
                    <a:pt x="704" y="264"/>
                    <a:pt x="776" y="400"/>
                    <a:pt x="720" y="432"/>
                  </a:cubicBezTo>
                  <a:cubicBezTo>
                    <a:pt x="664" y="464"/>
                    <a:pt x="488" y="360"/>
                    <a:pt x="432" y="384"/>
                  </a:cubicBezTo>
                  <a:cubicBezTo>
                    <a:pt x="376" y="408"/>
                    <a:pt x="456" y="560"/>
                    <a:pt x="384" y="576"/>
                  </a:cubicBezTo>
                  <a:cubicBezTo>
                    <a:pt x="312" y="592"/>
                    <a:pt x="156" y="536"/>
                    <a:pt x="0" y="480"/>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3" name="Text Box 45"/>
            <p:cNvSpPr txBox="1">
              <a:spLocks noChangeArrowheads="1"/>
            </p:cNvSpPr>
            <p:nvPr/>
          </p:nvSpPr>
          <p:spPr bwMode="auto">
            <a:xfrm>
              <a:off x="971550" y="3211539"/>
              <a:ext cx="742950" cy="63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37897" name="Group 5"/>
          <p:cNvGrpSpPr>
            <a:grpSpLocks/>
          </p:cNvGrpSpPr>
          <p:nvPr/>
        </p:nvGrpSpPr>
        <p:grpSpPr bwMode="auto">
          <a:xfrm>
            <a:off x="857251" y="3118445"/>
            <a:ext cx="1021953" cy="1209330"/>
            <a:chOff x="0" y="3014641"/>
            <a:chExt cx="1257300" cy="1612213"/>
          </a:xfrm>
        </p:grpSpPr>
        <p:pic>
          <p:nvPicPr>
            <p:cNvPr id="37900" name="Picture 37" descr="Secretary_at_Desk_2tn_"/>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0" y="3014641"/>
              <a:ext cx="971550" cy="111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Text Box 46"/>
            <p:cNvSpPr txBox="1">
              <a:spLocks noChangeArrowheads="1"/>
            </p:cNvSpPr>
            <p:nvPr/>
          </p:nvSpPr>
          <p:spPr bwMode="auto">
            <a:xfrm>
              <a:off x="0" y="4196028"/>
              <a:ext cx="1257300" cy="43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Client</a:t>
              </a:r>
            </a:p>
          </p:txBody>
        </p:sp>
      </p:grpSp>
      <p:pic>
        <p:nvPicPr>
          <p:cNvPr id="37898" name="Picture 47" descr="flowe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89188" y="2182813"/>
            <a:ext cx="1777008" cy="129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Text Box 48"/>
          <p:cNvSpPr txBox="1">
            <a:spLocks noChangeArrowheads="1"/>
          </p:cNvSpPr>
          <p:nvPr/>
        </p:nvSpPr>
        <p:spPr bwMode="auto">
          <a:xfrm>
            <a:off x="2761259" y="2626321"/>
            <a:ext cx="1020961" cy="3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843" tIns="35922" rIns="71843" bIns="35922">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ctr">
              <a:lnSpc>
                <a:spcPct val="100000"/>
              </a:lnSpc>
              <a:spcBef>
                <a:spcPct val="50000"/>
              </a:spcBef>
              <a:buClrTx/>
              <a:buFontTx/>
              <a:buNone/>
            </a:pPr>
            <a:r>
              <a:rPr lang="en-US" altLang="en-US" sz="1562" b="1">
                <a:solidFill>
                  <a:schemeClr val="tx1"/>
                </a:solidFill>
                <a:latin typeface="Arial" panose="020B0604020202020204" pitchFamily="34" charset="0"/>
              </a:rPr>
              <a:t>Network</a:t>
            </a:r>
          </a:p>
        </p:txBody>
      </p:sp>
    </p:spTree>
    <p:extLst>
      <p:ext uri="{BB962C8B-B14F-4D97-AF65-F5344CB8AC3E}">
        <p14:creationId xmlns:p14="http://schemas.microsoft.com/office/powerpoint/2010/main" val="182445630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5603">
                                            <p:txEl>
                                              <p:pRg st="0" end="0"/>
                                            </p:txEl>
                                          </p:spTgt>
                                        </p:tgtEl>
                                        <p:attrNameLst>
                                          <p:attrName>style.visibility</p:attrName>
                                        </p:attrNameLst>
                                      </p:cBhvr>
                                      <p:to>
                                        <p:strVal val="visible"/>
                                      </p:to>
                                    </p:set>
                                    <p:animEffect transition="in" filter="fade">
                                      <p:cBhvr>
                                        <p:cTn id="27" dur="500"/>
                                        <p:tgtEl>
                                          <p:spTgt spid="25603">
                                            <p:txEl>
                                              <p:pRg st="0" end="0"/>
                                            </p:txEl>
                                          </p:spTgt>
                                        </p:tgtEl>
                                      </p:cBhvr>
                                    </p:animEffect>
                                  </p:childTnLst>
                                </p:cTn>
                              </p:par>
                            </p:childTnLst>
                          </p:cTn>
                        </p:par>
                        <p:par>
                          <p:cTn id="28" fill="hold" nodeType="afterGroup">
                            <p:stCondLst>
                              <p:cond delay="500"/>
                            </p:stCondLst>
                            <p:childTnLst>
                              <p:par>
                                <p:cTn id="29" presetID="10" presetClass="entr" presetSubtype="0" fill="hold" nodeType="afterEffect">
                                  <p:stCondLst>
                                    <p:cond delay="0"/>
                                  </p:stCondLst>
                                  <p:childTnLst>
                                    <p:set>
                                      <p:cBhvr>
                                        <p:cTn id="30" dur="1" fill="hold">
                                          <p:stCondLst>
                                            <p:cond delay="0"/>
                                          </p:stCondLst>
                                        </p:cTn>
                                        <p:tgtEl>
                                          <p:spTgt spid="25603">
                                            <p:txEl>
                                              <p:pRg st="1" end="1"/>
                                            </p:txEl>
                                          </p:spTgt>
                                        </p:tgtEl>
                                        <p:attrNameLst>
                                          <p:attrName>style.visibility</p:attrName>
                                        </p:attrNameLst>
                                      </p:cBhvr>
                                      <p:to>
                                        <p:strVal val="visible"/>
                                      </p:to>
                                    </p:set>
                                    <p:animEffect transition="in" filter="fade">
                                      <p:cBhvr>
                                        <p:cTn id="31" dur="500"/>
                                        <p:tgtEl>
                                          <p:spTgt spid="25603">
                                            <p:txEl>
                                              <p:pRg st="1" end="1"/>
                                            </p:txEl>
                                          </p:spTgt>
                                        </p:tgtEl>
                                      </p:cBhvr>
                                    </p:animEffect>
                                  </p:childTnLst>
                                </p:cTn>
                              </p:par>
                            </p:childTnLst>
                          </p:cTn>
                        </p:par>
                        <p:par>
                          <p:cTn id="32" fill="hold" nodeType="afterGroup">
                            <p:stCondLst>
                              <p:cond delay="1000"/>
                            </p:stCondLst>
                            <p:childTnLst>
                              <p:par>
                                <p:cTn id="33" presetID="10" presetClass="entr" presetSubtype="0" fill="hold" nodeType="afterEffect">
                                  <p:stCondLst>
                                    <p:cond delay="0"/>
                                  </p:stCondLst>
                                  <p:childTnLst>
                                    <p:set>
                                      <p:cBhvr>
                                        <p:cTn id="34" dur="1" fill="hold">
                                          <p:stCondLst>
                                            <p:cond delay="0"/>
                                          </p:stCondLst>
                                        </p:cTn>
                                        <p:tgtEl>
                                          <p:spTgt spid="25603">
                                            <p:txEl>
                                              <p:pRg st="2" end="2"/>
                                            </p:txEl>
                                          </p:spTgt>
                                        </p:tgtEl>
                                        <p:attrNameLst>
                                          <p:attrName>style.visibility</p:attrName>
                                        </p:attrNameLst>
                                      </p:cBhvr>
                                      <p:to>
                                        <p:strVal val="visible"/>
                                      </p:to>
                                    </p:set>
                                    <p:animEffect transition="in" filter="fade">
                                      <p:cBhvr>
                                        <p:cTn id="35" dur="500"/>
                                        <p:tgtEl>
                                          <p:spTgt spid="25603">
                                            <p:txEl>
                                              <p:pRg st="2" end="2"/>
                                            </p:txEl>
                                          </p:spTgt>
                                        </p:tgtEl>
                                      </p:cBhvr>
                                    </p:animEffect>
                                  </p:childTnLst>
                                </p:cTn>
                              </p:par>
                            </p:childTnLst>
                          </p:cTn>
                        </p:par>
                        <p:par>
                          <p:cTn id="36" fill="hold" nodeType="afterGroup">
                            <p:stCondLst>
                              <p:cond delay="1500"/>
                            </p:stCondLst>
                            <p:childTnLst>
                              <p:par>
                                <p:cTn id="37" presetID="10" presetClass="entr" presetSubtype="0" fill="hold" nodeType="afterEffect">
                                  <p:stCondLst>
                                    <p:cond delay="0"/>
                                  </p:stCondLst>
                                  <p:childTnLst>
                                    <p:set>
                                      <p:cBhvr>
                                        <p:cTn id="38" dur="1" fill="hold">
                                          <p:stCondLst>
                                            <p:cond delay="0"/>
                                          </p:stCondLst>
                                        </p:cTn>
                                        <p:tgtEl>
                                          <p:spTgt spid="25603">
                                            <p:txEl>
                                              <p:pRg st="3" end="3"/>
                                            </p:txEl>
                                          </p:spTgt>
                                        </p:tgtEl>
                                        <p:attrNameLst>
                                          <p:attrName>style.visibility</p:attrName>
                                        </p:attrNameLst>
                                      </p:cBhvr>
                                      <p:to>
                                        <p:strVal val="visible"/>
                                      </p:to>
                                    </p:set>
                                    <p:animEffect transition="in" filter="fade">
                                      <p:cBhvr>
                                        <p:cTn id="39"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10000"/>
          </a:bodyPr>
          <a:lstStyle/>
          <a:p>
            <a:pPr>
              <a:defRPr/>
            </a:pPr>
            <a:r>
              <a:rPr lang="en-US" dirty="0" err="1" smtClean="0"/>
              <a:t>Dùng</a:t>
            </a:r>
            <a:r>
              <a:rPr lang="en-US" dirty="0" smtClean="0"/>
              <a:t> </a:t>
            </a:r>
            <a:r>
              <a:rPr lang="en-US" dirty="0" err="1" smtClean="0"/>
              <a:t>hàm</a:t>
            </a:r>
            <a:r>
              <a:rPr lang="en-US" dirty="0" smtClean="0"/>
              <a:t> </a:t>
            </a:r>
            <a:r>
              <a:rPr lang="en-US" dirty="0" smtClean="0">
                <a:solidFill>
                  <a:srgbClr val="C00000"/>
                </a:solidFill>
              </a:rPr>
              <a:t>each($</a:t>
            </a:r>
            <a:r>
              <a:rPr lang="en-US" dirty="0" err="1" smtClean="0">
                <a:solidFill>
                  <a:srgbClr val="C00000"/>
                </a:solidFill>
              </a:rPr>
              <a:t>biến_mảng</a:t>
            </a:r>
            <a:r>
              <a:rPr lang="en-US" dirty="0" smtClean="0">
                <a:solidFill>
                  <a:srgbClr val="C00000"/>
                </a:solidFill>
              </a:rPr>
              <a:t>)</a:t>
            </a:r>
          </a:p>
          <a:p>
            <a:pPr lvl="1">
              <a:defRPr/>
            </a:pPr>
            <a:r>
              <a:rPr lang="en-US" dirty="0" err="1" smtClean="0"/>
              <a:t>Hàm</a:t>
            </a:r>
            <a:r>
              <a:rPr lang="en-US" dirty="0" smtClean="0"/>
              <a:t> each </a:t>
            </a:r>
            <a:r>
              <a:rPr lang="en-US" dirty="0" err="1" smtClean="0"/>
              <a:t>trả</a:t>
            </a:r>
            <a:r>
              <a:rPr lang="en-US" dirty="0" smtClean="0"/>
              <a:t> </a:t>
            </a:r>
            <a:r>
              <a:rPr lang="en-US" dirty="0" err="1" smtClean="0"/>
              <a:t>về</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kế</a:t>
            </a:r>
            <a:r>
              <a:rPr lang="en-US" dirty="0" smtClean="0"/>
              <a:t> </a:t>
            </a:r>
            <a:r>
              <a:rPr lang="en-US" dirty="0" err="1" smtClean="0"/>
              <a:t>tiếp</a:t>
            </a:r>
            <a:r>
              <a:rPr lang="en-US" dirty="0" smtClean="0"/>
              <a:t> </a:t>
            </a:r>
            <a:r>
              <a:rPr lang="en-US" dirty="0" err="1" smtClean="0"/>
              <a:t>của</a:t>
            </a:r>
            <a:r>
              <a:rPr lang="en-US" dirty="0" smtClean="0"/>
              <a:t> </a:t>
            </a:r>
            <a:r>
              <a:rPr lang="en-US" dirty="0" err="1" smtClean="0"/>
              <a:t>mảng</a:t>
            </a:r>
            <a:r>
              <a:rPr lang="en-US" dirty="0" smtClean="0"/>
              <a:t>.</a:t>
            </a:r>
          </a:p>
          <a:p>
            <a:pPr lvl="1">
              <a:defRPr/>
            </a:pPr>
            <a:r>
              <a:rPr lang="en-US" dirty="0" err="1" smtClean="0"/>
              <a:t>Cặp</a:t>
            </a:r>
            <a:r>
              <a:rPr lang="en-US" dirty="0" smtClean="0"/>
              <a:t> $key=&gt;$value </a:t>
            </a:r>
            <a:r>
              <a:rPr lang="en-US" dirty="0" err="1" smtClean="0"/>
              <a:t>của</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trả</a:t>
            </a:r>
            <a:r>
              <a:rPr lang="en-US" dirty="0" smtClean="0"/>
              <a:t> </a:t>
            </a:r>
            <a:r>
              <a:rPr lang="en-US" dirty="0" err="1" smtClean="0"/>
              <a:t>về</a:t>
            </a:r>
            <a:r>
              <a:rPr lang="en-US" dirty="0" smtClean="0"/>
              <a:t> </a:t>
            </a:r>
            <a:r>
              <a:rPr lang="en-US" dirty="0" err="1" smtClean="0"/>
              <a:t>được</a:t>
            </a:r>
            <a:r>
              <a:rPr lang="en-US" dirty="0" smtClean="0"/>
              <a:t> </a:t>
            </a:r>
            <a:r>
              <a:rPr lang="en-US" dirty="0" err="1" smtClean="0"/>
              <a:t>lưu</a:t>
            </a:r>
            <a:r>
              <a:rPr lang="en-US" dirty="0" smtClean="0"/>
              <a:t> </a:t>
            </a:r>
            <a:r>
              <a:rPr lang="en-US" dirty="0" err="1" smtClean="0"/>
              <a:t>trong</a:t>
            </a:r>
            <a:r>
              <a:rPr lang="en-US" dirty="0" smtClean="0"/>
              <a:t> </a:t>
            </a:r>
            <a:r>
              <a:rPr lang="en-US" u="sng" dirty="0" err="1" smtClean="0"/>
              <a:t>mảng</a:t>
            </a:r>
            <a:r>
              <a:rPr lang="en-US" dirty="0" smtClean="0"/>
              <a:t> 4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khóa</a:t>
            </a:r>
            <a:r>
              <a:rPr lang="en-US" dirty="0" smtClean="0"/>
              <a:t> </a:t>
            </a:r>
            <a:r>
              <a:rPr lang="en-US" dirty="0" err="1" smtClean="0"/>
              <a:t>là</a:t>
            </a:r>
            <a:r>
              <a:rPr lang="en-US" dirty="0" smtClean="0"/>
              <a:t> 0,1, </a:t>
            </a:r>
            <a:r>
              <a:rPr lang="en-US" dirty="0" err="1" smtClean="0"/>
              <a:t>key,value</a:t>
            </a:r>
            <a:r>
              <a:rPr lang="en-US" dirty="0" smtClean="0"/>
              <a:t>.</a:t>
            </a:r>
          </a:p>
          <a:p>
            <a:pPr lvl="2">
              <a:defRPr/>
            </a:pPr>
            <a:r>
              <a:rPr lang="en-US" dirty="0" smtClean="0"/>
              <a:t>0, key: </a:t>
            </a:r>
            <a:r>
              <a:rPr lang="en-US" dirty="0" err="1" smtClean="0"/>
              <a:t>chứa</a:t>
            </a:r>
            <a:r>
              <a:rPr lang="en-US" dirty="0" smtClean="0"/>
              <a:t> $key</a:t>
            </a:r>
          </a:p>
          <a:p>
            <a:pPr lvl="2">
              <a:defRPr/>
            </a:pPr>
            <a:r>
              <a:rPr lang="en-US" dirty="0" smtClean="0"/>
              <a:t>1, value: </a:t>
            </a:r>
            <a:r>
              <a:rPr lang="en-US" dirty="0" err="1" smtClean="0"/>
              <a:t>chứa</a:t>
            </a:r>
            <a:r>
              <a:rPr lang="en-US" dirty="0" smtClean="0"/>
              <a:t> $value</a:t>
            </a:r>
          </a:p>
          <a:p>
            <a:pPr lvl="1">
              <a:defRPr/>
            </a:pPr>
            <a:r>
              <a:rPr lang="en-US" dirty="0" err="1" smtClean="0"/>
              <a:t>Ví</a:t>
            </a:r>
            <a:r>
              <a:rPr lang="en-US" dirty="0" smtClean="0"/>
              <a:t> </a:t>
            </a:r>
            <a:r>
              <a:rPr lang="en-US" dirty="0" err="1" smtClean="0"/>
              <a:t>dụ</a:t>
            </a:r>
            <a:r>
              <a:rPr lang="en-US" dirty="0" smtClean="0"/>
              <a:t>: </a:t>
            </a:r>
            <a:r>
              <a:rPr lang="en-US" dirty="0"/>
              <a:t>	</a:t>
            </a:r>
            <a:r>
              <a:rPr lang="en-US" dirty="0" smtClean="0"/>
              <a:t>in </a:t>
            </a:r>
            <a:r>
              <a:rPr lang="en-US" dirty="0" err="1" smtClean="0"/>
              <a:t>mảng</a:t>
            </a:r>
            <a:r>
              <a:rPr lang="en-US" dirty="0" smtClean="0"/>
              <a:t> a2 </a:t>
            </a:r>
            <a:r>
              <a:rPr lang="en-US" dirty="0" err="1" smtClean="0"/>
              <a:t>đã</a:t>
            </a:r>
            <a:r>
              <a:rPr lang="en-US" dirty="0" smtClean="0"/>
              <a:t> </a:t>
            </a:r>
            <a:r>
              <a:rPr lang="en-US" dirty="0" err="1" smtClean="0"/>
              <a:t>khai</a:t>
            </a:r>
            <a:r>
              <a:rPr lang="en-US" dirty="0" smtClean="0"/>
              <a:t> </a:t>
            </a:r>
            <a:r>
              <a:rPr lang="en-US" dirty="0" err="1" smtClean="0"/>
              <a:t>báo</a:t>
            </a:r>
            <a:r>
              <a:rPr lang="en-US" dirty="0" smtClean="0"/>
              <a:t> ở </a:t>
            </a:r>
            <a:r>
              <a:rPr lang="en-US" dirty="0" err="1" smtClean="0"/>
              <a:t>trên</a:t>
            </a:r>
            <a:endParaRPr lang="en-US" sz="2125" dirty="0"/>
          </a:p>
          <a:p>
            <a:pPr marL="300026" lvl="1" indent="0">
              <a:buNone/>
              <a:defRPr/>
            </a:pPr>
            <a:r>
              <a:rPr lang="en-US" sz="2200" dirty="0">
                <a:latin typeface="Courier New" pitchFamily="49" charset="0"/>
                <a:cs typeface="Courier New" pitchFamily="49" charset="0"/>
              </a:rPr>
              <a:t>while</a:t>
            </a:r>
            <a:r>
              <a:rPr lang="en-US" sz="2200" dirty="0">
                <a:solidFill>
                  <a:schemeClr val="accent4">
                    <a:lumMod val="95000"/>
                    <a:lumOff val="5000"/>
                  </a:schemeClr>
                </a:solidFill>
                <a:latin typeface="Courier New" pitchFamily="49" charset="0"/>
                <a:cs typeface="Courier New" pitchFamily="49" charset="0"/>
              </a:rPr>
              <a:t>($item </a:t>
            </a:r>
            <a:r>
              <a:rPr lang="en-US" sz="2200" dirty="0">
                <a:latin typeface="Courier New" pitchFamily="49" charset="0"/>
                <a:cs typeface="Courier New" pitchFamily="49" charset="0"/>
              </a:rPr>
              <a:t>= </a:t>
            </a:r>
            <a:r>
              <a:rPr lang="en-US" sz="2200" dirty="0">
                <a:solidFill>
                  <a:srgbClr val="C00000"/>
                </a:solidFill>
                <a:latin typeface="Courier New" pitchFamily="49" charset="0"/>
                <a:cs typeface="Courier New" pitchFamily="49" charset="0"/>
              </a:rPr>
              <a:t>each</a:t>
            </a:r>
            <a:r>
              <a:rPr lang="en-US" sz="2200" dirty="0">
                <a:latin typeface="Courier New" pitchFamily="49" charset="0"/>
                <a:cs typeface="Courier New" pitchFamily="49" charset="0"/>
              </a:rPr>
              <a:t>($a2)){</a:t>
            </a:r>
          </a:p>
          <a:p>
            <a:pPr marL="300026" lvl="1" indent="0">
              <a:buNone/>
              <a:defRPr/>
            </a:pPr>
            <a:r>
              <a:rPr lang="en-US" sz="2200" dirty="0">
                <a:latin typeface="Courier New" pitchFamily="49" charset="0"/>
                <a:cs typeface="Courier New" pitchFamily="49" charset="0"/>
              </a:rPr>
              <a:t>	echo </a:t>
            </a:r>
            <a:r>
              <a:rPr lang="en-US" sz="2200" dirty="0">
                <a:solidFill>
                  <a:schemeClr val="accent4">
                    <a:lumMod val="95000"/>
                    <a:lumOff val="5000"/>
                  </a:schemeClr>
                </a:solidFill>
                <a:latin typeface="Courier New" pitchFamily="49" charset="0"/>
                <a:cs typeface="Courier New" pitchFamily="49" charset="0"/>
              </a:rPr>
              <a:t>"{$item['key']} </a:t>
            </a:r>
            <a:r>
              <a:rPr lang="en-US" sz="2200" dirty="0" err="1">
                <a:latin typeface="Courier New" pitchFamily="49" charset="0"/>
                <a:cs typeface="Courier New" pitchFamily="49" charset="0"/>
              </a:rPr>
              <a:t>là</a:t>
            </a:r>
            <a:r>
              <a:rPr lang="en-US" sz="2200" dirty="0">
                <a:latin typeface="Courier New" pitchFamily="49" charset="0"/>
                <a:cs typeface="Courier New" pitchFamily="49" charset="0"/>
              </a:rPr>
              <a:t> {</a:t>
            </a:r>
            <a:r>
              <a:rPr lang="en-US" sz="2200" dirty="0">
                <a:solidFill>
                  <a:schemeClr val="accent4">
                    <a:lumMod val="95000"/>
                    <a:lumOff val="5000"/>
                  </a:schemeClr>
                </a:solidFill>
                <a:latin typeface="Courier New" pitchFamily="49" charset="0"/>
                <a:cs typeface="Courier New" pitchFamily="49" charset="0"/>
              </a:rPr>
              <a:t>$item['value']}</a:t>
            </a:r>
            <a:r>
              <a:rPr lang="en-US" sz="2200" dirty="0">
                <a:latin typeface="Courier New" pitchFamily="49" charset="0"/>
                <a:cs typeface="Courier New" pitchFamily="49" charset="0"/>
              </a:rPr>
              <a:t>";</a:t>
            </a:r>
          </a:p>
          <a:p>
            <a:pPr marL="300026" lvl="1" indent="0">
              <a:buNone/>
              <a:defRPr/>
            </a:pPr>
            <a:r>
              <a:rPr lang="en-US" sz="2200" dirty="0">
                <a:latin typeface="Courier New" pitchFamily="49" charset="0"/>
                <a:cs typeface="Courier New" pitchFamily="49" charset="0"/>
              </a:rPr>
              <a:t>}</a:t>
            </a:r>
          </a:p>
          <a:p>
            <a:pPr marL="0" indent="0">
              <a:buNone/>
              <a:defRPr/>
            </a:pPr>
            <a:r>
              <a:rPr lang="en-US" sz="1813" dirty="0"/>
              <a:t>   </a:t>
            </a:r>
            <a:endParaRPr lang="en-US" dirty="0"/>
          </a:p>
        </p:txBody>
      </p:sp>
    </p:spTree>
    <p:extLst>
      <p:ext uri="{BB962C8B-B14F-4D97-AF65-F5344CB8AC3E}">
        <p14:creationId xmlns:p14="http://schemas.microsoft.com/office/powerpoint/2010/main" val="31397634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b="1" dirty="0" smtClean="0"/>
              <a:t>each</a:t>
            </a:r>
            <a:r>
              <a:rPr lang="en-US" dirty="0" smtClean="0"/>
              <a:t>: </a:t>
            </a:r>
            <a:r>
              <a:rPr lang="en-US" dirty="0" err="1" smtClean="0"/>
              <a:t>tạo</a:t>
            </a:r>
            <a:r>
              <a:rPr lang="en-US" dirty="0" smtClean="0"/>
              <a:t> </a:t>
            </a:r>
            <a:r>
              <a:rPr lang="en-US" dirty="0" err="1" smtClean="0"/>
              <a:t>và</a:t>
            </a:r>
            <a:r>
              <a:rPr lang="en-US" dirty="0" smtClean="0"/>
              <a:t> in </a:t>
            </a:r>
            <a:r>
              <a:rPr lang="en-US" dirty="0" err="1" smtClean="0"/>
              <a:t>mảng</a:t>
            </a:r>
            <a:r>
              <a:rPr lang="en-US" dirty="0" smtClean="0"/>
              <a:t> 10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ngẫu</a:t>
            </a:r>
            <a:r>
              <a:rPr lang="en-US" dirty="0" smtClean="0"/>
              <a:t> </a:t>
            </a:r>
            <a:r>
              <a:rPr lang="en-US" dirty="0" err="1" smtClean="0"/>
              <a:t>nhiên</a:t>
            </a:r>
            <a:r>
              <a:rPr lang="en-US" dirty="0" smtClean="0"/>
              <a:t> </a:t>
            </a:r>
            <a:r>
              <a:rPr lang="en-US" dirty="0" err="1" smtClean="0"/>
              <a:t>từ</a:t>
            </a:r>
            <a:r>
              <a:rPr lang="en-US" dirty="0" smtClean="0"/>
              <a:t> 0-100.</a:t>
            </a:r>
          </a:p>
          <a:p>
            <a:pPr marL="685772" indent="-428608">
              <a:buNone/>
              <a:tabLst>
                <a:tab pos="1071520"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array(10);</a:t>
            </a:r>
          </a:p>
          <a:p>
            <a:pPr marL="685772" indent="-428608">
              <a:buNone/>
              <a:tabLst>
                <a:tab pos="1071520" algn="l"/>
              </a:tabLst>
              <a:defRPr/>
            </a:pPr>
            <a:r>
              <a:rPr lang="en-US" sz="2400" dirty="0">
                <a:latin typeface="Courier New" pitchFamily="49" charset="0"/>
                <a:cs typeface="Courier New" pitchFamily="49" charset="0"/>
              </a:rPr>
              <a:t>	for($</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1;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&lt;= 10;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rand(0,100);</a:t>
            </a:r>
          </a:p>
          <a:p>
            <a:pPr marL="685772" indent="-428608">
              <a:buNone/>
              <a:tabLst>
                <a:tab pos="1071520" algn="l"/>
              </a:tabLst>
              <a:defRPr/>
            </a:pPr>
            <a:r>
              <a:rPr lang="en-US" sz="2400" dirty="0">
                <a:latin typeface="Courier New" pitchFamily="49" charset="0"/>
                <a:cs typeface="Courier New" pitchFamily="49" charset="0"/>
              </a:rPr>
              <a:t>	while ($item = </a:t>
            </a:r>
            <a:r>
              <a:rPr lang="en-US" sz="2400" dirty="0">
                <a:solidFill>
                  <a:srgbClr val="C00000"/>
                </a:solidFill>
                <a:latin typeface="Courier New" pitchFamily="49" charset="0"/>
                <a:cs typeface="Courier New" pitchFamily="49" charset="0"/>
              </a:rPr>
              <a:t>each</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echo "{$item[1]}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	//$item[0]???</a:t>
            </a:r>
          </a:p>
          <a:p>
            <a:pPr marL="685772" indent="-428608">
              <a:buNone/>
              <a:tabLst>
                <a:tab pos="1071520" algn="l"/>
              </a:tabLst>
              <a:defRPr/>
            </a:pP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24091703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10000"/>
          </a:bodyPr>
          <a:lstStyle/>
          <a:p>
            <a:pPr>
              <a:defRPr/>
            </a:pPr>
            <a:r>
              <a:rPr lang="en-US" dirty="0" err="1" smtClean="0"/>
              <a:t>Dùng</a:t>
            </a:r>
            <a:r>
              <a:rPr lang="en-US" dirty="0" smtClean="0"/>
              <a:t> </a:t>
            </a:r>
            <a:r>
              <a:rPr lang="en-US" dirty="0" err="1" smtClean="0"/>
              <a:t>hàm</a:t>
            </a:r>
            <a:r>
              <a:rPr lang="en-US" dirty="0" smtClean="0"/>
              <a:t> </a:t>
            </a:r>
            <a:r>
              <a:rPr lang="en-US" dirty="0" smtClean="0">
                <a:solidFill>
                  <a:srgbClr val="C00000"/>
                </a:solidFill>
              </a:rPr>
              <a:t>list()</a:t>
            </a:r>
          </a:p>
          <a:p>
            <a:pPr lvl="1">
              <a:defRPr/>
            </a:pPr>
            <a:r>
              <a:rPr lang="en-US" dirty="0" err="1" smtClean="0"/>
              <a:t>Hàm</a:t>
            </a:r>
            <a:r>
              <a:rPr lang="en-US" dirty="0" smtClean="0"/>
              <a:t> </a:t>
            </a:r>
            <a:r>
              <a:rPr lang="en-US" dirty="0"/>
              <a:t>list($</a:t>
            </a:r>
            <a:r>
              <a:rPr lang="en-US" dirty="0" err="1"/>
              <a:t>k,$v</a:t>
            </a:r>
            <a:r>
              <a:rPr lang="en-US" dirty="0"/>
              <a:t>) </a:t>
            </a:r>
            <a:r>
              <a:rPr lang="en-US" dirty="0" err="1"/>
              <a:t>tách</a:t>
            </a:r>
            <a:r>
              <a:rPr lang="en-US" dirty="0"/>
              <a:t> </a:t>
            </a:r>
            <a:r>
              <a:rPr lang="en-US" dirty="0" err="1"/>
              <a:t>cặp</a:t>
            </a:r>
            <a:r>
              <a:rPr lang="en-US" dirty="0"/>
              <a:t> </a:t>
            </a:r>
            <a:r>
              <a:rPr lang="en-US" dirty="0" err="1"/>
              <a:t>giá</a:t>
            </a:r>
            <a:r>
              <a:rPr lang="en-US" dirty="0"/>
              <a:t> </a:t>
            </a:r>
            <a:r>
              <a:rPr lang="en-US" dirty="0" err="1"/>
              <a:t>trị</a:t>
            </a:r>
            <a:r>
              <a:rPr lang="en-US" dirty="0"/>
              <a:t> </a:t>
            </a:r>
            <a:r>
              <a:rPr lang="en-US" i="1" dirty="0" smtClean="0"/>
              <a:t>key=&gt;value </a:t>
            </a:r>
            <a:r>
              <a:rPr lang="en-US" dirty="0" err="1"/>
              <a:t>của</a:t>
            </a:r>
            <a:r>
              <a:rPr lang="en-US" dirty="0"/>
              <a:t> </a:t>
            </a:r>
            <a:r>
              <a:rPr lang="en-US" dirty="0" err="1"/>
              <a:t>phần</a:t>
            </a:r>
            <a:r>
              <a:rPr lang="en-US" dirty="0"/>
              <a:t> </a:t>
            </a:r>
            <a:r>
              <a:rPr lang="en-US" dirty="0" err="1"/>
              <a:t>tử</a:t>
            </a:r>
            <a:r>
              <a:rPr lang="en-US" dirty="0"/>
              <a:t> </a:t>
            </a:r>
            <a:r>
              <a:rPr lang="en-US" dirty="0" err="1" smtClean="0"/>
              <a:t>mảng</a:t>
            </a:r>
            <a:r>
              <a:rPr lang="en-US" dirty="0" smtClean="0"/>
              <a:t> </a:t>
            </a:r>
            <a:r>
              <a:rPr lang="en-US" dirty="0" err="1" smtClean="0"/>
              <a:t>ra</a:t>
            </a:r>
            <a:r>
              <a:rPr lang="en-US" dirty="0" smtClean="0"/>
              <a:t> </a:t>
            </a:r>
            <a:r>
              <a:rPr lang="en-US" dirty="0" err="1"/>
              <a:t>hai</a:t>
            </a:r>
            <a:r>
              <a:rPr lang="en-US" dirty="0"/>
              <a:t> </a:t>
            </a:r>
            <a:r>
              <a:rPr lang="en-US" dirty="0" err="1"/>
              <a:t>biến</a:t>
            </a:r>
            <a:r>
              <a:rPr lang="en-US" dirty="0"/>
              <a:t> </a:t>
            </a:r>
            <a:r>
              <a:rPr lang="en-US" i="1" dirty="0"/>
              <a:t>$k</a:t>
            </a:r>
            <a:r>
              <a:rPr lang="en-US" dirty="0"/>
              <a:t> </a:t>
            </a:r>
            <a:r>
              <a:rPr lang="en-US" dirty="0" err="1"/>
              <a:t>và</a:t>
            </a:r>
            <a:r>
              <a:rPr lang="en-US" dirty="0"/>
              <a:t> </a:t>
            </a:r>
            <a:r>
              <a:rPr lang="en-US" i="1" dirty="0"/>
              <a:t>$</a:t>
            </a:r>
            <a:r>
              <a:rPr lang="en-US" i="1" dirty="0" smtClean="0"/>
              <a:t>v</a:t>
            </a:r>
            <a:r>
              <a:rPr lang="en-US" dirty="0" smtClean="0"/>
              <a:t>.</a:t>
            </a:r>
            <a:endParaRPr lang="en-US" dirty="0"/>
          </a:p>
          <a:p>
            <a:pPr lvl="1">
              <a:defRPr/>
            </a:pPr>
            <a:r>
              <a:rPr lang="en-US" dirty="0" err="1" smtClean="0"/>
              <a:t>Ví</a:t>
            </a:r>
            <a:r>
              <a:rPr lang="en-US" dirty="0" smtClean="0"/>
              <a:t> </a:t>
            </a:r>
            <a:r>
              <a:rPr lang="en-US" dirty="0" err="1" smtClean="0"/>
              <a:t>dụ</a:t>
            </a:r>
            <a:r>
              <a:rPr lang="en-US" dirty="0" smtClean="0"/>
              <a:t>: </a:t>
            </a:r>
          </a:p>
          <a:p>
            <a:pPr marL="342887" lvl="1" indent="0">
              <a:buNone/>
              <a:defRPr/>
            </a:pPr>
            <a:r>
              <a:rPr lang="en-US" dirty="0"/>
              <a:t>	</a:t>
            </a:r>
            <a:r>
              <a:rPr lang="en-US" dirty="0" smtClean="0"/>
              <a:t>in </a:t>
            </a:r>
            <a:r>
              <a:rPr lang="en-US" dirty="0" err="1" smtClean="0"/>
              <a:t>mảng</a:t>
            </a:r>
            <a:r>
              <a:rPr lang="en-US" dirty="0" smtClean="0"/>
              <a:t> a2 </a:t>
            </a:r>
            <a:r>
              <a:rPr lang="en-US" dirty="0" err="1" smtClean="0"/>
              <a:t>đã</a:t>
            </a:r>
            <a:r>
              <a:rPr lang="en-US" dirty="0" smtClean="0"/>
              <a:t> </a:t>
            </a:r>
            <a:r>
              <a:rPr lang="en-US" dirty="0" err="1" smtClean="0"/>
              <a:t>khai</a:t>
            </a:r>
            <a:r>
              <a:rPr lang="en-US" dirty="0" smtClean="0"/>
              <a:t> </a:t>
            </a:r>
            <a:r>
              <a:rPr lang="en-US" dirty="0" err="1" smtClean="0"/>
              <a:t>báo</a:t>
            </a:r>
            <a:r>
              <a:rPr lang="en-US" dirty="0" smtClean="0"/>
              <a:t> ở </a:t>
            </a:r>
            <a:r>
              <a:rPr lang="en-US" dirty="0" err="1" smtClean="0"/>
              <a:t>trên</a:t>
            </a:r>
            <a:endParaRPr lang="en-US" sz="2125" dirty="0"/>
          </a:p>
          <a:p>
            <a:pPr marL="300026" lvl="1" indent="385747">
              <a:buNone/>
              <a:defRPr/>
            </a:pPr>
            <a:r>
              <a:rPr lang="en-US" dirty="0">
                <a:latin typeface="Courier New" pitchFamily="49" charset="0"/>
                <a:cs typeface="Courier New" pitchFamily="49" charset="0"/>
              </a:rPr>
              <a:t>w</a:t>
            </a:r>
            <a:r>
              <a:rPr lang="en-US" dirty="0" smtClean="0">
                <a:latin typeface="Courier New" pitchFamily="49" charset="0"/>
                <a:cs typeface="Courier New" pitchFamily="49" charset="0"/>
              </a:rPr>
              <a:t>hile (</a:t>
            </a:r>
            <a:r>
              <a:rPr lang="en-US" dirty="0" smtClean="0">
                <a:solidFill>
                  <a:srgbClr val="C00000"/>
                </a:solidFill>
                <a:latin typeface="Courier New" pitchFamily="49" charset="0"/>
                <a:cs typeface="Courier New" pitchFamily="49" charset="0"/>
              </a:rPr>
              <a:t>list</a:t>
            </a:r>
            <a:r>
              <a:rPr lang="en-US" dirty="0">
                <a:latin typeface="Courier New" pitchFamily="49" charset="0"/>
                <a:cs typeface="Courier New" pitchFamily="49" charset="0"/>
              </a:rPr>
              <a:t>($</a:t>
            </a:r>
            <a:r>
              <a:rPr lang="en-US" dirty="0" err="1">
                <a:latin typeface="Courier New" pitchFamily="49" charset="0"/>
                <a:cs typeface="Courier New" pitchFamily="49" charset="0"/>
              </a:rPr>
              <a:t>k</a:t>
            </a:r>
            <a:r>
              <a:rPr lang="en-US" dirty="0" err="1" smtClean="0">
                <a:latin typeface="Courier New" pitchFamily="49" charset="0"/>
                <a:cs typeface="Courier New" pitchFamily="49" charset="0"/>
              </a:rPr>
              <a:t>,$</a:t>
            </a:r>
            <a:r>
              <a:rPr lang="en-US" dirty="0" err="1">
                <a:latin typeface="Courier New" pitchFamily="49" charset="0"/>
                <a:cs typeface="Courier New" pitchFamily="49" charset="0"/>
              </a:rPr>
              <a:t>v</a:t>
            </a:r>
            <a:r>
              <a:rPr lang="en-US" dirty="0" smtClean="0">
                <a:latin typeface="Courier New" pitchFamily="49" charset="0"/>
                <a:cs typeface="Courier New" pitchFamily="49" charset="0"/>
              </a:rPr>
              <a:t>) = each</a:t>
            </a:r>
            <a:r>
              <a:rPr lang="en-US" dirty="0">
                <a:latin typeface="Courier New" pitchFamily="49" charset="0"/>
                <a:cs typeface="Courier New" pitchFamily="49" charset="0"/>
              </a:rPr>
              <a:t>($</a:t>
            </a:r>
            <a:r>
              <a:rPr lang="en-US" dirty="0" smtClean="0">
                <a:latin typeface="Courier New" pitchFamily="49" charset="0"/>
                <a:cs typeface="Courier New" pitchFamily="49" charset="0"/>
              </a:rPr>
              <a:t>a2)){</a:t>
            </a:r>
            <a:endParaRPr lang="en-US" dirty="0">
              <a:latin typeface="Courier New" pitchFamily="49" charset="0"/>
              <a:cs typeface="Courier New" pitchFamily="49" charset="0"/>
            </a:endParaRPr>
          </a:p>
          <a:p>
            <a:pPr marL="300026" lvl="1" indent="385747">
              <a:buNone/>
              <a:defRPr/>
            </a:pPr>
            <a:r>
              <a:rPr lang="en-US" dirty="0">
                <a:latin typeface="Courier New" pitchFamily="49" charset="0"/>
                <a:cs typeface="Courier New" pitchFamily="49" charset="0"/>
              </a:rPr>
              <a:t>	</a:t>
            </a:r>
            <a:r>
              <a:rPr lang="en-US" dirty="0" smtClean="0">
                <a:latin typeface="Courier New" pitchFamily="49" charset="0"/>
                <a:cs typeface="Courier New" pitchFamily="49" charset="0"/>
              </a:rPr>
              <a:t>echo </a:t>
            </a:r>
            <a:r>
              <a:rPr lang="en-US" dirty="0" smtClean="0">
                <a:solidFill>
                  <a:schemeClr val="accent4">
                    <a:lumMod val="95000"/>
                    <a:lumOff val="5000"/>
                  </a:schemeClr>
                </a:solidFill>
                <a:latin typeface="Courier New" pitchFamily="49" charset="0"/>
                <a:cs typeface="Courier New" pitchFamily="49" charset="0"/>
              </a:rPr>
              <a:t>"$k </a:t>
            </a:r>
            <a:r>
              <a:rPr lang="en-US" dirty="0" err="1">
                <a:latin typeface="Courier New" pitchFamily="49" charset="0"/>
                <a:cs typeface="Courier New" pitchFamily="49" charset="0"/>
              </a:rPr>
              <a:t>là</a:t>
            </a:r>
            <a:r>
              <a:rPr lang="en-US" dirty="0">
                <a:latin typeface="Courier New" pitchFamily="49" charset="0"/>
                <a:cs typeface="Courier New" pitchFamily="49" charset="0"/>
              </a:rPr>
              <a:t> </a:t>
            </a:r>
            <a:r>
              <a:rPr lang="en-US" dirty="0" smtClean="0">
                <a:solidFill>
                  <a:schemeClr val="accent4">
                    <a:lumMod val="95000"/>
                    <a:lumOff val="5000"/>
                  </a:schemeClr>
                </a:solidFill>
                <a:latin typeface="Courier New" pitchFamily="49" charset="0"/>
                <a:cs typeface="Courier New" pitchFamily="49" charset="0"/>
              </a:rPr>
              <a:t>$v </a:t>
            </a:r>
            <a:r>
              <a:rPr lang="en-US" dirty="0" smtClean="0">
                <a:latin typeface="Courier New" pitchFamily="49" charset="0"/>
                <a:cs typeface="Courier New" pitchFamily="49" charset="0"/>
              </a:rPr>
              <a:t>&lt;</a:t>
            </a:r>
            <a:r>
              <a:rPr lang="en-US" dirty="0" err="1" smtClean="0">
                <a:latin typeface="Courier New" pitchFamily="49" charset="0"/>
                <a:cs typeface="Courier New" pitchFamily="49" charset="0"/>
              </a:rPr>
              <a:t>br</a:t>
            </a:r>
            <a:r>
              <a:rPr lang="en-US" dirty="0" smtClean="0">
                <a:latin typeface="Courier New" pitchFamily="49" charset="0"/>
                <a:cs typeface="Courier New" pitchFamily="49" charset="0"/>
              </a:rPr>
              <a:t>/&gt;";</a:t>
            </a:r>
            <a:endParaRPr lang="en-US" dirty="0">
              <a:latin typeface="Courier New" pitchFamily="49" charset="0"/>
              <a:cs typeface="Courier New" pitchFamily="49" charset="0"/>
            </a:endParaRPr>
          </a:p>
          <a:p>
            <a:pPr marL="300026" lvl="1" indent="385747">
              <a:buNone/>
              <a:defRPr/>
            </a:pPr>
            <a:r>
              <a:rPr lang="en-US" dirty="0">
                <a:latin typeface="Courier New" pitchFamily="49" charset="0"/>
                <a:cs typeface="Courier New" pitchFamily="49" charset="0"/>
              </a:rPr>
              <a:t>}</a:t>
            </a:r>
          </a:p>
          <a:p>
            <a:pPr marL="300026" lvl="1" indent="0">
              <a:buNone/>
              <a:defRPr/>
            </a:pPr>
            <a:endParaRPr lang="en-US" dirty="0">
              <a:latin typeface="Courier New" pitchFamily="49" charset="0"/>
              <a:cs typeface="Courier New" pitchFamily="49" charset="0"/>
            </a:endParaRPr>
          </a:p>
          <a:p>
            <a:pPr marL="0" indent="0">
              <a:buNone/>
              <a:defRPr/>
            </a:pPr>
            <a:r>
              <a:rPr lang="en-US" sz="1813" dirty="0"/>
              <a:t>   </a:t>
            </a:r>
            <a:endParaRPr lang="en-US" dirty="0"/>
          </a:p>
        </p:txBody>
      </p:sp>
    </p:spTree>
    <p:extLst>
      <p:ext uri="{BB962C8B-B14F-4D97-AF65-F5344CB8AC3E}">
        <p14:creationId xmlns:p14="http://schemas.microsoft.com/office/powerpoint/2010/main" val="417504698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b="1" dirty="0" smtClean="0"/>
              <a:t>list</a:t>
            </a:r>
            <a:r>
              <a:rPr lang="en-US" dirty="0" smtClean="0"/>
              <a:t>: </a:t>
            </a:r>
            <a:r>
              <a:rPr lang="en-US" dirty="0" err="1" smtClean="0"/>
              <a:t>tạo</a:t>
            </a:r>
            <a:r>
              <a:rPr lang="en-US" dirty="0" smtClean="0"/>
              <a:t> </a:t>
            </a:r>
            <a:r>
              <a:rPr lang="en-US" dirty="0" err="1" smtClean="0"/>
              <a:t>và</a:t>
            </a:r>
            <a:r>
              <a:rPr lang="en-US" dirty="0" smtClean="0"/>
              <a:t> in </a:t>
            </a:r>
            <a:r>
              <a:rPr lang="en-US" dirty="0" err="1" smtClean="0"/>
              <a:t>mảng</a:t>
            </a:r>
            <a:r>
              <a:rPr lang="en-US" dirty="0" smtClean="0"/>
              <a:t> 10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ngẫu</a:t>
            </a:r>
            <a:r>
              <a:rPr lang="en-US" dirty="0" smtClean="0"/>
              <a:t> </a:t>
            </a:r>
            <a:r>
              <a:rPr lang="en-US" dirty="0" err="1" smtClean="0"/>
              <a:t>nhiên</a:t>
            </a:r>
            <a:r>
              <a:rPr lang="en-US" dirty="0" smtClean="0"/>
              <a:t> </a:t>
            </a:r>
            <a:r>
              <a:rPr lang="en-US" dirty="0" err="1" smtClean="0"/>
              <a:t>từ</a:t>
            </a:r>
            <a:r>
              <a:rPr lang="en-US" dirty="0" smtClean="0"/>
              <a:t> 0-100.</a:t>
            </a:r>
          </a:p>
          <a:p>
            <a:pPr marL="685772" indent="-428608">
              <a:buNone/>
              <a:tabLst>
                <a:tab pos="1071520"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array(10);</a:t>
            </a:r>
          </a:p>
          <a:p>
            <a:pPr marL="685772" indent="-428608">
              <a:buNone/>
              <a:tabLst>
                <a:tab pos="1071520" algn="l"/>
              </a:tabLst>
              <a:defRPr/>
            </a:pPr>
            <a:r>
              <a:rPr lang="en-US" sz="2400" dirty="0">
                <a:latin typeface="Courier New" pitchFamily="49" charset="0"/>
                <a:cs typeface="Courier New" pitchFamily="49" charset="0"/>
              </a:rPr>
              <a:t>	for($</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1;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&lt;= 10;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rand(0,100);</a:t>
            </a:r>
          </a:p>
          <a:p>
            <a:pPr marL="685772" indent="-428608">
              <a:buNone/>
              <a:tabLst>
                <a:tab pos="1071520" algn="l"/>
              </a:tabLst>
              <a:defRPr/>
            </a:pPr>
            <a:r>
              <a:rPr lang="en-US" sz="2400" dirty="0">
                <a:latin typeface="Courier New" pitchFamily="49" charset="0"/>
                <a:cs typeface="Courier New" pitchFamily="49" charset="0"/>
              </a:rPr>
              <a:t>	while (</a:t>
            </a:r>
            <a:r>
              <a:rPr lang="en-US" sz="2400" dirty="0">
                <a:solidFill>
                  <a:srgbClr val="C00000"/>
                </a:solidFill>
                <a:latin typeface="Courier New" pitchFamily="49" charset="0"/>
                <a:cs typeface="Courier New" pitchFamily="49" charset="0"/>
              </a:rPr>
              <a:t>list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k,$v</a:t>
            </a:r>
            <a:r>
              <a:rPr lang="en-US" sz="2400" dirty="0">
                <a:latin typeface="Courier New" pitchFamily="49" charset="0"/>
                <a:cs typeface="Courier New" pitchFamily="49" charset="0"/>
              </a:rPr>
              <a:t>) = </a:t>
            </a:r>
            <a:r>
              <a:rPr lang="en-US" sz="2400" dirty="0">
                <a:solidFill>
                  <a:srgbClr val="C00000"/>
                </a:solidFill>
                <a:latin typeface="Courier New" pitchFamily="49" charset="0"/>
                <a:cs typeface="Courier New" pitchFamily="49" charset="0"/>
              </a:rPr>
              <a:t>each</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echo "$v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marL="685772" indent="-428608">
              <a:buNone/>
              <a:tabLst>
                <a:tab pos="1071520" algn="l"/>
              </a:tabLst>
              <a:defRPr/>
            </a:pP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24826541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800100"/>
          </a:xfrm>
        </p:spPr>
        <p:txBody>
          <a:bodyPr/>
          <a:lstStyle/>
          <a:p>
            <a:pPr>
              <a:defRPr/>
            </a:pPr>
            <a:r>
              <a:rPr lang="en-US" dirty="0" err="1" smtClean="0"/>
              <a:t>Thao</a:t>
            </a:r>
            <a:r>
              <a:rPr lang="en-US" dirty="0" smtClean="0"/>
              <a:t> </a:t>
            </a:r>
            <a:r>
              <a:rPr lang="en-US" dirty="0" err="1" smtClean="0"/>
              <a:t>tác</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762000" y="1524000"/>
            <a:ext cx="8153400" cy="5029200"/>
          </a:xfrm>
        </p:spPr>
        <p:txBody>
          <a:bodyPr/>
          <a:lstStyle/>
          <a:p>
            <a:r>
              <a:rPr lang="en-US" altLang="en-US" dirty="0" err="1" smtClean="0"/>
              <a:t>Ví</a:t>
            </a:r>
            <a:r>
              <a:rPr lang="en-US" altLang="en-US" dirty="0" smtClean="0"/>
              <a:t> </a:t>
            </a:r>
            <a:r>
              <a:rPr lang="en-US" altLang="en-US" dirty="0" err="1" smtClean="0"/>
              <a:t>dụ</a:t>
            </a:r>
            <a:r>
              <a:rPr lang="en-US" altLang="en-US" dirty="0" smtClean="0"/>
              <a:t> </a:t>
            </a:r>
            <a:r>
              <a:rPr lang="en-US" altLang="en-US" b="1" dirty="0" smtClean="0"/>
              <a:t>list</a:t>
            </a:r>
            <a:r>
              <a:rPr lang="en-US" altLang="en-US" dirty="0" smtClean="0"/>
              <a:t>: </a:t>
            </a:r>
            <a:r>
              <a:rPr lang="en-US" altLang="en-US" dirty="0" err="1" smtClean="0"/>
              <a:t>tạo</a:t>
            </a:r>
            <a:r>
              <a:rPr lang="en-US" altLang="en-US" dirty="0" smtClean="0"/>
              <a:t> </a:t>
            </a:r>
            <a:r>
              <a:rPr lang="en-US" altLang="en-US" dirty="0" err="1" smtClean="0"/>
              <a:t>và</a:t>
            </a:r>
            <a:r>
              <a:rPr lang="en-US" altLang="en-US" dirty="0" smtClean="0"/>
              <a:t> in TKB.</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&lt;?</a:t>
            </a:r>
            <a:r>
              <a:rPr lang="en-US" altLang="en-US" sz="2400" dirty="0" err="1">
                <a:latin typeface="Courier New" panose="02070309020205020404" pitchFamily="49" charset="0"/>
                <a:cs typeface="Courier New" panose="02070309020205020404" pitchFamily="49" charset="0"/>
              </a:rPr>
              <a:t>php</a:t>
            </a:r>
            <a:endParaRPr lang="en-US" altLang="en-US" sz="2400" dirty="0">
              <a:latin typeface="Courier New" panose="02070309020205020404" pitchFamily="49" charset="0"/>
              <a:cs typeface="Courier New" panose="02070309020205020404" pitchFamily="49" charset="0"/>
            </a:endParaRPr>
          </a:p>
          <a:p>
            <a:pPr algn="l">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arr</a:t>
            </a:r>
            <a:r>
              <a:rPr lang="en-US" altLang="en-US" sz="2400" dirty="0">
                <a:latin typeface="Courier New" panose="02070309020205020404" pitchFamily="49" charset="0"/>
                <a:cs typeface="Courier New" panose="02070309020205020404" pitchFamily="49" charset="0"/>
              </a:rPr>
              <a:t> = array(</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hai</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Đi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học</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p>
          <a:p>
            <a:pPr algn="l">
              <a:buFont typeface="Wingdings" panose="05000000000000000000" pitchFamily="2" charset="2"/>
              <a:buNone/>
            </a:pP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ba</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Thực</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hành</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p>
          <a:p>
            <a:pPr algn="l">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tư</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Đi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chơi</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p>
          <a:p>
            <a:pPr algn="l">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bảy</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Đìu</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hiu</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một</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mình</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chủ</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nhật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Còn</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tôi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với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nồng</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nàn</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while (</a:t>
            </a:r>
            <a:r>
              <a:rPr lang="en-US" altLang="en-US" sz="2400" dirty="0">
                <a:solidFill>
                  <a:srgbClr val="C00000"/>
                </a:solidFill>
                <a:latin typeface="Courier New" panose="02070309020205020404" pitchFamily="49" charset="0"/>
                <a:cs typeface="Courier New" panose="02070309020205020404" pitchFamily="49" charset="0"/>
              </a:rPr>
              <a:t>list</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index,$value</a:t>
            </a:r>
            <a:r>
              <a:rPr lang="en-US" altLang="en-US" sz="2400" dirty="0">
                <a:latin typeface="Courier New" panose="02070309020205020404" pitchFamily="49" charset="0"/>
                <a:cs typeface="Courier New" panose="02070309020205020404" pitchFamily="49" charset="0"/>
              </a:rPr>
              <a:t>) = </a:t>
            </a:r>
            <a:r>
              <a:rPr lang="en-US" altLang="en-US" sz="2400" dirty="0">
                <a:solidFill>
                  <a:srgbClr val="C00000"/>
                </a:solidFill>
                <a:latin typeface="Courier New" panose="02070309020205020404" pitchFamily="49" charset="0"/>
                <a:cs typeface="Courier New" panose="02070309020205020404" pitchFamily="49" charset="0"/>
              </a:rPr>
              <a:t>each</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arr</a:t>
            </a:r>
            <a:r>
              <a:rPr lang="en-US" altLang="en-US" sz="2400"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echo "$index - $value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1907025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a:bodyPr>
          <a:lstStyle/>
          <a:p>
            <a:pPr eaLnBrk="1" hangingPunct="1"/>
            <a:r>
              <a:rPr lang="en-US" altLang="en-US" sz="2400" dirty="0" err="1">
                <a:solidFill>
                  <a:srgbClr val="0033CC"/>
                </a:solidFill>
              </a:rPr>
              <a:t>Duyệt</a:t>
            </a:r>
            <a:r>
              <a:rPr lang="en-US" altLang="en-US" sz="2400" dirty="0">
                <a:solidFill>
                  <a:srgbClr val="0033CC"/>
                </a:solidFill>
              </a:rPr>
              <a:t> </a:t>
            </a:r>
            <a:r>
              <a:rPr lang="en-US" altLang="en-US" sz="2400" dirty="0" err="1">
                <a:solidFill>
                  <a:srgbClr val="0033CC"/>
                </a:solidFill>
              </a:rPr>
              <a:t>mảng</a:t>
            </a:r>
            <a:r>
              <a:rPr lang="en-US" altLang="en-US" sz="2400" dirty="0">
                <a:solidFill>
                  <a:srgbClr val="0033CC"/>
                </a:solidFill>
              </a:rPr>
              <a:t> </a:t>
            </a:r>
            <a:r>
              <a:rPr lang="en-US" altLang="en-US" sz="2400" dirty="0" err="1">
                <a:solidFill>
                  <a:srgbClr val="0033CC"/>
                </a:solidFill>
              </a:rPr>
              <a:t>bằng</a:t>
            </a:r>
            <a:r>
              <a:rPr lang="en-US" altLang="en-US" sz="2400" dirty="0">
                <a:solidFill>
                  <a:srgbClr val="0033CC"/>
                </a:solidFill>
              </a:rPr>
              <a:t> con </a:t>
            </a:r>
            <a:r>
              <a:rPr lang="en-US" altLang="en-US" sz="2400" dirty="0" err="1">
                <a:solidFill>
                  <a:srgbClr val="0033CC"/>
                </a:solidFill>
              </a:rPr>
              <a:t>trỏ</a:t>
            </a:r>
            <a:r>
              <a:rPr lang="en-US" altLang="en-US" sz="2400" dirty="0">
                <a:solidFill>
                  <a:srgbClr val="0033CC"/>
                </a:solidFill>
              </a:rPr>
              <a:t> </a:t>
            </a:r>
            <a:r>
              <a:rPr lang="en-US" altLang="en-US" sz="2400" dirty="0" err="1">
                <a:solidFill>
                  <a:srgbClr val="0033CC"/>
                </a:solidFill>
              </a:rPr>
              <a:t>mảng</a:t>
            </a:r>
            <a:r>
              <a:rPr lang="en-US" altLang="en-US" sz="2400" dirty="0">
                <a:solidFill>
                  <a:srgbClr val="0033CC"/>
                </a:solidFill>
              </a:rPr>
              <a:t>:</a:t>
            </a:r>
          </a:p>
          <a:p>
            <a:pPr lvl="1" eaLnBrk="1" hangingPunct="1"/>
            <a:r>
              <a:rPr lang="vi-VN" altLang="en-US" sz="2400" dirty="0">
                <a:solidFill>
                  <a:srgbClr val="0033CC"/>
                </a:solidFill>
              </a:rPr>
              <a:t>Con trỏ mảng trỏ vào phần tử đầu tiên khi mảng được tạo ra</a:t>
            </a:r>
            <a:r>
              <a:rPr lang="en-US" altLang="en-US" sz="2400" dirty="0">
                <a:solidFill>
                  <a:srgbClr val="0033CC"/>
                </a:solidFill>
              </a:rPr>
              <a:t>.</a:t>
            </a:r>
          </a:p>
          <a:p>
            <a:pPr lvl="1" eaLnBrk="1" hangingPunct="1"/>
            <a:r>
              <a:rPr lang="en-US" altLang="en-US" sz="2400" dirty="0" err="1">
                <a:solidFill>
                  <a:srgbClr val="0033CC"/>
                </a:solidFill>
              </a:rPr>
              <a:t>Một</a:t>
            </a:r>
            <a:r>
              <a:rPr lang="en-US" altLang="en-US" sz="2400" dirty="0">
                <a:solidFill>
                  <a:srgbClr val="0033CC"/>
                </a:solidFill>
              </a:rPr>
              <a:t> </a:t>
            </a:r>
            <a:r>
              <a:rPr lang="en-US" altLang="en-US" sz="2400" dirty="0" err="1">
                <a:solidFill>
                  <a:srgbClr val="0033CC"/>
                </a:solidFill>
              </a:rPr>
              <a:t>số</a:t>
            </a:r>
            <a:r>
              <a:rPr lang="en-US" altLang="en-US" sz="2400" dirty="0">
                <a:solidFill>
                  <a:srgbClr val="0033CC"/>
                </a:solidFill>
              </a:rPr>
              <a:t> </a:t>
            </a:r>
            <a:r>
              <a:rPr lang="en-US" altLang="en-US" sz="2400" dirty="0" err="1">
                <a:solidFill>
                  <a:srgbClr val="0033CC"/>
                </a:solidFill>
              </a:rPr>
              <a:t>hàm</a:t>
            </a:r>
            <a:r>
              <a:rPr lang="en-US" altLang="en-US" sz="2400" dirty="0">
                <a:solidFill>
                  <a:srgbClr val="0033CC"/>
                </a:solidFill>
              </a:rPr>
              <a:t> di </a:t>
            </a:r>
            <a:r>
              <a:rPr lang="en-US" altLang="en-US" sz="2400" dirty="0" err="1">
                <a:solidFill>
                  <a:srgbClr val="0033CC"/>
                </a:solidFill>
              </a:rPr>
              <a:t>chuyển</a:t>
            </a:r>
            <a:r>
              <a:rPr lang="en-US" altLang="en-US" sz="2400" dirty="0">
                <a:solidFill>
                  <a:srgbClr val="0033CC"/>
                </a:solidFill>
              </a:rPr>
              <a:t> con </a:t>
            </a:r>
            <a:r>
              <a:rPr lang="en-US" altLang="en-US" sz="2400" dirty="0" err="1">
                <a:solidFill>
                  <a:srgbClr val="0033CC"/>
                </a:solidFill>
              </a:rPr>
              <a:t>trỏ</a:t>
            </a:r>
            <a:r>
              <a:rPr lang="en-US" altLang="en-US" sz="2400" dirty="0">
                <a:solidFill>
                  <a:srgbClr val="0033CC"/>
                </a:solidFill>
              </a:rPr>
              <a:t> </a:t>
            </a:r>
            <a:r>
              <a:rPr lang="en-US" altLang="en-US" sz="2400" dirty="0" err="1">
                <a:solidFill>
                  <a:srgbClr val="0033CC"/>
                </a:solidFill>
              </a:rPr>
              <a:t>mảng</a:t>
            </a:r>
            <a:r>
              <a:rPr lang="en-US" altLang="en-US" sz="2400" dirty="0">
                <a:solidFill>
                  <a:srgbClr val="0033CC"/>
                </a:solidFill>
              </a:rPr>
              <a:t>:</a:t>
            </a:r>
          </a:p>
          <a:p>
            <a:pPr lvl="2" eaLnBrk="1" hangingPunct="1"/>
            <a:r>
              <a:rPr lang="en-US" altLang="en-US" dirty="0">
                <a:solidFill>
                  <a:srgbClr val="C00000"/>
                </a:solidFill>
              </a:rPr>
              <a:t>current(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hiện</a:t>
            </a:r>
            <a:r>
              <a:rPr lang="en-US" altLang="en-US" dirty="0"/>
              <a:t> </a:t>
            </a:r>
            <a:r>
              <a:rPr lang="en-US" altLang="en-US" dirty="0" err="1"/>
              <a:t>tại</a:t>
            </a:r>
            <a:endParaRPr lang="en-US" altLang="en-US" dirty="0"/>
          </a:p>
          <a:p>
            <a:pPr lvl="2" eaLnBrk="1" hangingPunct="1"/>
            <a:r>
              <a:rPr lang="en-US" altLang="en-US" dirty="0" err="1">
                <a:solidFill>
                  <a:srgbClr val="C00000"/>
                </a:solidFill>
              </a:rPr>
              <a:t>prev</a:t>
            </a:r>
            <a:r>
              <a:rPr lang="en-US" altLang="en-US" dirty="0">
                <a:solidFill>
                  <a:srgbClr val="C00000"/>
                </a:solidFill>
              </a:rPr>
              <a: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liền</a:t>
            </a:r>
            <a:r>
              <a:rPr lang="en-US" altLang="en-US" dirty="0"/>
              <a:t> </a:t>
            </a:r>
            <a:r>
              <a:rPr lang="en-US" altLang="en-US" dirty="0" err="1"/>
              <a:t>trước</a:t>
            </a:r>
            <a:endParaRPr lang="en-US" altLang="en-US" dirty="0"/>
          </a:p>
          <a:p>
            <a:pPr lvl="2" eaLnBrk="1" hangingPunct="1"/>
            <a:r>
              <a:rPr lang="en-US" altLang="en-US" dirty="0">
                <a:solidFill>
                  <a:srgbClr val="C00000"/>
                </a:solidFill>
              </a:rPr>
              <a:t>next(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liền</a:t>
            </a:r>
            <a:r>
              <a:rPr lang="en-US" altLang="en-US" dirty="0"/>
              <a:t> </a:t>
            </a:r>
            <a:r>
              <a:rPr lang="en-US" altLang="en-US" dirty="0" err="1"/>
              <a:t>sau</a:t>
            </a:r>
            <a:r>
              <a:rPr lang="en-US" altLang="en-US" dirty="0"/>
              <a:t> </a:t>
            </a:r>
          </a:p>
          <a:p>
            <a:pPr lvl="2" eaLnBrk="1" hangingPunct="1"/>
            <a:r>
              <a:rPr lang="en-US" altLang="en-US" dirty="0">
                <a:solidFill>
                  <a:srgbClr val="C00000"/>
                </a:solidFill>
              </a:rPr>
              <a:t>end(</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cuối</a:t>
            </a:r>
            <a:r>
              <a:rPr lang="en-US" altLang="en-US" dirty="0"/>
              <a:t> </a:t>
            </a:r>
            <a:r>
              <a:rPr lang="en-US" altLang="en-US" dirty="0" err="1"/>
              <a:t>cùng</a:t>
            </a:r>
            <a:r>
              <a:rPr lang="en-US" altLang="en-US" dirty="0"/>
              <a:t> </a:t>
            </a:r>
            <a:r>
              <a:rPr lang="en-US" altLang="en-US" dirty="0" err="1"/>
              <a:t>của</a:t>
            </a:r>
            <a:r>
              <a:rPr lang="en-US" altLang="en-US" dirty="0"/>
              <a:t> </a:t>
            </a:r>
            <a:r>
              <a:rPr lang="en-US" altLang="en-US" dirty="0" err="1"/>
              <a:t>mảng</a:t>
            </a:r>
            <a:endParaRPr lang="en-US" altLang="en-US" dirty="0"/>
          </a:p>
          <a:p>
            <a:pPr lvl="2" eaLnBrk="1" hangingPunct="1"/>
            <a:r>
              <a:rPr lang="en-US" altLang="en-US" dirty="0">
                <a:solidFill>
                  <a:srgbClr val="C00000"/>
                </a:solidFill>
              </a:rPr>
              <a:t>reset(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đưa</a:t>
            </a:r>
            <a:r>
              <a:rPr lang="en-US" altLang="en-US" dirty="0"/>
              <a:t> con </a:t>
            </a:r>
            <a:r>
              <a:rPr lang="en-US" altLang="en-US" dirty="0" err="1"/>
              <a:t>trỏ</a:t>
            </a:r>
            <a:r>
              <a:rPr lang="en-US" altLang="en-US" dirty="0"/>
              <a:t> </a:t>
            </a:r>
            <a:r>
              <a:rPr lang="en-US" altLang="en-US" dirty="0" err="1"/>
              <a:t>về</a:t>
            </a:r>
            <a:r>
              <a:rPr lang="en-US" altLang="en-US" dirty="0"/>
              <a:t> </a:t>
            </a:r>
            <a:r>
              <a:rPr lang="en-US" altLang="en-US" dirty="0" err="1"/>
              <a:t>đầu</a:t>
            </a:r>
            <a:r>
              <a:rPr lang="en-US" altLang="en-US" dirty="0"/>
              <a:t> </a:t>
            </a:r>
            <a:r>
              <a:rPr lang="en-US" altLang="en-US" dirty="0" err="1"/>
              <a:t>mảng</a:t>
            </a:r>
            <a:endParaRPr lang="en-US" altLang="en-US" dirty="0"/>
          </a:p>
        </p:txBody>
      </p:sp>
    </p:spTree>
    <p:extLst>
      <p:ext uri="{BB962C8B-B14F-4D97-AF65-F5344CB8AC3E}">
        <p14:creationId xmlns:p14="http://schemas.microsoft.com/office/powerpoint/2010/main" val="22097086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10000"/>
          </a:bodyPr>
          <a:lstStyle/>
          <a:p>
            <a:pPr eaLnBrk="1" hangingPunct="1">
              <a:defRPr/>
            </a:pPr>
            <a:r>
              <a:rPr lang="en-US" sz="2400" dirty="0" err="1">
                <a:solidFill>
                  <a:srgbClr val="0033CC"/>
                </a:solidFill>
              </a:rPr>
              <a:t>Chú</a:t>
            </a:r>
            <a:r>
              <a:rPr lang="en-US" sz="2400" dirty="0">
                <a:solidFill>
                  <a:srgbClr val="0033CC"/>
                </a:solidFill>
              </a:rPr>
              <a:t> ý:</a:t>
            </a:r>
          </a:p>
          <a:p>
            <a:pPr lvl="1" eaLnBrk="1" hangingPunct="1">
              <a:defRPr/>
            </a:pPr>
            <a:r>
              <a:rPr lang="vi-VN" sz="2400" dirty="0">
                <a:solidFill>
                  <a:srgbClr val="0033CC"/>
                </a:solidFill>
              </a:rPr>
              <a:t>Sau mỗi lần duyệt mảng bằng </a:t>
            </a:r>
            <a:r>
              <a:rPr lang="en-US" sz="2400" dirty="0" err="1">
                <a:solidFill>
                  <a:srgbClr val="0033CC"/>
                </a:solidFill>
              </a:rPr>
              <a:t>hàm</a:t>
            </a:r>
            <a:r>
              <a:rPr lang="en-US" sz="2400" dirty="0">
                <a:solidFill>
                  <a:srgbClr val="0033CC"/>
                </a:solidFill>
              </a:rPr>
              <a:t> </a:t>
            </a:r>
            <a:r>
              <a:rPr lang="vi-VN" sz="2400" dirty="0">
                <a:solidFill>
                  <a:srgbClr val="0033CC"/>
                </a:solidFill>
                <a:cs typeface="Courier New" pitchFamily="49" charset="0"/>
              </a:rPr>
              <a:t>each()</a:t>
            </a:r>
            <a:r>
              <a:rPr lang="en-US" sz="2400" dirty="0">
                <a:solidFill>
                  <a:srgbClr val="0033CC"/>
                </a:solidFill>
              </a:rPr>
              <a:t> </a:t>
            </a:r>
            <a:r>
              <a:rPr lang="vi-VN" sz="2400" dirty="0">
                <a:solidFill>
                  <a:srgbClr val="0033CC"/>
                </a:solidFill>
              </a:rPr>
              <a:t>thì phải dùng</a:t>
            </a:r>
            <a:r>
              <a:rPr lang="en-US" sz="2400" dirty="0">
                <a:solidFill>
                  <a:srgbClr val="0033CC"/>
                </a:solidFill>
              </a:rPr>
              <a:t> </a:t>
            </a:r>
            <a:r>
              <a:rPr lang="en-US" sz="2400" dirty="0" err="1">
                <a:solidFill>
                  <a:srgbClr val="0033CC"/>
                </a:solidFill>
              </a:rPr>
              <a:t>hàm</a:t>
            </a:r>
            <a:r>
              <a:rPr lang="vi-VN" sz="2400" dirty="0">
                <a:solidFill>
                  <a:srgbClr val="0033CC"/>
                </a:solidFill>
              </a:rPr>
              <a:t> </a:t>
            </a:r>
            <a:r>
              <a:rPr lang="vi-VN" sz="2400" dirty="0">
                <a:solidFill>
                  <a:srgbClr val="0033CC"/>
                </a:solidFill>
                <a:cs typeface="Courier New" pitchFamily="49" charset="0"/>
              </a:rPr>
              <a:t>reset() </a:t>
            </a:r>
            <a:r>
              <a:rPr lang="vi-VN" sz="2400" dirty="0">
                <a:solidFill>
                  <a:srgbClr val="0033CC"/>
                </a:solidFill>
              </a:rPr>
              <a:t>để đưa con trỏ </a:t>
            </a:r>
            <a:r>
              <a:rPr lang="en-US" sz="2400" dirty="0" err="1">
                <a:solidFill>
                  <a:srgbClr val="0033CC"/>
                </a:solidFill>
              </a:rPr>
              <a:t>mảng</a:t>
            </a:r>
            <a:r>
              <a:rPr lang="en-US" sz="2400" dirty="0">
                <a:solidFill>
                  <a:srgbClr val="0033CC"/>
                </a:solidFill>
              </a:rPr>
              <a:t> </a:t>
            </a:r>
            <a:r>
              <a:rPr lang="vi-VN" sz="2400" dirty="0">
                <a:solidFill>
                  <a:srgbClr val="0033CC"/>
                </a:solidFill>
              </a:rPr>
              <a:t>trở lại đầu mảng trước khi duyệt tiếp. </a:t>
            </a:r>
            <a:endParaRPr lang="en-US" sz="2400" dirty="0">
              <a:solidFill>
                <a:srgbClr val="0033CC"/>
              </a:solidFill>
            </a:endParaRPr>
          </a:p>
          <a:p>
            <a:pPr lvl="1" eaLnBrk="1" hangingPunct="1">
              <a:defRPr/>
            </a:pPr>
            <a:r>
              <a:rPr lang="en-US" sz="2400" dirty="0" err="1">
                <a:solidFill>
                  <a:srgbClr val="0033CC"/>
                </a:solidFill>
              </a:rPr>
              <a:t>Ví</a:t>
            </a:r>
            <a:r>
              <a:rPr lang="en-US" sz="2400" dirty="0">
                <a:solidFill>
                  <a:srgbClr val="0033CC"/>
                </a:solidFill>
              </a:rPr>
              <a:t> </a:t>
            </a:r>
            <a:r>
              <a:rPr lang="en-US" sz="2400" dirty="0" err="1">
                <a:solidFill>
                  <a:srgbClr val="0033CC"/>
                </a:solidFill>
              </a:rPr>
              <a:t>dụ</a:t>
            </a:r>
            <a:r>
              <a:rPr lang="en-US" sz="2400" dirty="0">
                <a:solidFill>
                  <a:srgbClr val="0033CC"/>
                </a:solidFill>
              </a:rPr>
              <a:t>:</a:t>
            </a:r>
          </a:p>
          <a:p>
            <a:pPr marL="685772" indent="-428608">
              <a:spcBef>
                <a:spcPts val="375"/>
              </a:spcBef>
              <a:buNone/>
              <a:tabLst>
                <a:tab pos="1071520"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685772" indent="-428608">
              <a:spcBef>
                <a:spcPts val="375"/>
              </a:spcBef>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array(10);</a:t>
            </a:r>
          </a:p>
          <a:p>
            <a:pPr marL="685772" indent="-428608">
              <a:spcBef>
                <a:spcPts val="375"/>
              </a:spcBef>
              <a:buNone/>
              <a:tabLst>
                <a:tab pos="1071520" algn="l"/>
              </a:tabLst>
              <a:defRPr/>
            </a:pPr>
            <a:r>
              <a:rPr lang="en-US" sz="2400" dirty="0">
                <a:latin typeface="Courier New" pitchFamily="49" charset="0"/>
                <a:cs typeface="Courier New" pitchFamily="49" charset="0"/>
              </a:rPr>
              <a:t>	for($</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1;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&lt;= 10;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p>
          <a:p>
            <a:pPr marL="685772" indent="-428608">
              <a:spcBef>
                <a:spcPts val="375"/>
              </a:spcBef>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rand(0,100);</a:t>
            </a:r>
          </a:p>
          <a:p>
            <a:pPr marL="685772" indent="-428608">
              <a:spcBef>
                <a:spcPts val="375"/>
              </a:spcBef>
              <a:buNone/>
              <a:tabLst>
                <a:tab pos="1071520" algn="l"/>
              </a:tabLst>
              <a:defRPr/>
            </a:pPr>
            <a:r>
              <a:rPr lang="en-US" sz="2400" dirty="0">
                <a:latin typeface="Courier New" pitchFamily="49" charset="0"/>
                <a:cs typeface="Courier New" pitchFamily="49" charset="0"/>
              </a:rPr>
              <a:t>	while (</a:t>
            </a:r>
            <a:r>
              <a:rPr lang="en-US" sz="2400" dirty="0">
                <a:solidFill>
                  <a:srgbClr val="C00000"/>
                </a:solidFill>
                <a:latin typeface="Courier New" pitchFamily="49" charset="0"/>
                <a:cs typeface="Courier New" pitchFamily="49" charset="0"/>
              </a:rPr>
              <a:t>list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k,$v</a:t>
            </a:r>
            <a:r>
              <a:rPr lang="en-US" sz="2400" dirty="0">
                <a:latin typeface="Courier New" pitchFamily="49" charset="0"/>
                <a:cs typeface="Courier New" pitchFamily="49" charset="0"/>
              </a:rPr>
              <a:t>) = </a:t>
            </a:r>
            <a:r>
              <a:rPr lang="en-US" sz="2400" dirty="0">
                <a:solidFill>
                  <a:srgbClr val="C00000"/>
                </a:solidFill>
                <a:latin typeface="Courier New" pitchFamily="49" charset="0"/>
                <a:cs typeface="Courier New" pitchFamily="49" charset="0"/>
              </a:rPr>
              <a:t>each</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a:t>
            </a:r>
          </a:p>
          <a:p>
            <a:pPr marL="685772" indent="-428608">
              <a:spcBef>
                <a:spcPts val="375"/>
              </a:spcBef>
              <a:buNone/>
              <a:tabLst>
                <a:tab pos="1071520" algn="l"/>
              </a:tabLst>
              <a:defRPr/>
            </a:pPr>
            <a:r>
              <a:rPr lang="en-US" sz="2400" dirty="0">
                <a:latin typeface="Courier New" pitchFamily="49" charset="0"/>
                <a:cs typeface="Courier New" pitchFamily="49" charset="0"/>
              </a:rPr>
              <a:t>		 echo "$v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marL="685772" indent="-428608">
              <a:spcBef>
                <a:spcPts val="375"/>
              </a:spcBef>
              <a:buNone/>
              <a:tabLst>
                <a:tab pos="1071520" algn="l"/>
              </a:tabLst>
              <a:defRPr/>
            </a:pPr>
            <a:r>
              <a:rPr lang="en-US" sz="2400" dirty="0">
                <a:latin typeface="Courier New" pitchFamily="49" charset="0"/>
                <a:cs typeface="Courier New" pitchFamily="49" charset="0"/>
              </a:rPr>
              <a:t>?&gt;</a:t>
            </a:r>
          </a:p>
          <a:p>
            <a:pPr marL="375032" lvl="1" indent="0">
              <a:buNone/>
              <a:defRPr/>
            </a:pPr>
            <a:endParaRPr lang="en-US" sz="1750" dirty="0"/>
          </a:p>
          <a:p>
            <a:pPr lvl="1" eaLnBrk="1" hangingPunct="1">
              <a:defRPr/>
            </a:pPr>
            <a:endParaRPr lang="en-US" sz="1750" dirty="0"/>
          </a:p>
          <a:p>
            <a:pPr lvl="1" eaLnBrk="1" hangingPunct="1">
              <a:defRPr/>
            </a:pPr>
            <a:endParaRPr lang="en-US" sz="1750" dirty="0"/>
          </a:p>
        </p:txBody>
      </p:sp>
    </p:spTree>
    <p:extLst>
      <p:ext uri="{BB962C8B-B14F-4D97-AF65-F5344CB8AC3E}">
        <p14:creationId xmlns:p14="http://schemas.microsoft.com/office/powerpoint/2010/main" val="496722564"/>
      </p:ext>
    </p:extLst>
  </p:cSld>
  <p:clrMapOvr>
    <a:masterClrMapping/>
  </p:clrMapOvr>
  <p:transition spd="slow">
    <p:wipe dir="d"/>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a:t>
            </a:r>
            <a:endParaRPr lang="en-US"/>
          </a:p>
        </p:txBody>
      </p:sp>
      <p:sp>
        <p:nvSpPr>
          <p:cNvPr id="3" name="Content Placeholder 2"/>
          <p:cNvSpPr>
            <a:spLocks noGrp="1"/>
          </p:cNvSpPr>
          <p:nvPr>
            <p:ph idx="1"/>
          </p:nvPr>
        </p:nvSpPr>
        <p:spPr/>
        <p:txBody>
          <a:bodyPr/>
          <a:lstStyle/>
          <a:p>
            <a:r>
              <a:rPr lang="en-US" altLang="en-US" smtClean="0">
                <a:solidFill>
                  <a:srgbClr val="C00000"/>
                </a:solidFill>
              </a:rPr>
              <a:t>is_array()</a:t>
            </a:r>
            <a:r>
              <a:rPr lang="en-US" altLang="en-US" smtClean="0"/>
              <a:t>: kiểm tra một biến có phải là kiểu mảng.</a:t>
            </a:r>
          </a:p>
          <a:p>
            <a:pPr lvl="1"/>
            <a:r>
              <a:rPr lang="en-US" altLang="en-US" smtClean="0"/>
              <a:t>trả về 1 (true) và 0 (false)</a:t>
            </a:r>
          </a:p>
          <a:p>
            <a:r>
              <a:rPr lang="vi-VN" altLang="en-US" smtClean="0">
                <a:solidFill>
                  <a:srgbClr val="C00000"/>
                </a:solidFill>
              </a:rPr>
              <a:t>count()</a:t>
            </a:r>
            <a:r>
              <a:rPr lang="en-US" altLang="en-US" smtClean="0">
                <a:solidFill>
                  <a:srgbClr val="C00000"/>
                </a:solidFill>
              </a:rPr>
              <a:t>,</a:t>
            </a:r>
            <a:r>
              <a:rPr lang="vi-VN" altLang="en-US" smtClean="0">
                <a:solidFill>
                  <a:srgbClr val="C00000"/>
                </a:solidFill>
              </a:rPr>
              <a:t> sizeof()</a:t>
            </a:r>
            <a:r>
              <a:rPr lang="en-US" altLang="en-US" smtClean="0"/>
              <a:t>:</a:t>
            </a:r>
            <a:r>
              <a:rPr lang="vi-VN" altLang="en-US" smtClean="0"/>
              <a:t> trả về </a:t>
            </a:r>
            <a:r>
              <a:rPr lang="en-US" altLang="en-US" smtClean="0"/>
              <a:t>số phần tử</a:t>
            </a:r>
            <a:r>
              <a:rPr lang="vi-VN" altLang="en-US" smtClean="0"/>
              <a:t> của mảng</a:t>
            </a:r>
            <a:endParaRPr lang="en-US" altLang="en-US" smtClean="0"/>
          </a:p>
          <a:p>
            <a:pPr lvl="1"/>
            <a:endParaRPr lang="en-US" altLang="en-US" smtClean="0"/>
          </a:p>
          <a:p>
            <a:endParaRPr lang="en-US" altLang="en-US" smtClean="0"/>
          </a:p>
        </p:txBody>
      </p:sp>
    </p:spTree>
    <p:extLst>
      <p:ext uri="{BB962C8B-B14F-4D97-AF65-F5344CB8AC3E}">
        <p14:creationId xmlns:p14="http://schemas.microsoft.com/office/powerpoint/2010/main" val="23673326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3" name="Content Placeholder 2"/>
          <p:cNvSpPr>
            <a:spLocks noGrp="1"/>
          </p:cNvSpPr>
          <p:nvPr>
            <p:ph idx="1"/>
          </p:nvPr>
        </p:nvSpPr>
        <p:spPr>
          <a:xfrm>
            <a:off x="780245" y="1295400"/>
            <a:ext cx="8077200" cy="4297363"/>
          </a:xfrm>
        </p:spPr>
        <p:txBody>
          <a:bodyPr>
            <a:noAutofit/>
          </a:bodyPr>
          <a:lstStyle/>
          <a:p>
            <a:pPr>
              <a:defRPr/>
            </a:pPr>
            <a:r>
              <a:rPr lang="en-US" sz="2200" dirty="0">
                <a:solidFill>
                  <a:srgbClr val="C00000"/>
                </a:solidFill>
              </a:rPr>
              <a:t>unset()</a:t>
            </a:r>
            <a:r>
              <a:rPr lang="en-US" sz="2200" dirty="0"/>
              <a:t>: </a:t>
            </a:r>
            <a:r>
              <a:rPr lang="en-US" sz="2200" dirty="0" err="1"/>
              <a:t>xóa</a:t>
            </a:r>
            <a:r>
              <a:rPr lang="en-US" sz="2200" dirty="0"/>
              <a:t> </a:t>
            </a:r>
            <a:r>
              <a:rPr lang="en-US" sz="2200" dirty="0" err="1"/>
              <a:t>phần</a:t>
            </a:r>
            <a:r>
              <a:rPr lang="en-US" sz="2200" dirty="0"/>
              <a:t> </a:t>
            </a:r>
            <a:r>
              <a:rPr lang="en-US" sz="2200" dirty="0" err="1"/>
              <a:t>tử</a:t>
            </a:r>
            <a:endParaRPr lang="en-US" sz="2200" dirty="0"/>
          </a:p>
          <a:p>
            <a:pPr lvl="1">
              <a:defRPr/>
            </a:pPr>
            <a:r>
              <a:rPr lang="en-US" sz="2200" dirty="0">
                <a:solidFill>
                  <a:srgbClr val="C00000"/>
                </a:solidFill>
              </a:rPr>
              <a:t>unset(</a:t>
            </a:r>
            <a:r>
              <a:rPr lang="en-US" sz="2200" dirty="0"/>
              <a:t>$</a:t>
            </a:r>
            <a:r>
              <a:rPr lang="en-US" sz="2200" dirty="0" err="1"/>
              <a:t>tên_mảng</a:t>
            </a:r>
            <a:r>
              <a:rPr lang="en-US" sz="2200" dirty="0"/>
              <a:t>[</a:t>
            </a:r>
            <a:r>
              <a:rPr lang="en-US" sz="2200" i="1" dirty="0"/>
              <a:t>$key</a:t>
            </a:r>
            <a:r>
              <a:rPr lang="en-US" sz="2200" dirty="0"/>
              <a:t>]</a:t>
            </a:r>
            <a:r>
              <a:rPr lang="en-US" sz="2200" dirty="0">
                <a:solidFill>
                  <a:srgbClr val="C00000"/>
                </a:solidFill>
              </a:rPr>
              <a:t>)</a:t>
            </a:r>
            <a:r>
              <a:rPr lang="en-US" sz="2200" dirty="0"/>
              <a:t>: </a:t>
            </a:r>
            <a:r>
              <a:rPr lang="en-US" sz="2200" dirty="0" err="1"/>
              <a:t>xóa</a:t>
            </a:r>
            <a:r>
              <a:rPr lang="en-US" sz="2200" dirty="0"/>
              <a:t> </a:t>
            </a:r>
            <a:r>
              <a:rPr lang="en-US" sz="2200" dirty="0" err="1"/>
              <a:t>phần</a:t>
            </a:r>
            <a:r>
              <a:rPr lang="en-US" sz="2200" dirty="0"/>
              <a:t> </a:t>
            </a:r>
            <a:r>
              <a:rPr lang="en-US" sz="2200" dirty="0" err="1"/>
              <a:t>tử</a:t>
            </a:r>
            <a:r>
              <a:rPr lang="en-US" sz="2200" dirty="0"/>
              <a:t> </a:t>
            </a:r>
            <a:r>
              <a:rPr lang="en-US" sz="2200" dirty="0" err="1"/>
              <a:t>có</a:t>
            </a:r>
            <a:r>
              <a:rPr lang="en-US" sz="2200" dirty="0"/>
              <a:t> </a:t>
            </a:r>
            <a:r>
              <a:rPr lang="en-US" sz="2200" dirty="0" err="1"/>
              <a:t>khóa</a:t>
            </a:r>
            <a:r>
              <a:rPr lang="en-US" sz="2200" dirty="0"/>
              <a:t> </a:t>
            </a:r>
            <a:r>
              <a:rPr lang="en-US" sz="2200" i="1" dirty="0"/>
              <a:t>$key</a:t>
            </a:r>
            <a:r>
              <a:rPr lang="en-US" sz="2200" dirty="0"/>
              <a:t> </a:t>
            </a:r>
            <a:r>
              <a:rPr lang="en-US" sz="2200" dirty="0" err="1"/>
              <a:t>khỏi</a:t>
            </a:r>
            <a:r>
              <a:rPr lang="en-US" sz="2200" dirty="0"/>
              <a:t> </a:t>
            </a:r>
            <a:r>
              <a:rPr lang="en-US" sz="2200" dirty="0" err="1"/>
              <a:t>mảng</a:t>
            </a:r>
            <a:r>
              <a:rPr lang="en-US" sz="2200" dirty="0"/>
              <a:t>.</a:t>
            </a:r>
          </a:p>
          <a:p>
            <a:pPr lvl="1">
              <a:defRPr/>
            </a:pPr>
            <a:r>
              <a:rPr lang="en-US" sz="2200" dirty="0">
                <a:solidFill>
                  <a:srgbClr val="C00000"/>
                </a:solidFill>
              </a:rPr>
              <a:t>unset(</a:t>
            </a:r>
            <a:r>
              <a:rPr lang="en-US" sz="2200" dirty="0"/>
              <a:t>$</a:t>
            </a:r>
            <a:r>
              <a:rPr lang="en-US" sz="2200" dirty="0" err="1"/>
              <a:t>tên_mảng</a:t>
            </a:r>
            <a:r>
              <a:rPr lang="en-US" sz="2200" dirty="0">
                <a:solidFill>
                  <a:srgbClr val="C00000"/>
                </a:solidFill>
              </a:rPr>
              <a:t>)</a:t>
            </a:r>
            <a:r>
              <a:rPr lang="en-US" sz="2200" dirty="0"/>
              <a:t>: </a:t>
            </a:r>
            <a:r>
              <a:rPr lang="en-US" sz="2200" dirty="0" err="1"/>
              <a:t>xóa</a:t>
            </a:r>
            <a:r>
              <a:rPr lang="en-US" sz="2200" dirty="0"/>
              <a:t> </a:t>
            </a:r>
            <a:r>
              <a:rPr lang="en-US" sz="2200" dirty="0" err="1"/>
              <a:t>toàn</a:t>
            </a:r>
            <a:r>
              <a:rPr lang="en-US" sz="2200" dirty="0"/>
              <a:t> </a:t>
            </a:r>
            <a:r>
              <a:rPr lang="en-US" sz="2200" dirty="0" err="1"/>
              <a:t>bộ</a:t>
            </a:r>
            <a:r>
              <a:rPr lang="en-US" sz="2200" dirty="0"/>
              <a:t> </a:t>
            </a:r>
            <a:r>
              <a:rPr lang="en-US" sz="2200" dirty="0" err="1"/>
              <a:t>mảng</a:t>
            </a:r>
            <a:r>
              <a:rPr lang="en-US" sz="2200" dirty="0"/>
              <a:t>.</a:t>
            </a:r>
          </a:p>
          <a:p>
            <a:pPr lvl="1">
              <a:defRPr/>
            </a:pPr>
            <a:r>
              <a:rPr lang="en-US" sz="2200" u="sng" dirty="0" err="1"/>
              <a:t>Chú</a:t>
            </a:r>
            <a:r>
              <a:rPr lang="en-US" sz="2200" u="sng" dirty="0"/>
              <a:t> ý</a:t>
            </a:r>
            <a:r>
              <a:rPr lang="en-US" sz="2200" dirty="0"/>
              <a:t>: </a:t>
            </a:r>
            <a:r>
              <a:rPr lang="en-US" sz="2200" dirty="0" err="1"/>
              <a:t>hàm</a:t>
            </a:r>
            <a:r>
              <a:rPr lang="en-US" sz="2200" dirty="0"/>
              <a:t> unset() </a:t>
            </a:r>
            <a:r>
              <a:rPr lang="en-US" sz="2200" dirty="0" err="1"/>
              <a:t>không</a:t>
            </a:r>
            <a:r>
              <a:rPr lang="en-US" sz="2200" dirty="0"/>
              <a:t> </a:t>
            </a:r>
            <a:r>
              <a:rPr lang="en-US" sz="2200" dirty="0" err="1"/>
              <a:t>đánh</a:t>
            </a:r>
            <a:r>
              <a:rPr lang="en-US" sz="2200" dirty="0"/>
              <a:t> </a:t>
            </a:r>
            <a:r>
              <a:rPr lang="en-US" sz="2200" dirty="0" err="1"/>
              <a:t>lại</a:t>
            </a:r>
            <a:r>
              <a:rPr lang="en-US" sz="2200" dirty="0"/>
              <a:t> "</a:t>
            </a:r>
            <a:r>
              <a:rPr lang="en-US" sz="2200" dirty="0" err="1"/>
              <a:t>chỉ</a:t>
            </a:r>
            <a:r>
              <a:rPr lang="en-US" sz="2200" dirty="0"/>
              <a:t> </a:t>
            </a:r>
            <a:r>
              <a:rPr lang="en-US" sz="2200" dirty="0" err="1"/>
              <a:t>mục</a:t>
            </a:r>
            <a:r>
              <a:rPr lang="en-US" sz="2200" dirty="0"/>
              <a:t>"</a:t>
            </a:r>
          </a:p>
          <a:p>
            <a:pPr marL="342887" lvl="1" indent="0">
              <a:buNone/>
              <a:defRPr/>
            </a:pPr>
            <a:r>
              <a:rPr lang="en-US" sz="2200" dirty="0"/>
              <a:t>	</a:t>
            </a:r>
            <a:r>
              <a:rPr lang="en-US" sz="2200" dirty="0" err="1"/>
              <a:t>Ví</a:t>
            </a:r>
            <a:r>
              <a:rPr lang="en-US" sz="2200" dirty="0"/>
              <a:t> </a:t>
            </a:r>
            <a:r>
              <a:rPr lang="en-US" sz="2200" dirty="0" err="1"/>
              <a:t>dụ</a:t>
            </a:r>
            <a:r>
              <a:rPr lang="en-US" sz="2200" dirty="0"/>
              <a:t>:</a:t>
            </a:r>
          </a:p>
          <a:p>
            <a:pPr marL="342887" lvl="1" indent="0">
              <a:buNone/>
              <a:defRPr/>
            </a:pPr>
            <a:r>
              <a:rPr lang="en-US" sz="2200" dirty="0">
                <a:latin typeface="Courier New" pitchFamily="49" charset="0"/>
                <a:cs typeface="Courier New" pitchFamily="49" charset="0"/>
              </a:rPr>
              <a:t>	$a = </a:t>
            </a:r>
            <a:r>
              <a:rPr lang="en-US" sz="2200" dirty="0">
                <a:latin typeface="Courier New" pitchFamily="49" charset="0"/>
                <a:cs typeface="Courier New" pitchFamily="49" charset="0"/>
                <a:hlinkClick r:id="rId2" action="ppaction://hlinkfile"/>
              </a:rPr>
              <a:t>array</a:t>
            </a:r>
            <a:r>
              <a:rPr lang="en-US" sz="2200" dirty="0">
                <a:latin typeface="Courier New" pitchFamily="49" charset="0"/>
                <a:cs typeface="Courier New" pitchFamily="49" charset="0"/>
              </a:rPr>
              <a:t>(1=&gt;'one', 2=&gt;'two', 3=&gt;'three');</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r>
              <a:rPr lang="en-US" sz="2200" dirty="0">
                <a:latin typeface="Courier New" pitchFamily="49" charset="0"/>
                <a:cs typeface="Courier New" pitchFamily="49" charset="0"/>
                <a:hlinkClick r:id="rId3" action="ppaction://hlinkfile"/>
              </a:rPr>
              <a:t>unset</a:t>
            </a:r>
            <a:r>
              <a:rPr lang="en-US" sz="2200" dirty="0">
                <a:latin typeface="Courier New" pitchFamily="49" charset="0"/>
                <a:cs typeface="Courier New" pitchFamily="49" charset="0"/>
              </a:rPr>
              <a:t>( $a[2] );</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kết</a:t>
            </a: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quả</a:t>
            </a: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là</a:t>
            </a:r>
            <a:r>
              <a:rPr lang="en-US" sz="2200" dirty="0">
                <a:latin typeface="Courier New" pitchFamily="49" charset="0"/>
                <a:cs typeface="Courier New" pitchFamily="49" charset="0"/>
              </a:rPr>
              <a:t>: $a = array(1=&gt;'one', 3=&gt;'three');</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chứ</a:t>
            </a:r>
            <a:r>
              <a:rPr lang="en-US" sz="2200" dirty="0">
                <a:latin typeface="Courier New" pitchFamily="49" charset="0"/>
                <a:cs typeface="Courier New" pitchFamily="49" charset="0"/>
              </a:rPr>
              <a:t> </a:t>
            </a:r>
            <a:r>
              <a:rPr lang="en-US" sz="2200" b="1" dirty="0" err="1">
                <a:solidFill>
                  <a:srgbClr val="C00000"/>
                </a:solidFill>
                <a:latin typeface="Courier New" pitchFamily="49" charset="0"/>
                <a:cs typeface="Courier New" pitchFamily="49" charset="0"/>
              </a:rPr>
              <a:t>không</a:t>
            </a:r>
            <a:r>
              <a:rPr lang="en-US" sz="2200" b="1" dirty="0">
                <a:solidFill>
                  <a:srgbClr val="C00000"/>
                </a:solidFill>
                <a:latin typeface="Courier New" pitchFamily="49" charset="0"/>
                <a:cs typeface="Courier New" pitchFamily="49" charset="0"/>
              </a:rPr>
              <a:t> </a:t>
            </a:r>
            <a:r>
              <a:rPr lang="en-US" sz="2200" b="1" dirty="0" err="1">
                <a:solidFill>
                  <a:srgbClr val="C00000"/>
                </a:solidFill>
                <a:latin typeface="Courier New" pitchFamily="49" charset="0"/>
                <a:cs typeface="Courier New" pitchFamily="49" charset="0"/>
              </a:rPr>
              <a:t>là</a:t>
            </a:r>
            <a:r>
              <a:rPr lang="en-US" sz="2200" dirty="0">
                <a:latin typeface="Courier New" pitchFamily="49" charset="0"/>
                <a:cs typeface="Courier New" pitchFamily="49" charset="0"/>
              </a:rPr>
              <a:t>: </a:t>
            </a:r>
          </a:p>
          <a:p>
            <a:pPr marL="342887" lvl="1" indent="0">
              <a:buNone/>
              <a:defRPr/>
            </a:pPr>
            <a:r>
              <a:rPr lang="en-US" sz="2200" dirty="0">
                <a:latin typeface="Courier New" pitchFamily="49" charset="0"/>
                <a:cs typeface="Courier New" pitchFamily="49" charset="0"/>
              </a:rPr>
              <a:t>		$a = array(1 =&gt;'one', </a:t>
            </a:r>
            <a:r>
              <a:rPr lang="en-US" sz="2200" dirty="0">
                <a:solidFill>
                  <a:srgbClr val="C00000"/>
                </a:solidFill>
                <a:latin typeface="Courier New" pitchFamily="49" charset="0"/>
                <a:cs typeface="Courier New" pitchFamily="49" charset="0"/>
              </a:rPr>
              <a:t>2 =&gt;'three'</a:t>
            </a:r>
            <a:r>
              <a:rPr lang="en-US" sz="2200" dirty="0">
                <a:latin typeface="Courier New" pitchFamily="49" charset="0"/>
                <a:cs typeface="Courier New" pitchFamily="49" charset="0"/>
              </a:rPr>
              <a:t>);</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p>
        </p:txBody>
      </p:sp>
    </p:spTree>
    <p:extLst>
      <p:ext uri="{BB962C8B-B14F-4D97-AF65-F5344CB8AC3E}">
        <p14:creationId xmlns:p14="http://schemas.microsoft.com/office/powerpoint/2010/main" val="3719022341"/>
      </p:ext>
    </p:extLst>
  </p:cSld>
  <p:clrMapOvr>
    <a:masterClrMapping/>
  </p:clrMapOvr>
  <p:transition spd="slow">
    <p:wipe dir="d"/>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3" name="Content Placeholder 2"/>
          <p:cNvSpPr>
            <a:spLocks noGrp="1"/>
          </p:cNvSpPr>
          <p:nvPr>
            <p:ph idx="1"/>
          </p:nvPr>
        </p:nvSpPr>
        <p:spPr/>
        <p:txBody>
          <a:bodyPr/>
          <a:lstStyle/>
          <a:p>
            <a:pPr>
              <a:defRPr/>
            </a:pPr>
            <a:r>
              <a:rPr lang="en-US" smtClean="0"/>
              <a:t>Tạo mảng khóa số nguyên trung gian</a:t>
            </a:r>
          </a:p>
          <a:p>
            <a:pPr marL="342887" lvl="1" indent="-342887" algn="ctr">
              <a:buNone/>
              <a:defRPr/>
            </a:pPr>
            <a:r>
              <a:rPr lang="en-US" smtClean="0">
                <a:latin typeface="Courier New" pitchFamily="49" charset="0"/>
                <a:cs typeface="Courier New" pitchFamily="49" charset="0"/>
              </a:rPr>
              <a:t>$mảng_khóa = </a:t>
            </a:r>
            <a:r>
              <a:rPr lang="en-US" b="1" smtClean="0">
                <a:solidFill>
                  <a:srgbClr val="C00000"/>
                </a:solidFill>
                <a:latin typeface="Courier New" pitchFamily="49" charset="0"/>
                <a:cs typeface="Courier New" pitchFamily="49" charset="0"/>
              </a:rPr>
              <a:t>array_keys(</a:t>
            </a:r>
            <a:r>
              <a:rPr lang="en-US" smtClean="0">
                <a:latin typeface="Courier New" pitchFamily="49" charset="0"/>
                <a:cs typeface="Courier New" pitchFamily="49" charset="0"/>
              </a:rPr>
              <a:t>$mảng</a:t>
            </a:r>
            <a:r>
              <a:rPr lang="en-US" b="1" smtClean="0">
                <a:solidFill>
                  <a:srgbClr val="C00000"/>
                </a:solidFill>
                <a:latin typeface="Courier New" pitchFamily="49" charset="0"/>
                <a:cs typeface="Courier New" pitchFamily="49" charset="0"/>
              </a:rPr>
              <a:t>)</a:t>
            </a:r>
          </a:p>
          <a:p>
            <a:pPr lvl="1">
              <a:defRPr/>
            </a:pPr>
            <a:r>
              <a:rPr lang="en-US" smtClean="0"/>
              <a:t>Truy xuất thông qua mảng khóa:</a:t>
            </a:r>
          </a:p>
          <a:p>
            <a:pPr marL="342887" lvl="1" indent="-342887" algn="ctr">
              <a:buNone/>
              <a:defRPr/>
            </a:pPr>
            <a:r>
              <a:rPr lang="en-US">
                <a:latin typeface="Courier New" pitchFamily="49" charset="0"/>
                <a:cs typeface="Courier New" pitchFamily="49" charset="0"/>
              </a:rPr>
              <a:t>$</a:t>
            </a:r>
            <a:r>
              <a:rPr lang="en-US" smtClean="0">
                <a:latin typeface="Courier New" pitchFamily="49" charset="0"/>
                <a:cs typeface="Courier New" pitchFamily="49" charset="0"/>
              </a:rPr>
              <a:t>mảng[</a:t>
            </a:r>
            <a:r>
              <a:rPr lang="en-US" smtClean="0">
                <a:solidFill>
                  <a:srgbClr val="C00000"/>
                </a:solidFill>
                <a:latin typeface="Courier New" pitchFamily="49" charset="0"/>
                <a:cs typeface="Courier New" pitchFamily="49" charset="0"/>
              </a:rPr>
              <a:t>$mảng_khóa[$i</a:t>
            </a:r>
            <a:r>
              <a:rPr lang="en-US">
                <a:solidFill>
                  <a:srgbClr val="C00000"/>
                </a:solidFill>
                <a:latin typeface="Courier New" pitchFamily="49" charset="0"/>
                <a:cs typeface="Courier New" pitchFamily="49" charset="0"/>
              </a:rPr>
              <a:t>]</a:t>
            </a:r>
            <a:r>
              <a:rPr lang="en-US">
                <a:latin typeface="Courier New" pitchFamily="49" charset="0"/>
                <a:cs typeface="Courier New" pitchFamily="49" charset="0"/>
              </a:rPr>
              <a:t>]</a:t>
            </a:r>
          </a:p>
          <a:p>
            <a:pPr lvl="1">
              <a:defRPr/>
            </a:pPr>
            <a:endParaRPr lang="en-US" smtClean="0"/>
          </a:p>
          <a:p>
            <a:pPr lvl="1">
              <a:defRPr/>
            </a:pPr>
            <a:endParaRPr lang="en-US"/>
          </a:p>
          <a:p>
            <a:pPr>
              <a:defRPr/>
            </a:pPr>
            <a:endParaRPr lang="en-US" smtClean="0"/>
          </a:p>
        </p:txBody>
      </p:sp>
    </p:spTree>
    <p:extLst>
      <p:ext uri="{BB962C8B-B14F-4D97-AF65-F5344CB8AC3E}">
        <p14:creationId xmlns:p14="http://schemas.microsoft.com/office/powerpoint/2010/main" val="2030624626"/>
      </p:ext>
    </p:extLst>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smtClean="0"/>
              <a:t>Web động</a:t>
            </a:r>
          </a:p>
        </p:txBody>
      </p:sp>
      <p:sp>
        <p:nvSpPr>
          <p:cNvPr id="26627" name="Rectangle 3"/>
          <p:cNvSpPr>
            <a:spLocks noGrp="1" noChangeArrowheads="1"/>
          </p:cNvSpPr>
          <p:nvPr>
            <p:ph type="body" idx="1"/>
          </p:nvPr>
        </p:nvSpPr>
        <p:spPr>
          <a:xfrm>
            <a:off x="3048000" y="3877304"/>
            <a:ext cx="4891484" cy="2000250"/>
          </a:xfrm>
        </p:spPr>
        <p:txBody>
          <a:bodyPr>
            <a:noAutofit/>
          </a:bodyPr>
          <a:lstStyle/>
          <a:p>
            <a:pPr eaLnBrk="1" hangingPunct="1">
              <a:lnSpc>
                <a:spcPct val="110000"/>
              </a:lnSpc>
            </a:pPr>
            <a:r>
              <a:rPr lang="en-US" altLang="en-US" sz="2000" dirty="0" err="1"/>
              <a:t>Mỗi</a:t>
            </a:r>
            <a:r>
              <a:rPr lang="en-US" altLang="en-US" sz="2000" dirty="0"/>
              <a:t> </a:t>
            </a:r>
            <a:r>
              <a:rPr lang="en-US" altLang="en-US" sz="2000" dirty="0" err="1"/>
              <a:t>người</a:t>
            </a:r>
            <a:r>
              <a:rPr lang="en-US" altLang="en-US" sz="2000" dirty="0"/>
              <a:t>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nhận</a:t>
            </a:r>
            <a:r>
              <a:rPr lang="en-US" altLang="en-US" sz="2000" dirty="0"/>
              <a:t> </a:t>
            </a:r>
            <a:r>
              <a:rPr lang="en-US" altLang="en-US" sz="2000" dirty="0" err="1"/>
              <a:t>được</a:t>
            </a:r>
            <a:r>
              <a:rPr lang="en-US" altLang="en-US" sz="2000" dirty="0"/>
              <a:t> </a:t>
            </a:r>
            <a:r>
              <a:rPr lang="en-US" altLang="en-US" sz="2000" dirty="0" err="1"/>
              <a:t>nội</a:t>
            </a:r>
            <a:r>
              <a:rPr lang="en-US" altLang="en-US" sz="2000" dirty="0"/>
              <a:t> dung </a:t>
            </a:r>
            <a:r>
              <a:rPr lang="en-US" altLang="en-US" sz="2000" dirty="0" err="1"/>
              <a:t>khác</a:t>
            </a:r>
            <a:r>
              <a:rPr lang="en-US" altLang="en-US" sz="2000" dirty="0"/>
              <a:t> </a:t>
            </a:r>
            <a:r>
              <a:rPr lang="en-US" altLang="en-US" sz="2000" dirty="0" err="1"/>
              <a:t>nhau</a:t>
            </a:r>
            <a:r>
              <a:rPr lang="en-US" altLang="en-US" sz="2000" dirty="0"/>
              <a:t> </a:t>
            </a:r>
            <a:r>
              <a:rPr lang="en-US" altLang="en-US" sz="2000" dirty="0" err="1"/>
              <a:t>phụ</a:t>
            </a:r>
            <a:r>
              <a:rPr lang="en-US" altLang="en-US" sz="2000" dirty="0"/>
              <a:t> </a:t>
            </a:r>
            <a:r>
              <a:rPr lang="en-US" altLang="en-US" sz="2000" dirty="0" err="1"/>
              <a:t>thuộc</a:t>
            </a:r>
            <a:r>
              <a:rPr lang="en-US" altLang="en-US" sz="2000" dirty="0"/>
              <a:t> </a:t>
            </a:r>
            <a:r>
              <a:rPr lang="en-US" altLang="en-US" sz="2000" dirty="0" err="1"/>
              <a:t>vào</a:t>
            </a:r>
            <a:r>
              <a:rPr lang="en-US" altLang="en-US" sz="2000" dirty="0"/>
              <a:t> </a:t>
            </a:r>
            <a:r>
              <a:rPr lang="en-US" altLang="en-US" sz="2000" dirty="0" err="1"/>
              <a:t>kết</a:t>
            </a:r>
            <a:r>
              <a:rPr lang="en-US" altLang="en-US" sz="2000" dirty="0"/>
              <a:t> </a:t>
            </a:r>
            <a:r>
              <a:rPr lang="en-US" altLang="en-US" sz="2000" dirty="0" err="1"/>
              <a:t>quả</a:t>
            </a:r>
            <a:r>
              <a:rPr lang="en-US" altLang="en-US" sz="2000" dirty="0"/>
              <a:t> </a:t>
            </a:r>
            <a:r>
              <a:rPr lang="en-US" altLang="en-US" sz="2000" dirty="0" err="1"/>
              <a:t>chạy</a:t>
            </a:r>
            <a:r>
              <a:rPr lang="en-US" altLang="en-US" sz="2000" dirty="0"/>
              <a:t> </a:t>
            </a:r>
            <a:r>
              <a:rPr lang="en-US" altLang="en-US" sz="2000" dirty="0" err="1"/>
              <a:t>chương</a:t>
            </a:r>
            <a:r>
              <a:rPr lang="en-US" altLang="en-US" sz="2000" dirty="0"/>
              <a:t> </a:t>
            </a:r>
            <a:r>
              <a:rPr lang="en-US" altLang="en-US" sz="2000" dirty="0" err="1"/>
              <a:t>trình</a:t>
            </a:r>
            <a:r>
              <a:rPr lang="en-US" altLang="en-US" sz="2000" dirty="0"/>
              <a:t>.</a:t>
            </a:r>
          </a:p>
          <a:p>
            <a:pPr eaLnBrk="1" hangingPunct="1">
              <a:lnSpc>
                <a:spcPct val="110000"/>
              </a:lnSpc>
            </a:pPr>
            <a:r>
              <a:rPr lang="en-US" altLang="en-US" sz="2000" dirty="0" err="1"/>
              <a:t>Trang</a:t>
            </a:r>
            <a:r>
              <a:rPr lang="en-US" altLang="en-US" sz="2000" dirty="0"/>
              <a:t> web </a:t>
            </a:r>
            <a:r>
              <a:rPr lang="en-US" altLang="en-US" sz="2000" dirty="0" err="1"/>
              <a:t>viết</a:t>
            </a:r>
            <a:r>
              <a:rPr lang="en-US" altLang="en-US" sz="2000" dirty="0"/>
              <a:t> </a:t>
            </a:r>
            <a:r>
              <a:rPr lang="en-US" altLang="en-US" sz="2000" dirty="0" err="1"/>
              <a:t>bằng</a:t>
            </a:r>
            <a:r>
              <a:rPr lang="en-US" altLang="en-US" sz="2000" dirty="0"/>
              <a:t> HTML + </a:t>
            </a:r>
            <a:r>
              <a:rPr lang="en-US" altLang="en-US" sz="2000" dirty="0" err="1"/>
              <a:t>Ngôn</a:t>
            </a:r>
            <a:r>
              <a:rPr lang="en-US" altLang="en-US" sz="2000" dirty="0"/>
              <a:t> </a:t>
            </a:r>
            <a:r>
              <a:rPr lang="en-US" altLang="en-US" sz="2000" dirty="0" err="1"/>
              <a:t>ngữ</a:t>
            </a:r>
            <a:r>
              <a:rPr lang="en-US" altLang="en-US" sz="2000" dirty="0"/>
              <a:t> </a:t>
            </a:r>
            <a:r>
              <a:rPr lang="en-US" altLang="en-US" sz="2000" dirty="0" err="1"/>
              <a:t>lập</a:t>
            </a:r>
            <a:r>
              <a:rPr lang="en-US" altLang="en-US" sz="2000" dirty="0"/>
              <a:t> </a:t>
            </a:r>
            <a:r>
              <a:rPr lang="en-US" altLang="en-US" sz="2000" dirty="0" err="1"/>
              <a:t>trình</a:t>
            </a:r>
            <a:r>
              <a:rPr lang="en-US" altLang="en-US" sz="2000" dirty="0"/>
              <a:t> </a:t>
            </a:r>
            <a:r>
              <a:rPr lang="en-US" altLang="en-US" sz="2000" dirty="0" err="1"/>
              <a:t>phía</a:t>
            </a:r>
            <a:r>
              <a:rPr lang="en-US" altLang="en-US" sz="2000" dirty="0"/>
              <a:t> server.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được</a:t>
            </a:r>
            <a:r>
              <a:rPr lang="en-US" altLang="en-US" sz="2000" dirty="0"/>
              <a:t> </a:t>
            </a:r>
            <a:r>
              <a:rPr lang="en-US" altLang="en-US" sz="2000" dirty="0" err="1"/>
              <a:t>thay</a:t>
            </a:r>
            <a:r>
              <a:rPr lang="en-US" altLang="en-US" sz="2000" dirty="0"/>
              <a:t> </a:t>
            </a:r>
            <a:r>
              <a:rPr lang="en-US" altLang="en-US" sz="2000" dirty="0" err="1"/>
              <a:t>đổi</a:t>
            </a:r>
            <a:r>
              <a:rPr lang="en-US" altLang="en-US" sz="2000" dirty="0"/>
              <a:t> </a:t>
            </a:r>
            <a:r>
              <a:rPr lang="en-US" altLang="en-US" sz="2000" dirty="0" err="1"/>
              <a:t>bởi</a:t>
            </a:r>
            <a:r>
              <a:rPr lang="en-US" altLang="en-US" sz="2000" dirty="0"/>
              <a:t> </a:t>
            </a:r>
            <a:r>
              <a:rPr lang="en-US" altLang="en-US" sz="2000" dirty="0" err="1"/>
              <a:t>người</a:t>
            </a:r>
            <a:r>
              <a:rPr lang="en-US" altLang="en-US" sz="2000" dirty="0"/>
              <a:t> </a:t>
            </a:r>
            <a:r>
              <a:rPr lang="en-US" altLang="en-US" sz="2000" dirty="0" err="1"/>
              <a:t>sử</a:t>
            </a:r>
            <a:r>
              <a:rPr lang="en-US" altLang="en-US" sz="2000" dirty="0"/>
              <a:t> </a:t>
            </a:r>
            <a:r>
              <a:rPr lang="en-US" altLang="en-US" sz="2000" dirty="0" err="1"/>
              <a:t>dụng</a:t>
            </a:r>
            <a:endParaRPr lang="en-US" altLang="en-US" sz="2000" dirty="0"/>
          </a:p>
          <a:p>
            <a:pPr eaLnBrk="1" hangingPunct="1">
              <a:lnSpc>
                <a:spcPct val="110000"/>
              </a:lnSpc>
            </a:pPr>
            <a:r>
              <a:rPr lang="en-US" altLang="en-US" sz="2000" dirty="0" err="1"/>
              <a:t>Khả</a:t>
            </a:r>
            <a:r>
              <a:rPr lang="en-US" altLang="en-US" sz="2000" dirty="0"/>
              <a:t> </a:t>
            </a:r>
            <a:r>
              <a:rPr lang="en-US" altLang="en-US" sz="2000" dirty="0" err="1"/>
              <a:t>năng</a:t>
            </a:r>
            <a:r>
              <a:rPr lang="en-US" altLang="en-US" sz="2000" dirty="0"/>
              <a:t> </a:t>
            </a:r>
            <a:r>
              <a:rPr lang="en-US" altLang="en-US" sz="2000" dirty="0" err="1"/>
              <a:t>tương</a:t>
            </a:r>
            <a:r>
              <a:rPr lang="en-US" altLang="en-US" sz="2000" dirty="0"/>
              <a:t> </a:t>
            </a:r>
            <a:r>
              <a:rPr lang="en-US" altLang="en-US" sz="2000" dirty="0" err="1"/>
              <a:t>tác</a:t>
            </a:r>
            <a:r>
              <a:rPr lang="en-US" altLang="en-US" sz="2000" dirty="0"/>
              <a:t> </a:t>
            </a:r>
            <a:r>
              <a:rPr lang="en-US" altLang="en-US" sz="2000" dirty="0" err="1"/>
              <a:t>mạnh</a:t>
            </a:r>
            <a:endParaRPr lang="en-US" altLang="en-US" sz="2000" dirty="0"/>
          </a:p>
        </p:txBody>
      </p:sp>
      <p:pic>
        <p:nvPicPr>
          <p:cNvPr id="38916" name="Picture 41" descr="flowe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89188" y="2182813"/>
            <a:ext cx="1777008" cy="129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7" name="Group 7"/>
          <p:cNvGrpSpPr>
            <a:grpSpLocks/>
          </p:cNvGrpSpPr>
          <p:nvPr/>
        </p:nvGrpSpPr>
        <p:grpSpPr bwMode="auto">
          <a:xfrm>
            <a:off x="6305352" y="1714501"/>
            <a:ext cx="1749227" cy="1033859"/>
            <a:chOff x="6705600" y="1143000"/>
            <a:chExt cx="2152650" cy="1377950"/>
          </a:xfrm>
        </p:grpSpPr>
        <p:grpSp>
          <p:nvGrpSpPr>
            <p:cNvPr id="38938" name="Group 6"/>
            <p:cNvGrpSpPr>
              <a:grpSpLocks/>
            </p:cNvGrpSpPr>
            <p:nvPr/>
          </p:nvGrpSpPr>
          <p:grpSpPr bwMode="auto">
            <a:xfrm>
              <a:off x="6705600" y="1143000"/>
              <a:ext cx="800100" cy="1377950"/>
              <a:chOff x="752" y="760"/>
              <a:chExt cx="626" cy="1012"/>
            </a:xfrm>
          </p:grpSpPr>
          <p:sp>
            <p:nvSpPr>
              <p:cNvPr id="38940" name="Freeform 7"/>
              <p:cNvSpPr>
                <a:spLocks/>
              </p:cNvSpPr>
              <p:nvPr/>
            </p:nvSpPr>
            <p:spPr bwMode="auto">
              <a:xfrm>
                <a:off x="754" y="760"/>
                <a:ext cx="623" cy="217"/>
              </a:xfrm>
              <a:custGeom>
                <a:avLst/>
                <a:gdLst>
                  <a:gd name="T0" fmla="*/ 0 w 1291"/>
                  <a:gd name="T1" fmla="*/ 0 h 449"/>
                  <a:gd name="T2" fmla="*/ 0 w 1291"/>
                  <a:gd name="T3" fmla="*/ 0 h 449"/>
                  <a:gd name="T4" fmla="*/ 0 w 1291"/>
                  <a:gd name="T5" fmla="*/ 0 h 449"/>
                  <a:gd name="T6" fmla="*/ 0 w 1291"/>
                  <a:gd name="T7" fmla="*/ 0 h 449"/>
                  <a:gd name="T8" fmla="*/ 0 w 1291"/>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1" name="Freeform 8"/>
              <p:cNvSpPr>
                <a:spLocks/>
              </p:cNvSpPr>
              <p:nvPr/>
            </p:nvSpPr>
            <p:spPr bwMode="auto">
              <a:xfrm>
                <a:off x="764" y="1513"/>
                <a:ext cx="604" cy="259"/>
              </a:xfrm>
              <a:custGeom>
                <a:avLst/>
                <a:gdLst>
                  <a:gd name="T0" fmla="*/ 0 w 1252"/>
                  <a:gd name="T1" fmla="*/ 0 h 536"/>
                  <a:gd name="T2" fmla="*/ 0 w 1252"/>
                  <a:gd name="T3" fmla="*/ 0 h 536"/>
                  <a:gd name="T4" fmla="*/ 0 w 1252"/>
                  <a:gd name="T5" fmla="*/ 0 h 536"/>
                  <a:gd name="T6" fmla="*/ 0 w 1252"/>
                  <a:gd name="T7" fmla="*/ 0 h 536"/>
                  <a:gd name="T8" fmla="*/ 0 w 1252"/>
                  <a:gd name="T9" fmla="*/ 0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2" name="Freeform 9"/>
              <p:cNvSpPr>
                <a:spLocks/>
              </p:cNvSpPr>
              <p:nvPr/>
            </p:nvSpPr>
            <p:spPr bwMode="auto">
              <a:xfrm>
                <a:off x="1026" y="820"/>
                <a:ext cx="352" cy="927"/>
              </a:xfrm>
              <a:custGeom>
                <a:avLst/>
                <a:gdLst>
                  <a:gd name="T0" fmla="*/ 0 w 729"/>
                  <a:gd name="T1" fmla="*/ 0 h 1916"/>
                  <a:gd name="T2" fmla="*/ 0 w 729"/>
                  <a:gd name="T3" fmla="*/ 0 h 1916"/>
                  <a:gd name="T4" fmla="*/ 0 w 729"/>
                  <a:gd name="T5" fmla="*/ 0 h 1916"/>
                  <a:gd name="T6" fmla="*/ 0 w 729"/>
                  <a:gd name="T7" fmla="*/ 0 h 1916"/>
                  <a:gd name="T8" fmla="*/ 0 w 729"/>
                  <a:gd name="T9" fmla="*/ 0 h 19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3" name="Freeform 10"/>
              <p:cNvSpPr>
                <a:spLocks/>
              </p:cNvSpPr>
              <p:nvPr/>
            </p:nvSpPr>
            <p:spPr bwMode="auto">
              <a:xfrm>
                <a:off x="752" y="908"/>
                <a:ext cx="278" cy="834"/>
              </a:xfrm>
              <a:custGeom>
                <a:avLst/>
                <a:gdLst>
                  <a:gd name="T0" fmla="*/ 0 w 577"/>
                  <a:gd name="T1" fmla="*/ 0 h 1728"/>
                  <a:gd name="T2" fmla="*/ 0 w 577"/>
                  <a:gd name="T3" fmla="*/ 0 h 1728"/>
                  <a:gd name="T4" fmla="*/ 0 w 577"/>
                  <a:gd name="T5" fmla="*/ 0 h 1728"/>
                  <a:gd name="T6" fmla="*/ 0 w 577"/>
                  <a:gd name="T7" fmla="*/ 0 h 1728"/>
                  <a:gd name="T8" fmla="*/ 0 w 577"/>
                  <a:gd name="T9" fmla="*/ 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4" name="Line 11"/>
              <p:cNvSpPr>
                <a:spLocks noChangeShapeType="1"/>
              </p:cNvSpPr>
              <p:nvPr/>
            </p:nvSpPr>
            <p:spPr bwMode="auto">
              <a:xfrm>
                <a:off x="791" y="1610"/>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5" name="Oval 12"/>
              <p:cNvSpPr>
                <a:spLocks noChangeArrowheads="1"/>
              </p:cNvSpPr>
              <p:nvPr/>
            </p:nvSpPr>
            <p:spPr bwMode="auto">
              <a:xfrm>
                <a:off x="784" y="949"/>
                <a:ext cx="31" cy="17"/>
              </a:xfrm>
              <a:prstGeom prst="ellipse">
                <a:avLst/>
              </a:prstGeom>
              <a:solidFill>
                <a:schemeClr val="accent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
            <p:nvSpPr>
              <p:cNvPr id="38946" name="Line 13"/>
              <p:cNvSpPr>
                <a:spLocks noChangeShapeType="1"/>
              </p:cNvSpPr>
              <p:nvPr/>
            </p:nvSpPr>
            <p:spPr bwMode="auto">
              <a:xfrm>
                <a:off x="791" y="1572"/>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7" name="Line 14"/>
              <p:cNvSpPr>
                <a:spLocks noChangeShapeType="1"/>
              </p:cNvSpPr>
              <p:nvPr/>
            </p:nvSpPr>
            <p:spPr bwMode="auto">
              <a:xfrm>
                <a:off x="791" y="1534"/>
                <a:ext cx="192" cy="52"/>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8" name="Line 15"/>
              <p:cNvSpPr>
                <a:spLocks noChangeShapeType="1"/>
              </p:cNvSpPr>
              <p:nvPr/>
            </p:nvSpPr>
            <p:spPr bwMode="auto">
              <a:xfrm>
                <a:off x="791" y="1497"/>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9" name="Line 16"/>
              <p:cNvSpPr>
                <a:spLocks noChangeShapeType="1"/>
              </p:cNvSpPr>
              <p:nvPr/>
            </p:nvSpPr>
            <p:spPr bwMode="auto">
              <a:xfrm>
                <a:off x="791" y="1458"/>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A9A9A9"/>
                      </a:outerShdw>
                    </a:effectLst>
                  </a14:hiddenEffects>
                </a:ext>
              </a:extLst>
            </p:spPr>
            <p:txBody>
              <a:bodyPr wrap="none" anchor="ctr"/>
              <a:lstStyle/>
              <a:p>
                <a:endParaRPr lang="en-US" sz="1125"/>
              </a:p>
            </p:txBody>
          </p:sp>
          <p:sp>
            <p:nvSpPr>
              <p:cNvPr id="38950" name="Freeform 17"/>
              <p:cNvSpPr>
                <a:spLocks/>
              </p:cNvSpPr>
              <p:nvPr/>
            </p:nvSpPr>
            <p:spPr bwMode="auto">
              <a:xfrm>
                <a:off x="794" y="1094"/>
                <a:ext cx="190" cy="355"/>
              </a:xfrm>
              <a:custGeom>
                <a:avLst/>
                <a:gdLst>
                  <a:gd name="T0" fmla="*/ 0 w 397"/>
                  <a:gd name="T1" fmla="*/ 0 h 733"/>
                  <a:gd name="T2" fmla="*/ 0 w 397"/>
                  <a:gd name="T3" fmla="*/ 0 h 733"/>
                  <a:gd name="T4" fmla="*/ 0 w 397"/>
                  <a:gd name="T5" fmla="*/ 0 h 733"/>
                  <a:gd name="T6" fmla="*/ 0 60000 65536"/>
                  <a:gd name="T7" fmla="*/ 0 60000 65536"/>
                  <a:gd name="T8" fmla="*/ 0 60000 65536"/>
                </a:gdLst>
                <a:ahLst/>
                <a:cxnLst>
                  <a:cxn ang="T6">
                    <a:pos x="T0" y="T1"/>
                  </a:cxn>
                  <a:cxn ang="T7">
                    <a:pos x="T2" y="T3"/>
                  </a:cxn>
                  <a:cxn ang="T8">
                    <a:pos x="T4" y="T5"/>
                  </a:cxn>
                </a:cxnLst>
                <a:rect l="0" t="0" r="r" b="b"/>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1" name="Freeform 18"/>
              <p:cNvSpPr>
                <a:spLocks/>
              </p:cNvSpPr>
              <p:nvPr/>
            </p:nvSpPr>
            <p:spPr bwMode="auto">
              <a:xfrm>
                <a:off x="774" y="1024"/>
                <a:ext cx="218" cy="618"/>
              </a:xfrm>
              <a:custGeom>
                <a:avLst/>
                <a:gdLst>
                  <a:gd name="T0" fmla="*/ 0 w 453"/>
                  <a:gd name="T1" fmla="*/ 0 h 1278"/>
                  <a:gd name="T2" fmla="*/ 0 w 453"/>
                  <a:gd name="T3" fmla="*/ 0 h 1278"/>
                  <a:gd name="T4" fmla="*/ 0 w 453"/>
                  <a:gd name="T5" fmla="*/ 0 h 1278"/>
                  <a:gd name="T6" fmla="*/ 0 60000 65536"/>
                  <a:gd name="T7" fmla="*/ 0 60000 65536"/>
                  <a:gd name="T8" fmla="*/ 0 60000 65536"/>
                </a:gdLst>
                <a:ahLst/>
                <a:cxnLst>
                  <a:cxn ang="T6">
                    <a:pos x="T0" y="T1"/>
                  </a:cxn>
                  <a:cxn ang="T7">
                    <a:pos x="T2" y="T3"/>
                  </a:cxn>
                  <a:cxn ang="T8">
                    <a:pos x="T4" y="T5"/>
                  </a:cxn>
                </a:cxnLst>
                <a:rect l="0" t="0" r="r" b="b"/>
                <a:pathLst>
                  <a:path w="453" h="1278">
                    <a:moveTo>
                      <a:pt x="452" y="105"/>
                    </a:moveTo>
                    <a:lnTo>
                      <a:pt x="0" y="0"/>
                    </a:lnTo>
                    <a:lnTo>
                      <a:pt x="0" y="1277"/>
                    </a:lnTo>
                  </a:path>
                </a:pathLst>
              </a:custGeom>
              <a:noFill/>
              <a:ln w="635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2" name="Freeform 19"/>
              <p:cNvSpPr>
                <a:spLocks/>
              </p:cNvSpPr>
              <p:nvPr/>
            </p:nvSpPr>
            <p:spPr bwMode="auto">
              <a:xfrm>
                <a:off x="788" y="1047"/>
                <a:ext cx="194" cy="352"/>
              </a:xfrm>
              <a:custGeom>
                <a:avLst/>
                <a:gdLst>
                  <a:gd name="T0" fmla="*/ 0 w 402"/>
                  <a:gd name="T1" fmla="*/ 0 h 726"/>
                  <a:gd name="T2" fmla="*/ 0 w 402"/>
                  <a:gd name="T3" fmla="*/ 0 h 726"/>
                  <a:gd name="T4" fmla="*/ 0 w 402"/>
                  <a:gd name="T5" fmla="*/ 0 h 726"/>
                  <a:gd name="T6" fmla="*/ 0 60000 65536"/>
                  <a:gd name="T7" fmla="*/ 0 60000 65536"/>
                  <a:gd name="T8" fmla="*/ 0 60000 65536"/>
                </a:gdLst>
                <a:ahLst/>
                <a:cxnLst>
                  <a:cxn ang="T6">
                    <a:pos x="T0" y="T1"/>
                  </a:cxn>
                  <a:cxn ang="T7">
                    <a:pos x="T2" y="T3"/>
                  </a:cxn>
                  <a:cxn ang="T8">
                    <a:pos x="T4" y="T5"/>
                  </a:cxn>
                </a:cxnLst>
                <a:rect l="0" t="0" r="r" b="b"/>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ffectLst/>
              <a:extLst>
                <a:ext uri="{909E8E84-426E-40DD-AFC4-6F175D3DCCD1}">
                  <a14:hiddenFill xmlns:a14="http://schemas.microsoft.com/office/drawing/2010/main">
                    <a:gradFill rotWithShape="0">
                      <a:gsLst>
                        <a:gs pos="0">
                          <a:srgbClr val="A9A9A9"/>
                        </a:gs>
                        <a:gs pos="100000">
                          <a:srgbClr val="D1D1D1"/>
                        </a:gs>
                      </a:gsLst>
                      <a:path path="rect">
                        <a:fillToRect r="100000" b="10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3" name="Line 20"/>
              <p:cNvSpPr>
                <a:spLocks noChangeShapeType="1"/>
              </p:cNvSpPr>
              <p:nvPr/>
            </p:nvSpPr>
            <p:spPr bwMode="auto">
              <a:xfrm>
                <a:off x="789" y="1128"/>
                <a:ext cx="187"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4" name="Line 21"/>
              <p:cNvSpPr>
                <a:spLocks noChangeShapeType="1"/>
              </p:cNvSpPr>
              <p:nvPr/>
            </p:nvSpPr>
            <p:spPr bwMode="auto">
              <a:xfrm>
                <a:off x="789" y="1203"/>
                <a:ext cx="189"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5" name="Line 22"/>
              <p:cNvSpPr>
                <a:spLocks noChangeShapeType="1"/>
              </p:cNvSpPr>
              <p:nvPr/>
            </p:nvSpPr>
            <p:spPr bwMode="auto">
              <a:xfrm>
                <a:off x="789" y="1296"/>
                <a:ext cx="180"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6" name="Freeform 23"/>
              <p:cNvSpPr>
                <a:spLocks/>
              </p:cNvSpPr>
              <p:nvPr/>
            </p:nvSpPr>
            <p:spPr bwMode="auto">
              <a:xfrm>
                <a:off x="845" y="1091"/>
                <a:ext cx="74" cy="40"/>
              </a:xfrm>
              <a:custGeom>
                <a:avLst/>
                <a:gdLst>
                  <a:gd name="T0" fmla="*/ 0 w 152"/>
                  <a:gd name="T1" fmla="*/ 0 h 82"/>
                  <a:gd name="T2" fmla="*/ 0 w 152"/>
                  <a:gd name="T3" fmla="*/ 0 h 82"/>
                  <a:gd name="T4" fmla="*/ 0 w 152"/>
                  <a:gd name="T5" fmla="*/ 0 h 82"/>
                  <a:gd name="T6" fmla="*/ 0 w 152"/>
                  <a:gd name="T7" fmla="*/ 0 h 82"/>
                  <a:gd name="T8" fmla="*/ 0 w 152"/>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82">
                    <a:moveTo>
                      <a:pt x="0" y="0"/>
                    </a:moveTo>
                    <a:lnTo>
                      <a:pt x="0" y="48"/>
                    </a:lnTo>
                    <a:lnTo>
                      <a:pt x="151" y="81"/>
                    </a:lnTo>
                    <a:lnTo>
                      <a:pt x="151" y="33"/>
                    </a:lnTo>
                    <a:lnTo>
                      <a:pt x="0" y="0"/>
                    </a:lnTo>
                  </a:path>
                </a:pathLst>
              </a:custGeom>
              <a:solidFill>
                <a:srgbClr val="A9A9A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7" name="Line 24"/>
              <p:cNvSpPr>
                <a:spLocks noChangeShapeType="1"/>
              </p:cNvSpPr>
              <p:nvPr/>
            </p:nvSpPr>
            <p:spPr bwMode="auto">
              <a:xfrm>
                <a:off x="816" y="1097"/>
                <a:ext cx="138" cy="30"/>
              </a:xfrm>
              <a:prstGeom prst="line">
                <a:avLst/>
              </a:prstGeom>
              <a:noFill/>
              <a:ln w="6350">
                <a:solidFill>
                  <a:srgbClr val="91919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8" name="Freeform 25"/>
              <p:cNvSpPr>
                <a:spLocks/>
              </p:cNvSpPr>
              <p:nvPr/>
            </p:nvSpPr>
            <p:spPr bwMode="auto">
              <a:xfrm>
                <a:off x="802" y="1234"/>
                <a:ext cx="167" cy="75"/>
              </a:xfrm>
              <a:custGeom>
                <a:avLst/>
                <a:gdLst>
                  <a:gd name="T0" fmla="*/ 0 w 351"/>
                  <a:gd name="T1" fmla="*/ 0 h 183"/>
                  <a:gd name="T2" fmla="*/ 0 w 351"/>
                  <a:gd name="T3" fmla="*/ 0 h 183"/>
                  <a:gd name="T4" fmla="*/ 0 w 351"/>
                  <a:gd name="T5" fmla="*/ 0 h 183"/>
                  <a:gd name="T6" fmla="*/ 0 w 351"/>
                  <a:gd name="T7" fmla="*/ 0 h 183"/>
                  <a:gd name="T8" fmla="*/ 0 w 351"/>
                  <a:gd name="T9" fmla="*/ 0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9" name="Freeform 26"/>
              <p:cNvSpPr>
                <a:spLocks/>
              </p:cNvSpPr>
              <p:nvPr/>
            </p:nvSpPr>
            <p:spPr bwMode="auto">
              <a:xfrm>
                <a:off x="802" y="1327"/>
                <a:ext cx="167" cy="83"/>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60" name="Freeform 27"/>
              <p:cNvSpPr>
                <a:spLocks/>
              </p:cNvSpPr>
              <p:nvPr/>
            </p:nvSpPr>
            <p:spPr bwMode="auto">
              <a:xfrm>
                <a:off x="799" y="1150"/>
                <a:ext cx="170" cy="77"/>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61" name="Line 28"/>
              <p:cNvSpPr>
                <a:spLocks noChangeShapeType="1"/>
              </p:cNvSpPr>
              <p:nvPr/>
            </p:nvSpPr>
            <p:spPr bwMode="auto">
              <a:xfrm flipH="1" flipV="1">
                <a:off x="921" y="1197"/>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8962" name="Line 29"/>
              <p:cNvSpPr>
                <a:spLocks noChangeShapeType="1"/>
              </p:cNvSpPr>
              <p:nvPr/>
            </p:nvSpPr>
            <p:spPr bwMode="auto">
              <a:xfrm flipH="1" flipV="1">
                <a:off x="921" y="1279"/>
                <a:ext cx="33" cy="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8963" name="Line 30"/>
              <p:cNvSpPr>
                <a:spLocks noChangeShapeType="1"/>
              </p:cNvSpPr>
              <p:nvPr/>
            </p:nvSpPr>
            <p:spPr bwMode="auto">
              <a:xfrm flipH="1" flipV="1">
                <a:off x="921" y="1378"/>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grpSp>
        <p:sp>
          <p:nvSpPr>
            <p:cNvPr id="38939" name="Text Box 35"/>
            <p:cNvSpPr txBox="1">
              <a:spLocks noChangeArrowheads="1"/>
            </p:cNvSpPr>
            <p:nvPr/>
          </p:nvSpPr>
          <p:spPr bwMode="auto">
            <a:xfrm>
              <a:off x="7772401" y="1524000"/>
              <a:ext cx="1085849" cy="738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Web Server</a:t>
              </a:r>
            </a:p>
          </p:txBody>
        </p:sp>
      </p:grpSp>
      <p:grpSp>
        <p:nvGrpSpPr>
          <p:cNvPr id="4" name="Group 3"/>
          <p:cNvGrpSpPr>
            <a:grpSpLocks/>
          </p:cNvGrpSpPr>
          <p:nvPr/>
        </p:nvGrpSpPr>
        <p:grpSpPr bwMode="auto">
          <a:xfrm>
            <a:off x="1321594" y="2774157"/>
            <a:ext cx="1041797" cy="561578"/>
            <a:chOff x="571500" y="2555875"/>
            <a:chExt cx="1282701" cy="749301"/>
          </a:xfrm>
        </p:grpSpPr>
        <p:sp>
          <p:nvSpPr>
            <p:cNvPr id="38936" name="Freeform 32"/>
            <p:cNvSpPr>
              <a:spLocks/>
            </p:cNvSpPr>
            <p:nvPr/>
          </p:nvSpPr>
          <p:spPr bwMode="auto">
            <a:xfrm>
              <a:off x="741363" y="2595563"/>
              <a:ext cx="1112838" cy="709613"/>
            </a:xfrm>
            <a:custGeom>
              <a:avLst/>
              <a:gdLst>
                <a:gd name="T0" fmla="*/ 2147483646 w 935"/>
                <a:gd name="T1" fmla="*/ 2147483646 h 519"/>
                <a:gd name="T2" fmla="*/ 2147483646 w 935"/>
                <a:gd name="T3" fmla="*/ 2147483646 h 519"/>
                <a:gd name="T4" fmla="*/ 2147483646 w 935"/>
                <a:gd name="T5" fmla="*/ 2147483646 h 519"/>
                <a:gd name="T6" fmla="*/ 2147483646 w 935"/>
                <a:gd name="T7" fmla="*/ 2147483646 h 519"/>
                <a:gd name="T8" fmla="*/ 2147483646 w 935"/>
                <a:gd name="T9" fmla="*/ 2147483646 h 519"/>
                <a:gd name="T10" fmla="*/ 2147483646 w 935"/>
                <a:gd name="T11" fmla="*/ 2147483646 h 519"/>
                <a:gd name="T12" fmla="*/ 2147483646 w 935"/>
                <a:gd name="T13" fmla="*/ 2147483646 h 519"/>
                <a:gd name="T14" fmla="*/ 2147483646 w 935"/>
                <a:gd name="T15" fmla="*/ 2147483646 h 519"/>
                <a:gd name="T16" fmla="*/ 2147483646 w 935"/>
                <a:gd name="T17" fmla="*/ 2147483646 h 519"/>
                <a:gd name="T18" fmla="*/ 2147483646 w 935"/>
                <a:gd name="T19" fmla="*/ 2147483646 h 519"/>
                <a:gd name="T20" fmla="*/ 2147483646 w 935"/>
                <a:gd name="T21" fmla="*/ 2147483646 h 519"/>
                <a:gd name="T22" fmla="*/ 2147483646 w 935"/>
                <a:gd name="T23" fmla="*/ 2147483646 h 519"/>
                <a:gd name="T24" fmla="*/ 2147483646 w 935"/>
                <a:gd name="T25" fmla="*/ 0 h 5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35" h="519">
                  <a:moveTo>
                    <a:pt x="10" y="519"/>
                  </a:moveTo>
                  <a:cubicBezTo>
                    <a:pt x="13" y="462"/>
                    <a:pt x="0" y="403"/>
                    <a:pt x="19" y="349"/>
                  </a:cubicBezTo>
                  <a:cubicBezTo>
                    <a:pt x="26" y="330"/>
                    <a:pt x="76" y="331"/>
                    <a:pt x="76" y="331"/>
                  </a:cubicBezTo>
                  <a:cubicBezTo>
                    <a:pt x="86" y="333"/>
                    <a:pt x="137" y="341"/>
                    <a:pt x="152" y="349"/>
                  </a:cubicBezTo>
                  <a:cubicBezTo>
                    <a:pt x="202" y="377"/>
                    <a:pt x="213" y="390"/>
                    <a:pt x="265" y="406"/>
                  </a:cubicBezTo>
                  <a:cubicBezTo>
                    <a:pt x="318" y="396"/>
                    <a:pt x="362" y="385"/>
                    <a:pt x="397" y="340"/>
                  </a:cubicBezTo>
                  <a:cubicBezTo>
                    <a:pt x="411" y="322"/>
                    <a:pt x="435" y="283"/>
                    <a:pt x="435" y="283"/>
                  </a:cubicBezTo>
                  <a:cubicBezTo>
                    <a:pt x="457" y="197"/>
                    <a:pt x="440" y="229"/>
                    <a:pt x="473" y="180"/>
                  </a:cubicBezTo>
                  <a:cubicBezTo>
                    <a:pt x="528" y="187"/>
                    <a:pt x="552" y="188"/>
                    <a:pt x="595" y="217"/>
                  </a:cubicBezTo>
                  <a:cubicBezTo>
                    <a:pt x="623" y="299"/>
                    <a:pt x="629" y="274"/>
                    <a:pt x="737" y="265"/>
                  </a:cubicBezTo>
                  <a:cubicBezTo>
                    <a:pt x="768" y="244"/>
                    <a:pt x="781" y="219"/>
                    <a:pt x="812" y="198"/>
                  </a:cubicBezTo>
                  <a:cubicBezTo>
                    <a:pt x="850" y="142"/>
                    <a:pt x="848" y="78"/>
                    <a:pt x="907" y="38"/>
                  </a:cubicBezTo>
                  <a:cubicBezTo>
                    <a:pt x="929" y="6"/>
                    <a:pt x="918" y="18"/>
                    <a:pt x="935" y="0"/>
                  </a:cubicBezTo>
                </a:path>
              </a:pathLst>
            </a:custGeom>
            <a:noFill/>
            <a:ln w="38100" cap="sq"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7" name="Text Box 36"/>
            <p:cNvSpPr txBox="1">
              <a:spLocks noChangeArrowheads="1"/>
            </p:cNvSpPr>
            <p:nvPr/>
          </p:nvSpPr>
          <p:spPr bwMode="auto">
            <a:xfrm>
              <a:off x="571500" y="2555875"/>
              <a:ext cx="1257301" cy="35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5" name="Group 4"/>
          <p:cNvGrpSpPr>
            <a:grpSpLocks/>
          </p:cNvGrpSpPr>
          <p:nvPr/>
        </p:nvGrpSpPr>
        <p:grpSpPr bwMode="auto">
          <a:xfrm>
            <a:off x="3828852" y="1690688"/>
            <a:ext cx="2476500" cy="545703"/>
            <a:chOff x="3657600" y="1111250"/>
            <a:chExt cx="3048000" cy="727076"/>
          </a:xfrm>
        </p:grpSpPr>
        <p:sp>
          <p:nvSpPr>
            <p:cNvPr id="38934" name="Freeform 5"/>
            <p:cNvSpPr>
              <a:spLocks/>
            </p:cNvSpPr>
            <p:nvPr/>
          </p:nvSpPr>
          <p:spPr bwMode="auto">
            <a:xfrm>
              <a:off x="3657600" y="1439863"/>
              <a:ext cx="3048000" cy="398463"/>
            </a:xfrm>
            <a:custGeom>
              <a:avLst/>
              <a:gdLst>
                <a:gd name="T0" fmla="*/ 0 w 1293"/>
                <a:gd name="T1" fmla="*/ 2147483646 h 292"/>
                <a:gd name="T2" fmla="*/ 2147483646 w 1293"/>
                <a:gd name="T3" fmla="*/ 2147483646 h 292"/>
                <a:gd name="T4" fmla="*/ 2147483646 w 1293"/>
                <a:gd name="T5" fmla="*/ 2147483646 h 292"/>
                <a:gd name="T6" fmla="*/ 2147483646 w 1293"/>
                <a:gd name="T7" fmla="*/ 2147483646 h 292"/>
                <a:gd name="T8" fmla="*/ 2147483646 w 1293"/>
                <a:gd name="T9" fmla="*/ 2147483646 h 292"/>
                <a:gd name="T10" fmla="*/ 2147483646 w 1293"/>
                <a:gd name="T11" fmla="*/ 2147483646 h 292"/>
                <a:gd name="T12" fmla="*/ 2147483646 w 1293"/>
                <a:gd name="T13" fmla="*/ 2147483646 h 292"/>
                <a:gd name="T14" fmla="*/ 2147483646 w 1293"/>
                <a:gd name="T15" fmla="*/ 0 h 292"/>
                <a:gd name="T16" fmla="*/ 2147483646 w 1293"/>
                <a:gd name="T17" fmla="*/ 2147483646 h 292"/>
                <a:gd name="T18" fmla="*/ 2147483646 w 1293"/>
                <a:gd name="T19" fmla="*/ 2147483646 h 292"/>
                <a:gd name="T20" fmla="*/ 2147483646 w 1293"/>
                <a:gd name="T21" fmla="*/ 2147483646 h 292"/>
                <a:gd name="T22" fmla="*/ 2147483646 w 1293"/>
                <a:gd name="T23" fmla="*/ 2147483646 h 292"/>
                <a:gd name="T24" fmla="*/ 2147483646 w 1293"/>
                <a:gd name="T25" fmla="*/ 2147483646 h 2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93" h="292">
                  <a:moveTo>
                    <a:pt x="0" y="292"/>
                  </a:moveTo>
                  <a:cubicBezTo>
                    <a:pt x="13" y="213"/>
                    <a:pt x="32" y="149"/>
                    <a:pt x="113" y="123"/>
                  </a:cubicBezTo>
                  <a:cubicBezTo>
                    <a:pt x="138" y="126"/>
                    <a:pt x="164" y="125"/>
                    <a:pt x="189" y="132"/>
                  </a:cubicBezTo>
                  <a:cubicBezTo>
                    <a:pt x="224" y="141"/>
                    <a:pt x="252" y="191"/>
                    <a:pt x="302" y="207"/>
                  </a:cubicBezTo>
                  <a:cubicBezTo>
                    <a:pt x="333" y="204"/>
                    <a:pt x="365" y="205"/>
                    <a:pt x="396" y="198"/>
                  </a:cubicBezTo>
                  <a:cubicBezTo>
                    <a:pt x="429" y="190"/>
                    <a:pt x="448" y="153"/>
                    <a:pt x="481" y="141"/>
                  </a:cubicBezTo>
                  <a:cubicBezTo>
                    <a:pt x="506" y="104"/>
                    <a:pt x="546" y="93"/>
                    <a:pt x="585" y="66"/>
                  </a:cubicBezTo>
                  <a:cubicBezTo>
                    <a:pt x="622" y="41"/>
                    <a:pt x="655" y="14"/>
                    <a:pt x="698" y="0"/>
                  </a:cubicBezTo>
                  <a:cubicBezTo>
                    <a:pt x="707" y="2"/>
                    <a:pt x="755" y="12"/>
                    <a:pt x="765" y="19"/>
                  </a:cubicBezTo>
                  <a:cubicBezTo>
                    <a:pt x="813" y="51"/>
                    <a:pt x="801" y="80"/>
                    <a:pt x="868" y="104"/>
                  </a:cubicBezTo>
                  <a:cubicBezTo>
                    <a:pt x="935" y="100"/>
                    <a:pt x="1007" y="115"/>
                    <a:pt x="1067" y="85"/>
                  </a:cubicBezTo>
                  <a:cubicBezTo>
                    <a:pt x="1105" y="66"/>
                    <a:pt x="1134" y="31"/>
                    <a:pt x="1180" y="28"/>
                  </a:cubicBezTo>
                  <a:cubicBezTo>
                    <a:pt x="1218" y="25"/>
                    <a:pt x="1255" y="28"/>
                    <a:pt x="1293" y="28"/>
                  </a:cubicBezTo>
                </a:path>
              </a:pathLst>
            </a:custGeom>
            <a:noFill/>
            <a:ln w="38100" cap="sq" cmpd="sng">
              <a:solidFill>
                <a:srgbClr val="FF33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5" name="Text Box 37"/>
            <p:cNvSpPr txBox="1">
              <a:spLocks noChangeArrowheads="1"/>
            </p:cNvSpPr>
            <p:nvPr/>
          </p:nvSpPr>
          <p:spPr bwMode="auto">
            <a:xfrm>
              <a:off x="3771900" y="1111250"/>
              <a:ext cx="1257300" cy="353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6" name="Group 5"/>
          <p:cNvGrpSpPr>
            <a:grpSpLocks/>
          </p:cNvGrpSpPr>
          <p:nvPr/>
        </p:nvGrpSpPr>
        <p:grpSpPr bwMode="auto">
          <a:xfrm>
            <a:off x="4076899" y="2674938"/>
            <a:ext cx="866180" cy="296665"/>
            <a:chOff x="3962400" y="2424113"/>
            <a:chExt cx="1066800" cy="395287"/>
          </a:xfrm>
        </p:grpSpPr>
        <p:sp>
          <p:nvSpPr>
            <p:cNvPr id="38932" name="Freeform 33"/>
            <p:cNvSpPr>
              <a:spLocks/>
            </p:cNvSpPr>
            <p:nvPr/>
          </p:nvSpPr>
          <p:spPr bwMode="auto">
            <a:xfrm>
              <a:off x="3962400" y="2743200"/>
              <a:ext cx="914400" cy="76200"/>
            </a:xfrm>
            <a:custGeom>
              <a:avLst/>
              <a:gdLst>
                <a:gd name="T0" fmla="*/ 2147483646 w 960"/>
                <a:gd name="T1" fmla="*/ 0 h 504"/>
                <a:gd name="T2" fmla="*/ 2147483646 w 960"/>
                <a:gd name="T3" fmla="*/ 0 h 504"/>
                <a:gd name="T4" fmla="*/ 0 w 960"/>
                <a:gd name="T5" fmla="*/ 0 h 504"/>
                <a:gd name="T6" fmla="*/ 0 60000 65536"/>
                <a:gd name="T7" fmla="*/ 0 60000 65536"/>
                <a:gd name="T8" fmla="*/ 0 60000 65536"/>
              </a:gdLst>
              <a:ahLst/>
              <a:cxnLst>
                <a:cxn ang="T6">
                  <a:pos x="T0" y="T1"/>
                </a:cxn>
                <a:cxn ang="T7">
                  <a:pos x="T2" y="T3"/>
                </a:cxn>
                <a:cxn ang="T8">
                  <a:pos x="T4" y="T5"/>
                </a:cxn>
              </a:cxnLst>
              <a:rect l="0" t="0" r="r" b="b"/>
              <a:pathLst>
                <a:path w="960" h="504">
                  <a:moveTo>
                    <a:pt x="960" y="0"/>
                  </a:moveTo>
                  <a:cubicBezTo>
                    <a:pt x="800" y="180"/>
                    <a:pt x="640" y="360"/>
                    <a:pt x="480" y="432"/>
                  </a:cubicBezTo>
                  <a:cubicBezTo>
                    <a:pt x="320" y="504"/>
                    <a:pt x="160" y="468"/>
                    <a:pt x="0" y="432"/>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3" name="Text Box 38"/>
            <p:cNvSpPr txBox="1">
              <a:spLocks noChangeArrowheads="1"/>
            </p:cNvSpPr>
            <p:nvPr/>
          </p:nvSpPr>
          <p:spPr bwMode="auto">
            <a:xfrm>
              <a:off x="4229100" y="2424113"/>
              <a:ext cx="800100" cy="37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3" name="Group 2"/>
          <p:cNvGrpSpPr>
            <a:grpSpLocks/>
          </p:cNvGrpSpPr>
          <p:nvPr/>
        </p:nvGrpSpPr>
        <p:grpSpPr bwMode="auto">
          <a:xfrm>
            <a:off x="1600399" y="3216674"/>
            <a:ext cx="928688" cy="525894"/>
            <a:chOff x="914400" y="3146425"/>
            <a:chExt cx="1143000" cy="700851"/>
          </a:xfrm>
        </p:grpSpPr>
        <p:sp>
          <p:nvSpPr>
            <p:cNvPr id="38930" name="Freeform 34"/>
            <p:cNvSpPr>
              <a:spLocks/>
            </p:cNvSpPr>
            <p:nvPr/>
          </p:nvSpPr>
          <p:spPr bwMode="auto">
            <a:xfrm>
              <a:off x="914400" y="3146425"/>
              <a:ext cx="1143000" cy="546100"/>
            </a:xfrm>
            <a:custGeom>
              <a:avLst/>
              <a:gdLst>
                <a:gd name="T0" fmla="*/ 2147483646 w 1104"/>
                <a:gd name="T1" fmla="*/ 0 h 592"/>
                <a:gd name="T2" fmla="*/ 2147483646 w 1104"/>
                <a:gd name="T3" fmla="*/ 2147483646 h 592"/>
                <a:gd name="T4" fmla="*/ 2147483646 w 1104"/>
                <a:gd name="T5" fmla="*/ 2147483646 h 592"/>
                <a:gd name="T6" fmla="*/ 2147483646 w 1104"/>
                <a:gd name="T7" fmla="*/ 2147483646 h 592"/>
                <a:gd name="T8" fmla="*/ 2147483646 w 1104"/>
                <a:gd name="T9" fmla="*/ 2147483646 h 592"/>
                <a:gd name="T10" fmla="*/ 0 w 1104"/>
                <a:gd name="T11" fmla="*/ 2147483646 h 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592">
                  <a:moveTo>
                    <a:pt x="1104" y="0"/>
                  </a:moveTo>
                  <a:cubicBezTo>
                    <a:pt x="968" y="60"/>
                    <a:pt x="832" y="120"/>
                    <a:pt x="768" y="192"/>
                  </a:cubicBezTo>
                  <a:cubicBezTo>
                    <a:pt x="704" y="264"/>
                    <a:pt x="776" y="400"/>
                    <a:pt x="720" y="432"/>
                  </a:cubicBezTo>
                  <a:cubicBezTo>
                    <a:pt x="664" y="464"/>
                    <a:pt x="488" y="360"/>
                    <a:pt x="432" y="384"/>
                  </a:cubicBezTo>
                  <a:cubicBezTo>
                    <a:pt x="376" y="408"/>
                    <a:pt x="456" y="560"/>
                    <a:pt x="384" y="576"/>
                  </a:cubicBezTo>
                  <a:cubicBezTo>
                    <a:pt x="312" y="592"/>
                    <a:pt x="156" y="536"/>
                    <a:pt x="0" y="480"/>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1" name="Text Box 39"/>
            <p:cNvSpPr txBox="1">
              <a:spLocks noChangeArrowheads="1"/>
            </p:cNvSpPr>
            <p:nvPr/>
          </p:nvSpPr>
          <p:spPr bwMode="auto">
            <a:xfrm>
              <a:off x="971550" y="3211513"/>
              <a:ext cx="742950" cy="63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38922" name="Group 1"/>
          <p:cNvGrpSpPr>
            <a:grpSpLocks/>
          </p:cNvGrpSpPr>
          <p:nvPr/>
        </p:nvGrpSpPr>
        <p:grpSpPr bwMode="auto">
          <a:xfrm>
            <a:off x="857251" y="3118446"/>
            <a:ext cx="1021953" cy="1208531"/>
            <a:chOff x="0" y="3014663"/>
            <a:chExt cx="1257300" cy="1612210"/>
          </a:xfrm>
        </p:grpSpPr>
        <p:pic>
          <p:nvPicPr>
            <p:cNvPr id="38928" name="Picture 31" descr="Secretary_at_Desk_2tn_"/>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0" y="3014663"/>
              <a:ext cx="9715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9" name="Text Box 40"/>
            <p:cNvSpPr txBox="1">
              <a:spLocks noChangeArrowheads="1"/>
            </p:cNvSpPr>
            <p:nvPr/>
          </p:nvSpPr>
          <p:spPr bwMode="auto">
            <a:xfrm>
              <a:off x="0" y="4195763"/>
              <a:ext cx="1257300" cy="431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Client</a:t>
              </a:r>
            </a:p>
          </p:txBody>
        </p:sp>
      </p:grpSp>
      <p:sp>
        <p:nvSpPr>
          <p:cNvPr id="38923" name="Text Box 42"/>
          <p:cNvSpPr txBox="1">
            <a:spLocks noChangeArrowheads="1"/>
          </p:cNvSpPr>
          <p:nvPr/>
        </p:nvSpPr>
        <p:spPr bwMode="auto">
          <a:xfrm>
            <a:off x="2761259" y="2626321"/>
            <a:ext cx="1020961" cy="3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843" tIns="35922" rIns="71843" bIns="35922">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ctr">
              <a:lnSpc>
                <a:spcPct val="100000"/>
              </a:lnSpc>
              <a:spcBef>
                <a:spcPct val="50000"/>
              </a:spcBef>
              <a:buClrTx/>
              <a:buFontTx/>
              <a:buNone/>
            </a:pPr>
            <a:r>
              <a:rPr lang="en-US" altLang="en-US" sz="1562" b="1">
                <a:solidFill>
                  <a:schemeClr val="tx1"/>
                </a:solidFill>
                <a:latin typeface="Arial" panose="020B0604020202020204" pitchFamily="34" charset="0"/>
              </a:rPr>
              <a:t>Network</a:t>
            </a:r>
          </a:p>
        </p:txBody>
      </p:sp>
      <p:sp>
        <p:nvSpPr>
          <p:cNvPr id="26644" name="Rectangle 43"/>
          <p:cNvSpPr>
            <a:spLocks noChangeArrowheads="1"/>
          </p:cNvSpPr>
          <p:nvPr/>
        </p:nvSpPr>
        <p:spPr bwMode="auto">
          <a:xfrm>
            <a:off x="4717520" y="2638061"/>
            <a:ext cx="1010712" cy="505356"/>
          </a:xfrm>
          <a:prstGeom prst="rect">
            <a:avLst/>
          </a:prstGeom>
          <a:solidFill>
            <a:srgbClr val="FAEABC"/>
          </a:solidFill>
          <a:ln w="28575" algn="ctr">
            <a:solidFill>
              <a:srgbClr val="0066FF"/>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lIns="71843" tIns="35922" rIns="71843" bIns="35922" anchor="ct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ctr" eaLnBrk="1" hangingPunct="1">
              <a:lnSpc>
                <a:spcPct val="100000"/>
              </a:lnSpc>
              <a:spcBef>
                <a:spcPct val="50000"/>
              </a:spcBef>
              <a:buClrTx/>
              <a:buFontTx/>
              <a:buNone/>
            </a:pPr>
            <a:r>
              <a:rPr lang="en-US" altLang="en-US" sz="1125" b="1" dirty="0" err="1">
                <a:solidFill>
                  <a:srgbClr val="0066FF"/>
                </a:solidFill>
                <a:latin typeface="Courier New" panose="02070309020205020404" pitchFamily="49" charset="0"/>
              </a:rPr>
              <a:t>Biên</a:t>
            </a:r>
            <a:r>
              <a:rPr lang="en-US" altLang="en-US" sz="1125" b="1" dirty="0">
                <a:solidFill>
                  <a:srgbClr val="0066FF"/>
                </a:solidFill>
                <a:latin typeface="Courier New" panose="02070309020205020404" pitchFamily="49" charset="0"/>
              </a:rPr>
              <a:t> </a:t>
            </a:r>
            <a:r>
              <a:rPr lang="en-US" altLang="en-US" sz="1125" b="1" dirty="0" err="1">
                <a:solidFill>
                  <a:srgbClr val="0066FF"/>
                </a:solidFill>
                <a:latin typeface="Courier New" panose="02070309020205020404" pitchFamily="49" charset="0"/>
              </a:rPr>
              <a:t>dịch</a:t>
            </a:r>
            <a:r>
              <a:rPr lang="en-US" altLang="en-US" sz="1125" b="1" dirty="0">
                <a:solidFill>
                  <a:srgbClr val="0066FF"/>
                </a:solidFill>
                <a:latin typeface="Courier New" panose="02070309020205020404" pitchFamily="49" charset="0"/>
              </a:rPr>
              <a:t>,</a:t>
            </a:r>
          </a:p>
          <a:p>
            <a:pPr algn="ctr" eaLnBrk="1" hangingPunct="1">
              <a:lnSpc>
                <a:spcPct val="100000"/>
              </a:lnSpc>
              <a:spcBef>
                <a:spcPct val="50000"/>
              </a:spcBef>
              <a:buClrTx/>
              <a:buFontTx/>
              <a:buNone/>
            </a:pPr>
            <a:r>
              <a:rPr lang="en-US" altLang="en-US" sz="1125" b="1" dirty="0" err="1">
                <a:solidFill>
                  <a:srgbClr val="0066FF"/>
                </a:solidFill>
                <a:latin typeface="Courier New" panose="02070309020205020404" pitchFamily="49" charset="0"/>
              </a:rPr>
              <a:t>Thực</a:t>
            </a:r>
            <a:r>
              <a:rPr lang="en-US" altLang="en-US" sz="1125" b="1" dirty="0">
                <a:solidFill>
                  <a:srgbClr val="0066FF"/>
                </a:solidFill>
                <a:latin typeface="Courier New" panose="02070309020205020404" pitchFamily="49" charset="0"/>
              </a:rPr>
              <a:t> </a:t>
            </a:r>
            <a:r>
              <a:rPr lang="en-US" altLang="en-US" sz="1125" b="1" dirty="0" err="1">
                <a:solidFill>
                  <a:srgbClr val="0066FF"/>
                </a:solidFill>
                <a:latin typeface="Courier New" panose="02070309020205020404" pitchFamily="49" charset="0"/>
              </a:rPr>
              <a:t>thi</a:t>
            </a:r>
            <a:endParaRPr lang="en-US" altLang="en-US" sz="1125" b="1" dirty="0">
              <a:solidFill>
                <a:srgbClr val="0066FF"/>
              </a:solidFill>
              <a:latin typeface="Courier New" panose="02070309020205020404" pitchFamily="49" charset="0"/>
            </a:endParaRPr>
          </a:p>
        </p:txBody>
      </p:sp>
      <p:grpSp>
        <p:nvGrpSpPr>
          <p:cNvPr id="7" name="Group 6"/>
          <p:cNvGrpSpPr>
            <a:grpSpLocks/>
          </p:cNvGrpSpPr>
          <p:nvPr/>
        </p:nvGrpSpPr>
        <p:grpSpPr bwMode="auto">
          <a:xfrm>
            <a:off x="5634633" y="2702719"/>
            <a:ext cx="1599407" cy="439323"/>
            <a:chOff x="5880100" y="2460625"/>
            <a:chExt cx="1968500" cy="586336"/>
          </a:xfrm>
        </p:grpSpPr>
        <p:sp>
          <p:nvSpPr>
            <p:cNvPr id="38926" name="Freeform 46"/>
            <p:cNvSpPr>
              <a:spLocks/>
            </p:cNvSpPr>
            <p:nvPr/>
          </p:nvSpPr>
          <p:spPr bwMode="auto">
            <a:xfrm>
              <a:off x="5880100" y="2460625"/>
              <a:ext cx="914400" cy="242888"/>
            </a:xfrm>
            <a:custGeom>
              <a:avLst/>
              <a:gdLst>
                <a:gd name="T0" fmla="*/ 2147483646 w 576"/>
                <a:gd name="T1" fmla="*/ 2147483646 h 153"/>
                <a:gd name="T2" fmla="*/ 2147483646 w 576"/>
                <a:gd name="T3" fmla="*/ 2147483646 h 153"/>
                <a:gd name="T4" fmla="*/ 2147483646 w 576"/>
                <a:gd name="T5" fmla="*/ 2147483646 h 153"/>
                <a:gd name="T6" fmla="*/ 2147483646 w 576"/>
                <a:gd name="T7" fmla="*/ 2147483646 h 153"/>
                <a:gd name="T8" fmla="*/ 2147483646 w 576"/>
                <a:gd name="T9" fmla="*/ 2147483646 h 153"/>
                <a:gd name="T10" fmla="*/ 2147483646 w 576"/>
                <a:gd name="T11" fmla="*/ 2147483646 h 153"/>
                <a:gd name="T12" fmla="*/ 0 w 576"/>
                <a:gd name="T13" fmla="*/ 2147483646 h 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 h="153">
                  <a:moveTo>
                    <a:pt x="576" y="1"/>
                  </a:moveTo>
                  <a:cubicBezTo>
                    <a:pt x="544" y="4"/>
                    <a:pt x="510" y="0"/>
                    <a:pt x="479" y="10"/>
                  </a:cubicBezTo>
                  <a:cubicBezTo>
                    <a:pt x="459" y="17"/>
                    <a:pt x="472" y="91"/>
                    <a:pt x="452" y="98"/>
                  </a:cubicBezTo>
                  <a:cubicBezTo>
                    <a:pt x="421" y="108"/>
                    <a:pt x="387" y="104"/>
                    <a:pt x="355" y="107"/>
                  </a:cubicBezTo>
                  <a:cubicBezTo>
                    <a:pt x="286" y="153"/>
                    <a:pt x="322" y="147"/>
                    <a:pt x="248" y="134"/>
                  </a:cubicBezTo>
                  <a:cubicBezTo>
                    <a:pt x="195" y="97"/>
                    <a:pt x="136" y="124"/>
                    <a:pt x="80" y="143"/>
                  </a:cubicBezTo>
                  <a:cubicBezTo>
                    <a:pt x="55" y="152"/>
                    <a:pt x="27" y="143"/>
                    <a:pt x="0" y="143"/>
                  </a:cubicBezTo>
                </a:path>
              </a:pathLst>
            </a:custGeom>
            <a:noFill/>
            <a:ln w="38100" cap="sq" cmpd="sng">
              <a:solidFill>
                <a:srgbClr val="CC00CC"/>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27" name="Text Box 47"/>
            <p:cNvSpPr txBox="1">
              <a:spLocks noChangeArrowheads="1"/>
            </p:cNvSpPr>
            <p:nvPr/>
          </p:nvSpPr>
          <p:spPr bwMode="auto">
            <a:xfrm>
              <a:off x="6019800" y="2667000"/>
              <a:ext cx="1828800" cy="379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250">
                  <a:solidFill>
                    <a:schemeClr val="tx1"/>
                  </a:solidFill>
                  <a:latin typeface="Arial" panose="020B0604020202020204" pitchFamily="34" charset="0"/>
                </a:rPr>
                <a:t>Trang web động</a:t>
              </a:r>
            </a:p>
          </p:txBody>
        </p:sp>
      </p:grpSp>
    </p:spTree>
    <p:extLst>
      <p:ext uri="{BB962C8B-B14F-4D97-AF65-F5344CB8AC3E}">
        <p14:creationId xmlns:p14="http://schemas.microsoft.com/office/powerpoint/2010/main" val="18473197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644"/>
                                        </p:tgtEl>
                                        <p:attrNameLst>
                                          <p:attrName>style.visibility</p:attrName>
                                        </p:attrNameLst>
                                      </p:cBhvr>
                                      <p:to>
                                        <p:strVal val="visible"/>
                                      </p:to>
                                    </p:set>
                                    <p:animEffect transition="in" filter="fade">
                                      <p:cBhvr>
                                        <p:cTn id="22" dur="500"/>
                                        <p:tgtEl>
                                          <p:spTgt spid="266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6627">
                                            <p:txEl>
                                              <p:pRg st="0" end="0"/>
                                            </p:txEl>
                                          </p:spTgt>
                                        </p:tgtEl>
                                        <p:attrNameLst>
                                          <p:attrName>style.visibility</p:attrName>
                                        </p:attrNameLst>
                                      </p:cBhvr>
                                      <p:to>
                                        <p:strVal val="visible"/>
                                      </p:to>
                                    </p:set>
                                    <p:animEffect transition="in" filter="fade">
                                      <p:cBhvr>
                                        <p:cTn id="37" dur="500"/>
                                        <p:tgtEl>
                                          <p:spTgt spid="26627">
                                            <p:txEl>
                                              <p:pRg st="0" end="0"/>
                                            </p:txEl>
                                          </p:spTgt>
                                        </p:tgtEl>
                                      </p:cBhvr>
                                    </p:animEffec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6627">
                                            <p:txEl>
                                              <p:pRg st="1" end="1"/>
                                            </p:txEl>
                                          </p:spTgt>
                                        </p:tgtEl>
                                        <p:attrNameLst>
                                          <p:attrName>style.visibility</p:attrName>
                                        </p:attrNameLst>
                                      </p:cBhvr>
                                      <p:to>
                                        <p:strVal val="visible"/>
                                      </p:to>
                                    </p:set>
                                    <p:animEffect transition="in" filter="fade">
                                      <p:cBhvr>
                                        <p:cTn id="41" dur="500"/>
                                        <p:tgtEl>
                                          <p:spTgt spid="26627">
                                            <p:txEl>
                                              <p:pRg st="1" end="1"/>
                                            </p:txEl>
                                          </p:spTgt>
                                        </p:tgtEl>
                                      </p:cBhvr>
                                    </p:animEffect>
                                  </p:childTnLst>
                                </p:cTn>
                              </p:par>
                            </p:childTnLst>
                          </p:cTn>
                        </p:par>
                        <p:par>
                          <p:cTn id="42" fill="hold" nodeType="afterGroup">
                            <p:stCondLst>
                              <p:cond delay="1000"/>
                            </p:stCondLst>
                            <p:childTnLst>
                              <p:par>
                                <p:cTn id="43" presetID="10" presetClass="entr" presetSubtype="0" fill="hold" nodeType="afterEffect">
                                  <p:stCondLst>
                                    <p:cond delay="0"/>
                                  </p:stCondLst>
                                  <p:childTnLst>
                                    <p:set>
                                      <p:cBhvr>
                                        <p:cTn id="44" dur="1" fill="hold">
                                          <p:stCondLst>
                                            <p:cond delay="0"/>
                                          </p:stCondLst>
                                        </p:cTn>
                                        <p:tgtEl>
                                          <p:spTgt spid="26627">
                                            <p:txEl>
                                              <p:pRg st="2" end="2"/>
                                            </p:txEl>
                                          </p:spTgt>
                                        </p:tgtEl>
                                        <p:attrNameLst>
                                          <p:attrName>style.visibility</p:attrName>
                                        </p:attrNameLst>
                                      </p:cBhvr>
                                      <p:to>
                                        <p:strVal val="visible"/>
                                      </p:to>
                                    </p:set>
                                    <p:animEffect transition="in" filter="fade">
                                      <p:cBhvr>
                                        <p:cTn id="45" dur="500"/>
                                        <p:tgtEl>
                                          <p:spTgt spid="266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188419" name="Content Placeholder 2"/>
          <p:cNvSpPr>
            <a:spLocks noGrp="1"/>
          </p:cNvSpPr>
          <p:nvPr>
            <p:ph idx="1"/>
          </p:nvPr>
        </p:nvSpPr>
        <p:spPr/>
        <p:txBody>
          <a:bodyPr/>
          <a:lstStyle/>
          <a:p>
            <a:r>
              <a:rPr lang="vi-VN" altLang="en-US" smtClean="0"/>
              <a:t>Các hàm sắp xếp mảng</a:t>
            </a:r>
            <a:r>
              <a:rPr lang="en-US" altLang="en-US" smtClean="0"/>
              <a:t> theo $</a:t>
            </a:r>
            <a:r>
              <a:rPr lang="vi-VN" altLang="en-US" smtClean="0"/>
              <a:t>value của phần tử :</a:t>
            </a:r>
          </a:p>
          <a:p>
            <a:pPr lvl="1"/>
            <a:r>
              <a:rPr lang="vi-VN" altLang="en-US" smtClean="0">
                <a:solidFill>
                  <a:srgbClr val="C00000"/>
                </a:solidFill>
              </a:rPr>
              <a:t>sort(</a:t>
            </a:r>
            <a:r>
              <a:rPr lang="vi-VN" altLang="en-US" smtClean="0"/>
              <a:t>$mảng</a:t>
            </a:r>
            <a:r>
              <a:rPr lang="vi-VN" altLang="en-US" smtClean="0">
                <a:solidFill>
                  <a:srgbClr val="C00000"/>
                </a:solidFill>
              </a:rPr>
              <a:t>)</a:t>
            </a:r>
            <a:r>
              <a:rPr lang="en-US" altLang="en-US" smtClean="0"/>
              <a:t> :</a:t>
            </a:r>
            <a:r>
              <a:rPr lang="vi-VN" altLang="en-US" smtClean="0"/>
              <a:t> </a:t>
            </a:r>
            <a:r>
              <a:rPr lang="en-US" altLang="en-US" smtClean="0"/>
              <a:t>tăng dần</a:t>
            </a:r>
          </a:p>
          <a:p>
            <a:pPr lvl="1"/>
            <a:r>
              <a:rPr lang="vi-VN" altLang="en-US" smtClean="0">
                <a:solidFill>
                  <a:srgbClr val="C00000"/>
                </a:solidFill>
              </a:rPr>
              <a:t>rsort(</a:t>
            </a:r>
            <a:r>
              <a:rPr lang="vi-VN" altLang="en-US" smtClean="0"/>
              <a:t>$mảng</a:t>
            </a:r>
            <a:r>
              <a:rPr lang="vi-VN" altLang="en-US" smtClean="0">
                <a:solidFill>
                  <a:srgbClr val="C00000"/>
                </a:solidFill>
              </a:rPr>
              <a:t>)</a:t>
            </a:r>
            <a:r>
              <a:rPr lang="en-US" altLang="en-US" smtClean="0"/>
              <a:t> : </a:t>
            </a:r>
            <a:r>
              <a:rPr lang="vi-VN" altLang="en-US" smtClean="0"/>
              <a:t>giảm dần</a:t>
            </a:r>
          </a:p>
          <a:p>
            <a:pPr lvl="1"/>
            <a:r>
              <a:rPr lang="vi-VN" altLang="en-US" smtClean="0">
                <a:solidFill>
                  <a:srgbClr val="C00000"/>
                </a:solidFill>
              </a:rPr>
              <a:t>usort(</a:t>
            </a:r>
            <a:r>
              <a:rPr lang="vi-VN" altLang="en-US" smtClean="0"/>
              <a:t>$mảng, </a:t>
            </a:r>
            <a:r>
              <a:rPr lang="en-US" altLang="en-US" smtClean="0"/>
              <a:t>'</a:t>
            </a:r>
            <a:r>
              <a:rPr lang="vi-VN" altLang="en-US" smtClean="0"/>
              <a:t>hàm_so_sánh</a:t>
            </a:r>
            <a:r>
              <a:rPr lang="en-US" altLang="en-US" smtClean="0"/>
              <a:t>'</a:t>
            </a:r>
            <a:r>
              <a:rPr lang="vi-VN" altLang="en-US" smtClean="0">
                <a:solidFill>
                  <a:srgbClr val="C00000"/>
                </a:solidFill>
              </a:rPr>
              <a:t>)</a:t>
            </a:r>
            <a:r>
              <a:rPr lang="en-US" altLang="en-US" smtClean="0"/>
              <a:t>: </a:t>
            </a:r>
            <a:r>
              <a:rPr lang="vi-VN" altLang="en-US" smtClean="0"/>
              <a:t>tự định nghĩa thứ tự</a:t>
            </a:r>
          </a:p>
          <a:p>
            <a:pPr lvl="1"/>
            <a:r>
              <a:rPr lang="vi-VN" altLang="en-US" smtClean="0">
                <a:solidFill>
                  <a:srgbClr val="C00000"/>
                </a:solidFill>
              </a:rPr>
              <a:t>uasort(</a:t>
            </a:r>
            <a:r>
              <a:rPr lang="vi-VN" altLang="en-US" smtClean="0"/>
              <a:t>$mảng, </a:t>
            </a:r>
            <a:r>
              <a:rPr lang="en-US" altLang="en-US" smtClean="0"/>
              <a:t>'</a:t>
            </a:r>
            <a:r>
              <a:rPr lang="vi-VN" altLang="en-US" smtClean="0"/>
              <a:t>hàm_so_sánh</a:t>
            </a:r>
            <a:r>
              <a:rPr lang="en-US" altLang="en-US" smtClean="0"/>
              <a:t>'</a:t>
            </a:r>
            <a:r>
              <a:rPr lang="vi-VN" altLang="en-US" smtClean="0">
                <a:solidFill>
                  <a:srgbClr val="C00000"/>
                </a:solidFill>
              </a:rPr>
              <a:t>)</a:t>
            </a:r>
            <a:r>
              <a:rPr lang="en-US" altLang="en-US" smtClean="0"/>
              <a:t>: </a:t>
            </a:r>
            <a:r>
              <a:rPr lang="vi-VN" altLang="en-US" smtClean="0"/>
              <a:t>tự định nghĩa thứ tự</a:t>
            </a:r>
          </a:p>
        </p:txBody>
      </p:sp>
    </p:spTree>
    <p:extLst>
      <p:ext uri="{BB962C8B-B14F-4D97-AF65-F5344CB8AC3E}">
        <p14:creationId xmlns:p14="http://schemas.microsoft.com/office/powerpoint/2010/main" val="3451209365"/>
      </p:ext>
    </p:extLst>
  </p:cSld>
  <p:clrMapOvr>
    <a:masterClrMapping/>
  </p:clrMapOvr>
  <p:transition spd="slow">
    <p:wipe dir="d"/>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190467" name="Content Placeholder 2"/>
          <p:cNvSpPr>
            <a:spLocks noGrp="1"/>
          </p:cNvSpPr>
          <p:nvPr>
            <p:ph idx="1"/>
          </p:nvPr>
        </p:nvSpPr>
        <p:spPr/>
        <p:txBody>
          <a:bodyPr/>
          <a:lstStyle/>
          <a:p>
            <a:r>
              <a:rPr lang="vi-VN" altLang="en-US" smtClean="0"/>
              <a:t>Các hàm sắp xếp mảng</a:t>
            </a:r>
            <a:r>
              <a:rPr lang="en-US" altLang="en-US" smtClean="0"/>
              <a:t> theo $key</a:t>
            </a:r>
            <a:r>
              <a:rPr lang="vi-VN" altLang="en-US" smtClean="0"/>
              <a:t> của phần tử :</a:t>
            </a:r>
          </a:p>
          <a:p>
            <a:pPr lvl="1"/>
            <a:r>
              <a:rPr lang="vi-VN" altLang="en-US" smtClean="0">
                <a:solidFill>
                  <a:srgbClr val="C00000"/>
                </a:solidFill>
              </a:rPr>
              <a:t>ksort(</a:t>
            </a:r>
            <a:r>
              <a:rPr lang="vi-VN" altLang="en-US" smtClean="0"/>
              <a:t>$mảng</a:t>
            </a:r>
            <a:r>
              <a:rPr lang="vi-VN" altLang="en-US" smtClean="0">
                <a:solidFill>
                  <a:srgbClr val="C00000"/>
                </a:solidFill>
              </a:rPr>
              <a:t>)</a:t>
            </a:r>
            <a:r>
              <a:rPr lang="vi-VN" altLang="en-US" smtClean="0"/>
              <a:t>:</a:t>
            </a:r>
            <a:r>
              <a:rPr lang="en-US" altLang="en-US" smtClean="0"/>
              <a:t> tăng dần</a:t>
            </a:r>
          </a:p>
          <a:p>
            <a:pPr lvl="1"/>
            <a:r>
              <a:rPr lang="vi-VN" altLang="en-US" smtClean="0">
                <a:solidFill>
                  <a:srgbClr val="C00000"/>
                </a:solidFill>
              </a:rPr>
              <a:t>krsort(</a:t>
            </a:r>
            <a:r>
              <a:rPr lang="vi-VN" altLang="en-US" smtClean="0"/>
              <a:t>$mảng</a:t>
            </a:r>
            <a:r>
              <a:rPr lang="vi-VN" altLang="en-US" smtClean="0">
                <a:solidFill>
                  <a:srgbClr val="C00000"/>
                </a:solidFill>
              </a:rPr>
              <a:t>)</a:t>
            </a:r>
            <a:r>
              <a:rPr lang="en-US" altLang="en-US" smtClean="0"/>
              <a:t>:</a:t>
            </a:r>
            <a:r>
              <a:rPr lang="vi-VN" altLang="en-US" smtClean="0"/>
              <a:t> giảm dần</a:t>
            </a:r>
          </a:p>
          <a:p>
            <a:pPr lvl="1"/>
            <a:r>
              <a:rPr lang="vi-VN" altLang="en-US" smtClean="0">
                <a:solidFill>
                  <a:srgbClr val="C00000"/>
                </a:solidFill>
              </a:rPr>
              <a:t>uksort(</a:t>
            </a:r>
            <a:r>
              <a:rPr lang="vi-VN" altLang="en-US" smtClean="0"/>
              <a:t>$mảng, </a:t>
            </a:r>
            <a:r>
              <a:rPr lang="en-US" altLang="en-US" smtClean="0"/>
              <a:t>'</a:t>
            </a:r>
            <a:r>
              <a:rPr lang="vi-VN" altLang="en-US" smtClean="0"/>
              <a:t>hàm_so_sánh</a:t>
            </a:r>
            <a:r>
              <a:rPr lang="en-US" altLang="en-US" smtClean="0"/>
              <a:t>'</a:t>
            </a:r>
            <a:r>
              <a:rPr lang="vi-VN" altLang="en-US" smtClean="0">
                <a:solidFill>
                  <a:srgbClr val="C00000"/>
                </a:solidFill>
              </a:rPr>
              <a:t>)</a:t>
            </a:r>
            <a:r>
              <a:rPr lang="en-US" altLang="en-US" smtClean="0"/>
              <a:t>: </a:t>
            </a:r>
            <a:r>
              <a:rPr lang="vi-VN" altLang="en-US" smtClean="0"/>
              <a:t>tự định nghĩa thứ tự</a:t>
            </a:r>
          </a:p>
          <a:p>
            <a:pPr lvl="1"/>
            <a:endParaRPr lang="en-US" altLang="en-US" smtClean="0"/>
          </a:p>
        </p:txBody>
      </p:sp>
    </p:spTree>
    <p:extLst>
      <p:ext uri="{BB962C8B-B14F-4D97-AF65-F5344CB8AC3E}">
        <p14:creationId xmlns:p14="http://schemas.microsoft.com/office/powerpoint/2010/main" val="3193895908"/>
      </p:ext>
    </p:extLst>
  </p:cSld>
  <p:clrMapOvr>
    <a:masterClrMapping/>
  </p:clrMapOvr>
  <p:transition spd="slow">
    <p:wipe dir="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smtClean="0"/>
              <a:t>Các</a:t>
            </a:r>
            <a:r>
              <a:rPr lang="en-US" dirty="0" smtClean="0"/>
              <a:t> </a:t>
            </a:r>
            <a:r>
              <a:rPr lang="en-US" dirty="0" err="1" smtClean="0"/>
              <a:t>hàm</a:t>
            </a:r>
            <a:r>
              <a:rPr lang="en-US" dirty="0" smtClean="0"/>
              <a:t> </a:t>
            </a:r>
            <a:r>
              <a:rPr lang="en-US" dirty="0" err="1" smtClean="0"/>
              <a:t>xử</a:t>
            </a:r>
            <a:r>
              <a:rPr lang="en-US" dirty="0" smtClean="0"/>
              <a:t> </a:t>
            </a:r>
            <a:r>
              <a:rPr lang="en-US" dirty="0" err="1" smtClean="0"/>
              <a:t>lý</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762000" y="1143000"/>
            <a:ext cx="8153400" cy="5486400"/>
          </a:xfrm>
        </p:spPr>
        <p:txBody>
          <a:bodyPr>
            <a:normAutofit/>
          </a:bodyPr>
          <a:lstStyle/>
          <a:p>
            <a:pPr eaLnBrk="1" hangingPunct="1">
              <a:defRPr/>
            </a:pPr>
            <a:r>
              <a:rPr lang="en-US" dirty="0" err="1" smtClean="0">
                <a:solidFill>
                  <a:srgbClr val="0033CC"/>
                </a:solidFill>
              </a:rPr>
              <a:t>Ví</a:t>
            </a:r>
            <a:r>
              <a:rPr lang="en-US" dirty="0" smtClean="0">
                <a:solidFill>
                  <a:srgbClr val="0033CC"/>
                </a:solidFill>
              </a:rPr>
              <a:t> </a:t>
            </a:r>
            <a:r>
              <a:rPr lang="en-US" dirty="0" err="1" smtClean="0">
                <a:solidFill>
                  <a:srgbClr val="0033CC"/>
                </a:solidFill>
              </a:rPr>
              <a:t>dụ</a:t>
            </a:r>
            <a:r>
              <a:rPr lang="en-US" dirty="0" smtClean="0">
                <a:solidFill>
                  <a:srgbClr val="0033CC"/>
                </a:solidFill>
              </a:rPr>
              <a:t>: </a:t>
            </a:r>
            <a:r>
              <a:rPr lang="en-US" dirty="0" err="1" smtClean="0">
                <a:solidFill>
                  <a:srgbClr val="0033CC"/>
                </a:solidFill>
              </a:rPr>
              <a:t>ksort</a:t>
            </a:r>
            <a:r>
              <a:rPr lang="en-US" dirty="0" smtClean="0">
                <a:solidFill>
                  <a:srgbClr val="0033CC"/>
                </a:solidFill>
              </a:rPr>
              <a:t>()</a:t>
            </a:r>
          </a:p>
          <a:p>
            <a:pPr lvl="1" eaLnBrk="1" hangingPunct="1">
              <a:defRPr/>
            </a:pPr>
            <a:r>
              <a:rPr lang="en-US" dirty="0" smtClean="0">
                <a:solidFill>
                  <a:srgbClr val="0033CC"/>
                </a:solidFill>
              </a:rPr>
              <a:t>Cho </a:t>
            </a:r>
            <a:r>
              <a:rPr lang="en-US" dirty="0" err="1" smtClean="0">
                <a:solidFill>
                  <a:srgbClr val="0033CC"/>
                </a:solidFill>
              </a:rPr>
              <a:t>mảng</a:t>
            </a:r>
            <a:r>
              <a:rPr lang="en-US" dirty="0" smtClean="0">
                <a:solidFill>
                  <a:srgbClr val="0033CC"/>
                </a:solidFill>
              </a:rPr>
              <a:t> </a:t>
            </a:r>
            <a:r>
              <a:rPr lang="en-US" dirty="0" err="1" smtClean="0">
                <a:solidFill>
                  <a:srgbClr val="0033CC"/>
                </a:solidFill>
              </a:rPr>
              <a:t>các</a:t>
            </a:r>
            <a:r>
              <a:rPr lang="en-US" dirty="0" smtClean="0">
                <a:solidFill>
                  <a:srgbClr val="0033CC"/>
                </a:solidFill>
              </a:rPr>
              <a:t> </a:t>
            </a:r>
            <a:r>
              <a:rPr lang="en-US" dirty="0" err="1" smtClean="0">
                <a:solidFill>
                  <a:srgbClr val="0033CC"/>
                </a:solidFill>
              </a:rPr>
              <a:t>phần</a:t>
            </a:r>
            <a:r>
              <a:rPr lang="en-US" dirty="0" smtClean="0">
                <a:solidFill>
                  <a:srgbClr val="0033CC"/>
                </a:solidFill>
              </a:rPr>
              <a:t> </a:t>
            </a:r>
            <a:r>
              <a:rPr lang="en-US" dirty="0" err="1" smtClean="0">
                <a:solidFill>
                  <a:srgbClr val="0033CC"/>
                </a:solidFill>
              </a:rPr>
              <a:t>tử</a:t>
            </a:r>
            <a:r>
              <a:rPr lang="en-US" dirty="0" smtClean="0">
                <a:solidFill>
                  <a:srgbClr val="0033CC"/>
                </a:solidFill>
              </a:rPr>
              <a:t> SV=&gt;</a:t>
            </a:r>
            <a:r>
              <a:rPr lang="en-US" dirty="0" err="1" smtClean="0">
                <a:solidFill>
                  <a:srgbClr val="0033CC"/>
                </a:solidFill>
              </a:rPr>
              <a:t>bạn_của_SV_đó</a:t>
            </a:r>
            <a:endParaRPr lang="en-US" dirty="0" smtClean="0">
              <a:solidFill>
                <a:srgbClr val="0033CC"/>
              </a:solidFill>
            </a:endParaRPr>
          </a:p>
          <a:p>
            <a:pPr lvl="1" eaLnBrk="1" hangingPunct="1">
              <a:defRPr/>
            </a:pPr>
            <a:r>
              <a:rPr lang="en-US" dirty="0" smtClean="0">
                <a:solidFill>
                  <a:srgbClr val="0033CC"/>
                </a:solidFill>
              </a:rPr>
              <a:t>In </a:t>
            </a:r>
            <a:r>
              <a:rPr lang="en-US" dirty="0" err="1" smtClean="0">
                <a:solidFill>
                  <a:srgbClr val="0033CC"/>
                </a:solidFill>
              </a:rPr>
              <a:t>danh</a:t>
            </a:r>
            <a:r>
              <a:rPr lang="en-US" dirty="0" smtClean="0">
                <a:solidFill>
                  <a:srgbClr val="0033CC"/>
                </a:solidFill>
              </a:rPr>
              <a:t> </a:t>
            </a:r>
            <a:r>
              <a:rPr lang="en-US" dirty="0" err="1" smtClean="0">
                <a:solidFill>
                  <a:srgbClr val="0033CC"/>
                </a:solidFill>
              </a:rPr>
              <a:t>sách</a:t>
            </a:r>
            <a:r>
              <a:rPr lang="en-US" dirty="0" smtClean="0">
                <a:solidFill>
                  <a:srgbClr val="0033CC"/>
                </a:solidFill>
              </a:rPr>
              <a:t> SV-BSV </a:t>
            </a:r>
            <a:r>
              <a:rPr lang="en-US" dirty="0" err="1" smtClean="0">
                <a:solidFill>
                  <a:srgbClr val="0033CC"/>
                </a:solidFill>
              </a:rPr>
              <a:t>theo</a:t>
            </a:r>
            <a:r>
              <a:rPr lang="en-US" dirty="0" smtClean="0">
                <a:solidFill>
                  <a:srgbClr val="0033CC"/>
                </a:solidFill>
              </a:rPr>
              <a:t> </a:t>
            </a:r>
            <a:r>
              <a:rPr lang="en-US" dirty="0" err="1" smtClean="0">
                <a:solidFill>
                  <a:srgbClr val="0033CC"/>
                </a:solidFill>
              </a:rPr>
              <a:t>thứ</a:t>
            </a:r>
            <a:r>
              <a:rPr lang="en-US" dirty="0" smtClean="0">
                <a:solidFill>
                  <a:srgbClr val="0033CC"/>
                </a:solidFill>
              </a:rPr>
              <a:t> </a:t>
            </a:r>
            <a:r>
              <a:rPr lang="en-US" dirty="0" err="1" smtClean="0">
                <a:solidFill>
                  <a:srgbClr val="0033CC"/>
                </a:solidFill>
              </a:rPr>
              <a:t>tự</a:t>
            </a:r>
            <a:r>
              <a:rPr lang="en-US" dirty="0" smtClean="0">
                <a:solidFill>
                  <a:srgbClr val="0033CC"/>
                </a:solidFill>
              </a:rPr>
              <a:t> </a:t>
            </a:r>
            <a:r>
              <a:rPr lang="en-US" dirty="0" err="1" smtClean="0">
                <a:solidFill>
                  <a:srgbClr val="0033CC"/>
                </a:solidFill>
              </a:rPr>
              <a:t>Alphabel</a:t>
            </a:r>
            <a:endParaRPr lang="en-US" dirty="0" smtClean="0">
              <a:solidFill>
                <a:srgbClr val="0033CC"/>
              </a:solidFill>
            </a:endParaRPr>
          </a:p>
          <a:p>
            <a:pPr marL="342887" lvl="1" indent="0">
              <a:buNone/>
              <a:defRPr/>
            </a:pPr>
            <a:r>
              <a:rPr lang="en-US" sz="2000" dirty="0">
                <a:solidFill>
                  <a:srgbClr val="0033CC"/>
                </a:solidFill>
                <a:latin typeface="Courier New" pitchFamily="49" charset="0"/>
                <a:cs typeface="Courier New" pitchFamily="49" charset="0"/>
              </a:rPr>
              <a:t>&lt;?</a:t>
            </a:r>
            <a:r>
              <a:rPr lang="en-US" sz="2000" dirty="0" err="1">
                <a:solidFill>
                  <a:srgbClr val="0033CC"/>
                </a:solidFill>
                <a:latin typeface="Courier New" pitchFamily="49" charset="0"/>
                <a:cs typeface="Courier New" pitchFamily="49" charset="0"/>
              </a:rPr>
              <a:t>php</a:t>
            </a:r>
            <a:endParaRPr lang="en-US" sz="2000" dirty="0">
              <a:solidFill>
                <a:srgbClr val="0033CC"/>
              </a:solidFill>
              <a:latin typeface="Courier New" pitchFamily="49" charset="0"/>
              <a:cs typeface="Courier New" pitchFamily="49" charset="0"/>
            </a:endParaRPr>
          </a:p>
          <a:p>
            <a:pPr marL="342887" lvl="1" indent="0">
              <a:buNone/>
              <a:defRPr/>
            </a:pP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arr</a:t>
            </a:r>
            <a:r>
              <a:rPr lang="en-US" sz="2000" dirty="0">
                <a:solidFill>
                  <a:srgbClr val="0033CC"/>
                </a:solidFill>
                <a:latin typeface="Courier New" pitchFamily="49" charset="0"/>
                <a:cs typeface="Courier New" pitchFamily="49" charset="0"/>
              </a:rPr>
              <a:t> = array('</a:t>
            </a:r>
            <a:r>
              <a:rPr lang="en-US" sz="2000" dirty="0" err="1">
                <a:solidFill>
                  <a:srgbClr val="0033CC"/>
                </a:solidFill>
                <a:latin typeface="Courier New" pitchFamily="49" charset="0"/>
                <a:cs typeface="Courier New" pitchFamily="49" charset="0"/>
              </a:rPr>
              <a:t>Lê</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Phan</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Đã</a:t>
            </a:r>
            <a:r>
              <a:rPr lang="en-US" sz="2000" dirty="0">
                <a:solidFill>
                  <a:srgbClr val="0033CC"/>
                </a:solidFill>
                <a:latin typeface="Courier New" pitchFamily="49" charset="0"/>
                <a:cs typeface="Courier New" pitchFamily="49" charset="0"/>
              </a:rPr>
              <a:t>','</a:t>
            </a:r>
            <a:r>
              <a:rPr lang="en-US" sz="2000" dirty="0" err="1">
                <a:solidFill>
                  <a:srgbClr val="0033CC"/>
                </a:solidFill>
                <a:latin typeface="Courier New" pitchFamily="49" charset="0"/>
                <a:cs typeface="Courier New" pitchFamily="49" charset="0"/>
              </a:rPr>
              <a:t>Thị</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Đỗ</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Văn</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Vẻ</a:t>
            </a:r>
            <a:r>
              <a:rPr lang="en-US" sz="2000" dirty="0">
                <a:solidFill>
                  <a:srgbClr val="0033CC"/>
                </a:solidFill>
                <a:latin typeface="Courier New" pitchFamily="49" charset="0"/>
                <a:cs typeface="Courier New" pitchFamily="49" charset="0"/>
              </a:rPr>
              <a:t>', </a:t>
            </a:r>
            <a:r>
              <a:rPr lang="en-US" sz="2000" dirty="0" smtClean="0">
                <a:solidFill>
                  <a:srgbClr val="0033CC"/>
                </a:solidFill>
                <a:latin typeface="Courier New" pitchFamily="49" charset="0"/>
                <a:cs typeface="Courier New" pitchFamily="49" charset="0"/>
              </a:rPr>
              <a:t>'</a:t>
            </a:r>
            <a:r>
              <a:rPr lang="en-US" sz="2000" dirty="0" err="1" smtClean="0">
                <a:solidFill>
                  <a:srgbClr val="0033CC"/>
                </a:solidFill>
                <a:latin typeface="Courier New" pitchFamily="49" charset="0"/>
                <a:cs typeface="Courier New" pitchFamily="49" charset="0"/>
              </a:rPr>
              <a:t>Bồ</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Hồ</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Như</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Ao</a:t>
            </a:r>
            <a:r>
              <a:rPr lang="en-US" sz="2000" dirty="0">
                <a:solidFill>
                  <a:srgbClr val="0033CC"/>
                </a:solidFill>
                <a:latin typeface="Courier New" pitchFamily="49" charset="0"/>
                <a:cs typeface="Courier New" pitchFamily="49" charset="0"/>
              </a:rPr>
              <a:t>','</a:t>
            </a:r>
            <a:r>
              <a:rPr lang="en-US" sz="2000" dirty="0" err="1">
                <a:solidFill>
                  <a:srgbClr val="0033CC"/>
                </a:solidFill>
                <a:latin typeface="Courier New" pitchFamily="49" charset="0"/>
                <a:cs typeface="Courier New" pitchFamily="49" charset="0"/>
              </a:rPr>
              <a:t>Câu</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Tạ</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Thị</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Tấn</a:t>
            </a:r>
            <a:r>
              <a:rPr lang="en-US" sz="2000" dirty="0">
                <a:solidFill>
                  <a:srgbClr val="0033CC"/>
                </a:solidFill>
                <a:latin typeface="Courier New" pitchFamily="49" charset="0"/>
                <a:cs typeface="Courier New" pitchFamily="49" charset="0"/>
              </a:rPr>
              <a:t>');</a:t>
            </a:r>
          </a:p>
          <a:p>
            <a:pPr marL="342887" lvl="1" indent="0">
              <a:buNone/>
              <a:defRPr/>
            </a:pPr>
            <a:r>
              <a:rPr lang="en-US" sz="2000" dirty="0">
                <a:solidFill>
                  <a:srgbClr val="0033CC"/>
                </a:solidFill>
                <a:latin typeface="Courier New" pitchFamily="49" charset="0"/>
                <a:cs typeface="Courier New" pitchFamily="49" charset="0"/>
              </a:rPr>
              <a:t>	</a:t>
            </a:r>
            <a:r>
              <a:rPr lang="en-US" sz="2000" dirty="0" err="1">
                <a:solidFill>
                  <a:srgbClr val="C00000"/>
                </a:solidFill>
                <a:latin typeface="Courier New" pitchFamily="49" charset="0"/>
                <a:cs typeface="Courier New" pitchFamily="49" charset="0"/>
              </a:rPr>
              <a:t>ksort</a:t>
            </a:r>
            <a:r>
              <a:rPr lang="en-US" sz="2000" dirty="0">
                <a:solidFill>
                  <a:srgbClr val="C00000"/>
                </a:solidFill>
                <a:latin typeface="Courier New" pitchFamily="49" charset="0"/>
                <a:cs typeface="Courier New" pitchFamily="49" charset="0"/>
              </a:rPr>
              <a:t>($</a:t>
            </a:r>
            <a:r>
              <a:rPr lang="en-US" sz="2000" dirty="0" err="1">
                <a:solidFill>
                  <a:srgbClr val="C00000"/>
                </a:solidFill>
                <a:latin typeface="Courier New" pitchFamily="49" charset="0"/>
                <a:cs typeface="Courier New" pitchFamily="49" charset="0"/>
              </a:rPr>
              <a:t>arr</a:t>
            </a:r>
            <a:r>
              <a:rPr lang="en-US" sz="2000" dirty="0">
                <a:solidFill>
                  <a:srgbClr val="C00000"/>
                </a:solidFill>
                <a:latin typeface="Courier New" pitchFamily="49" charset="0"/>
                <a:cs typeface="Courier New" pitchFamily="49" charset="0"/>
              </a:rPr>
              <a:t>);</a:t>
            </a:r>
          </a:p>
          <a:p>
            <a:pPr marL="342887" lvl="1" indent="0">
              <a:buNone/>
              <a:defRPr/>
            </a:pPr>
            <a:r>
              <a:rPr lang="en-US" sz="2000" dirty="0">
                <a:solidFill>
                  <a:srgbClr val="0033CC"/>
                </a:solidFill>
                <a:latin typeface="Courier New" pitchFamily="49" charset="0"/>
                <a:cs typeface="Courier New" pitchFamily="49" charset="0"/>
              </a:rPr>
              <a:t>	echo 'Student - His friend&lt;</a:t>
            </a:r>
            <a:r>
              <a:rPr lang="en-US" sz="2000" dirty="0" err="1">
                <a:solidFill>
                  <a:srgbClr val="0033CC"/>
                </a:solidFill>
                <a:latin typeface="Courier New" pitchFamily="49" charset="0"/>
                <a:cs typeface="Courier New" pitchFamily="49" charset="0"/>
              </a:rPr>
              <a:t>br</a:t>
            </a:r>
            <a:r>
              <a:rPr lang="en-US" sz="2000" dirty="0">
                <a:solidFill>
                  <a:srgbClr val="0033CC"/>
                </a:solidFill>
                <a:latin typeface="Courier New" pitchFamily="49" charset="0"/>
                <a:cs typeface="Courier New" pitchFamily="49" charset="0"/>
              </a:rPr>
              <a:t>&gt;';</a:t>
            </a:r>
          </a:p>
          <a:p>
            <a:pPr marL="342887" lvl="1" indent="0">
              <a:buNone/>
              <a:defRPr/>
            </a:pPr>
            <a:r>
              <a:rPr lang="en-US" sz="2000" dirty="0">
                <a:solidFill>
                  <a:srgbClr val="0033CC"/>
                </a:solidFill>
                <a:latin typeface="Courier New" pitchFamily="49" charset="0"/>
                <a:cs typeface="Courier New" pitchFamily="49" charset="0"/>
              </a:rPr>
              <a:t>	while (list($</a:t>
            </a:r>
            <a:r>
              <a:rPr lang="en-US" sz="2000" dirty="0" err="1">
                <a:solidFill>
                  <a:srgbClr val="0033CC"/>
                </a:solidFill>
                <a:latin typeface="Courier New" pitchFamily="49" charset="0"/>
                <a:cs typeface="Courier New" pitchFamily="49" charset="0"/>
              </a:rPr>
              <a:t>person,$friend</a:t>
            </a:r>
            <a:r>
              <a:rPr lang="en-US" sz="2000" dirty="0">
                <a:solidFill>
                  <a:srgbClr val="0033CC"/>
                </a:solidFill>
                <a:latin typeface="Courier New" pitchFamily="49" charset="0"/>
                <a:cs typeface="Courier New" pitchFamily="49" charset="0"/>
              </a:rPr>
              <a:t>) = each($</a:t>
            </a:r>
            <a:r>
              <a:rPr lang="en-US" sz="2000" dirty="0" err="1">
                <a:solidFill>
                  <a:srgbClr val="0033CC"/>
                </a:solidFill>
                <a:latin typeface="Courier New" pitchFamily="49" charset="0"/>
                <a:cs typeface="Courier New" pitchFamily="49" charset="0"/>
              </a:rPr>
              <a:t>arr</a:t>
            </a:r>
            <a:r>
              <a:rPr lang="en-US" sz="2000" dirty="0">
                <a:solidFill>
                  <a:srgbClr val="0033CC"/>
                </a:solidFill>
                <a:latin typeface="Courier New" pitchFamily="49" charset="0"/>
                <a:cs typeface="Courier New" pitchFamily="49" charset="0"/>
              </a:rPr>
              <a:t>)) </a:t>
            </a:r>
          </a:p>
          <a:p>
            <a:pPr marL="342887" lvl="1" indent="0">
              <a:buNone/>
              <a:defRPr/>
            </a:pPr>
            <a:r>
              <a:rPr lang="en-US" sz="2000" dirty="0">
                <a:solidFill>
                  <a:srgbClr val="0033CC"/>
                </a:solidFill>
                <a:latin typeface="Courier New" pitchFamily="49" charset="0"/>
                <a:cs typeface="Courier New" pitchFamily="49" charset="0"/>
              </a:rPr>
              <a:t>		echo "$person - $friend &lt;</a:t>
            </a:r>
            <a:r>
              <a:rPr lang="en-US" sz="2000" dirty="0" err="1">
                <a:solidFill>
                  <a:srgbClr val="0033CC"/>
                </a:solidFill>
                <a:latin typeface="Courier New" pitchFamily="49" charset="0"/>
                <a:cs typeface="Courier New" pitchFamily="49" charset="0"/>
              </a:rPr>
              <a:t>br</a:t>
            </a:r>
            <a:r>
              <a:rPr lang="en-US" sz="2000" dirty="0">
                <a:solidFill>
                  <a:srgbClr val="0033CC"/>
                </a:solidFill>
                <a:latin typeface="Courier New" pitchFamily="49" charset="0"/>
                <a:cs typeface="Courier New" pitchFamily="49" charset="0"/>
              </a:rPr>
              <a:t>&gt;";</a:t>
            </a:r>
          </a:p>
          <a:p>
            <a:pPr marL="342887" lvl="1" indent="0">
              <a:buNone/>
              <a:defRPr/>
            </a:pPr>
            <a:r>
              <a:rPr lang="en-US" sz="2000" dirty="0">
                <a:solidFill>
                  <a:srgbClr val="0033CC"/>
                </a:solidFill>
                <a:latin typeface="Courier New" pitchFamily="49" charset="0"/>
                <a:cs typeface="Courier New" pitchFamily="49" charset="0"/>
              </a:rPr>
              <a:t>?&gt;</a:t>
            </a:r>
          </a:p>
        </p:txBody>
      </p:sp>
    </p:spTree>
    <p:extLst>
      <p:ext uri="{BB962C8B-B14F-4D97-AF65-F5344CB8AC3E}">
        <p14:creationId xmlns:p14="http://schemas.microsoft.com/office/powerpoint/2010/main" val="57663608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smtClean="0"/>
              <a:t>Các</a:t>
            </a:r>
            <a:r>
              <a:rPr lang="en-US" dirty="0" smtClean="0"/>
              <a:t> </a:t>
            </a:r>
            <a:r>
              <a:rPr lang="en-US" dirty="0" err="1" smtClean="0"/>
              <a:t>hàm</a:t>
            </a:r>
            <a:r>
              <a:rPr lang="en-US" dirty="0" smtClean="0"/>
              <a:t> </a:t>
            </a:r>
            <a:r>
              <a:rPr lang="en-US" dirty="0" err="1" smtClean="0"/>
              <a:t>xử</a:t>
            </a:r>
            <a:r>
              <a:rPr lang="en-US" dirty="0" smtClean="0"/>
              <a:t> </a:t>
            </a:r>
            <a:r>
              <a:rPr lang="en-US" dirty="0" err="1" smtClean="0"/>
              <a:t>lý</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838200" y="1066800"/>
            <a:ext cx="8001000" cy="5638800"/>
          </a:xfrm>
        </p:spPr>
        <p:txBody>
          <a:bodyPr>
            <a:normAutofit/>
          </a:bodyPr>
          <a:lstStyle/>
          <a:p>
            <a:pPr eaLnBrk="1" hangingPunct="1"/>
            <a:r>
              <a:rPr lang="en-US" altLang="en-US" dirty="0" err="1" smtClean="0">
                <a:solidFill>
                  <a:srgbClr val="0033CC"/>
                </a:solidFill>
              </a:rPr>
              <a:t>Ví</a:t>
            </a:r>
            <a:r>
              <a:rPr lang="en-US" altLang="en-US" dirty="0" smtClean="0">
                <a:solidFill>
                  <a:srgbClr val="0033CC"/>
                </a:solidFill>
              </a:rPr>
              <a:t> </a:t>
            </a:r>
            <a:r>
              <a:rPr lang="en-US" altLang="en-US" dirty="0" err="1" smtClean="0">
                <a:solidFill>
                  <a:srgbClr val="0033CC"/>
                </a:solidFill>
              </a:rPr>
              <a:t>dụ</a:t>
            </a:r>
            <a:r>
              <a:rPr lang="en-US" altLang="en-US" dirty="0" smtClean="0">
                <a:solidFill>
                  <a:srgbClr val="0033CC"/>
                </a:solidFill>
              </a:rPr>
              <a:t>: </a:t>
            </a:r>
            <a:r>
              <a:rPr lang="en-US" altLang="en-US" dirty="0" err="1" smtClean="0">
                <a:solidFill>
                  <a:srgbClr val="0033CC"/>
                </a:solidFill>
              </a:rPr>
              <a:t>usort</a:t>
            </a:r>
            <a:r>
              <a:rPr lang="en-US" altLang="en-US" dirty="0" smtClean="0">
                <a:solidFill>
                  <a:srgbClr val="0033CC"/>
                </a:solidFill>
              </a:rPr>
              <a:t>()</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&lt;?</a:t>
            </a:r>
            <a:r>
              <a:rPr lang="en-US" altLang="en-US" sz="2000" dirty="0" err="1">
                <a:solidFill>
                  <a:srgbClr val="0033CC"/>
                </a:solidFill>
                <a:latin typeface="Courier New" panose="02070309020205020404" pitchFamily="49" charset="0"/>
                <a:cs typeface="Courier New" panose="02070309020205020404" pitchFamily="49" charset="0"/>
              </a:rPr>
              <a:t>php</a:t>
            </a:r>
            <a:endParaRPr lang="en-US" altLang="en-US" sz="2000" dirty="0">
              <a:solidFill>
                <a:srgbClr val="0033CC"/>
              </a:solidFill>
              <a:latin typeface="Courier New" panose="02070309020205020404" pitchFamily="49" charset="0"/>
              <a:cs typeface="Courier New" panose="02070309020205020404" pitchFamily="49" charset="0"/>
            </a:endParaRP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function </a:t>
            </a:r>
            <a:r>
              <a:rPr lang="en-US" altLang="en-US" sz="2000" dirty="0" err="1">
                <a:solidFill>
                  <a:srgbClr val="0033CC"/>
                </a:solidFill>
                <a:latin typeface="Courier New" panose="02070309020205020404" pitchFamily="49" charset="0"/>
                <a:cs typeface="Courier New" panose="02070309020205020404" pitchFamily="49" charset="0"/>
              </a:rPr>
              <a:t>cmp</a:t>
            </a:r>
            <a:r>
              <a:rPr lang="en-US" altLang="en-US" sz="2000" dirty="0">
                <a:solidFill>
                  <a:srgbClr val="0033CC"/>
                </a:solidFill>
                <a:latin typeface="Courier New" panose="02070309020205020404" pitchFamily="49" charset="0"/>
                <a:cs typeface="Courier New" panose="02070309020205020404" pitchFamily="49" charset="0"/>
              </a:rPr>
              <a:t>($a, $b)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if ($a == $b)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return 0;</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return ($a &lt; $b) ? -1 : 1;</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 = array(3, 2, 5, 6, 1);</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r>
              <a:rPr lang="en-US" altLang="en-US" sz="2000" b="1" dirty="0" err="1">
                <a:solidFill>
                  <a:srgbClr val="FF0000"/>
                </a:solidFill>
                <a:latin typeface="Courier New" panose="02070309020205020404" pitchFamily="49" charset="0"/>
                <a:cs typeface="Courier New" panose="02070309020205020404" pitchFamily="49" charset="0"/>
              </a:rPr>
              <a:t>usort</a:t>
            </a:r>
            <a:r>
              <a:rPr lang="en-US" altLang="en-US" sz="2000" dirty="0">
                <a:solidFill>
                  <a:srgbClr val="0033CC"/>
                </a:solidFill>
                <a:latin typeface="Courier New" panose="02070309020205020404" pitchFamily="49" charset="0"/>
                <a:cs typeface="Courier New" panose="02070309020205020404" pitchFamily="49" charset="0"/>
              </a:rPr>
              <a:t>($a, '</a:t>
            </a:r>
            <a:r>
              <a:rPr lang="en-US" altLang="en-US" sz="2000" dirty="0" err="1">
                <a:solidFill>
                  <a:srgbClr val="FF0000"/>
                </a:solidFill>
                <a:latin typeface="Courier New" panose="02070309020205020404" pitchFamily="49" charset="0"/>
                <a:cs typeface="Courier New" panose="02070309020205020404" pitchFamily="49" charset="0"/>
              </a:rPr>
              <a:t>cmp</a:t>
            </a:r>
            <a:r>
              <a:rPr lang="en-US" altLang="en-US" sz="2000" dirty="0">
                <a:solidFill>
                  <a:srgbClr val="0033CC"/>
                </a:solidFill>
                <a:latin typeface="Courier New" panose="02070309020205020404" pitchFamily="49" charset="0"/>
                <a:cs typeface="Courier New" panose="02070309020205020404" pitchFamily="49" charset="0"/>
              </a:rPr>
              <a:t>');</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r>
              <a:rPr lang="en-US" altLang="en-US" sz="2000" dirty="0" err="1">
                <a:solidFill>
                  <a:srgbClr val="0033CC"/>
                </a:solidFill>
                <a:latin typeface="Courier New" panose="02070309020205020404" pitchFamily="49" charset="0"/>
                <a:cs typeface="Courier New" panose="02070309020205020404" pitchFamily="49" charset="0"/>
              </a:rPr>
              <a:t>foreach</a:t>
            </a:r>
            <a:r>
              <a:rPr lang="en-US" altLang="en-US" sz="2000" dirty="0">
                <a:solidFill>
                  <a:srgbClr val="0033CC"/>
                </a:solidFill>
                <a:latin typeface="Courier New" panose="02070309020205020404" pitchFamily="49" charset="0"/>
                <a:cs typeface="Courier New" panose="02070309020205020404" pitchFamily="49" charset="0"/>
              </a:rPr>
              <a:t> ($a as $key =&gt; $value)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echo "$key: $value\n";</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16780807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fade">
                                      <p:cBhvr>
                                        <p:cTn id="43" dur="500"/>
                                        <p:tgtEl>
                                          <p:spTgt spid="3">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fade">
                                      <p:cBhvr>
                                        <p:cTn id="46" dur="500"/>
                                        <p:tgtEl>
                                          <p:spTgt spid="3">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animEffect transition="in" filter="fade">
                                      <p:cBhvr>
                                        <p:cTn id="49"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3" name="Content Placeholder 2"/>
          <p:cNvSpPr>
            <a:spLocks noGrp="1"/>
          </p:cNvSpPr>
          <p:nvPr>
            <p:ph idx="1"/>
          </p:nvPr>
        </p:nvSpPr>
        <p:spPr/>
        <p:txBody>
          <a:bodyPr>
            <a:normAutofit fontScale="92500" lnSpcReduction="10000"/>
          </a:bodyPr>
          <a:lstStyle/>
          <a:p>
            <a:r>
              <a:rPr lang="en-US" altLang="en-US" dirty="0" err="1" smtClean="0"/>
              <a:t>Nối</a:t>
            </a:r>
            <a:r>
              <a:rPr lang="en-US" altLang="en-US" dirty="0" smtClean="0"/>
              <a:t> </a:t>
            </a:r>
            <a:r>
              <a:rPr lang="en-US" altLang="en-US" dirty="0" err="1" smtClean="0"/>
              <a:t>ghép</a:t>
            </a:r>
            <a:r>
              <a:rPr lang="en-US" altLang="en-US" dirty="0" smtClean="0"/>
              <a:t> </a:t>
            </a:r>
            <a:r>
              <a:rPr lang="en-US" altLang="en-US" dirty="0" err="1" smtClean="0"/>
              <a:t>hai</a:t>
            </a:r>
            <a:r>
              <a:rPr lang="en-US" altLang="en-US" dirty="0" smtClean="0"/>
              <a:t> </a:t>
            </a:r>
            <a:r>
              <a:rPr lang="en-US" altLang="en-US" dirty="0" err="1" smtClean="0"/>
              <a:t>mảng</a:t>
            </a:r>
            <a:endParaRPr lang="en-US" altLang="en-US" dirty="0" smtClean="0"/>
          </a:p>
          <a:p>
            <a:pPr lvl="1"/>
            <a:r>
              <a:rPr lang="en-US" altLang="en-US" dirty="0" err="1" smtClean="0">
                <a:solidFill>
                  <a:srgbClr val="C00000"/>
                </a:solidFill>
              </a:rPr>
              <a:t>array_merge</a:t>
            </a:r>
            <a:r>
              <a:rPr lang="en-US" altLang="en-US" dirty="0" smtClean="0">
                <a:solidFill>
                  <a:srgbClr val="C00000"/>
                </a:solidFill>
              </a:rPr>
              <a:t>(</a:t>
            </a:r>
            <a:r>
              <a:rPr lang="en-US" altLang="en-US" dirty="0" smtClean="0"/>
              <a:t>$mảng1, $mảng2</a:t>
            </a:r>
            <a:r>
              <a:rPr lang="en-US" altLang="en-US" dirty="0" smtClean="0">
                <a:solidFill>
                  <a:srgbClr val="C00000"/>
                </a:solidFill>
              </a:rPr>
              <a:t>)</a:t>
            </a:r>
          </a:p>
          <a:p>
            <a:pPr lvl="1"/>
            <a:r>
              <a:rPr lang="en-US" altLang="en-US" dirty="0" err="1" smtClean="0">
                <a:solidFill>
                  <a:srgbClr val="C00000"/>
                </a:solidFill>
              </a:rPr>
              <a:t>array_combine</a:t>
            </a:r>
            <a:r>
              <a:rPr lang="en-US" altLang="en-US" dirty="0" smtClean="0">
                <a:solidFill>
                  <a:srgbClr val="C00000"/>
                </a:solidFill>
              </a:rPr>
              <a:t>(</a:t>
            </a:r>
            <a:r>
              <a:rPr lang="en-US" altLang="en-US" dirty="0" smtClean="0"/>
              <a:t>$mảng1, $mảng2</a:t>
            </a:r>
            <a:r>
              <a:rPr lang="en-US" altLang="en-US" dirty="0" smtClean="0">
                <a:solidFill>
                  <a:srgbClr val="C00000"/>
                </a:solidFill>
              </a:rPr>
              <a:t>)</a:t>
            </a:r>
          </a:p>
          <a:p>
            <a:pPr lvl="1"/>
            <a:r>
              <a:rPr lang="en-US" altLang="en-US" dirty="0" err="1" smtClean="0">
                <a:solidFill>
                  <a:srgbClr val="C00000"/>
                </a:solidFill>
              </a:rPr>
              <a:t>array_intersect</a:t>
            </a:r>
            <a:r>
              <a:rPr lang="en-US" altLang="en-US" dirty="0" smtClean="0">
                <a:solidFill>
                  <a:srgbClr val="C00000"/>
                </a:solidFill>
              </a:rPr>
              <a:t>(</a:t>
            </a:r>
            <a:r>
              <a:rPr lang="en-US" altLang="en-US" dirty="0" smtClean="0"/>
              <a:t>$mảng1, $mảng2</a:t>
            </a:r>
            <a:r>
              <a:rPr lang="en-US" altLang="en-US" dirty="0" smtClean="0">
                <a:solidFill>
                  <a:srgbClr val="C00000"/>
                </a:solidFill>
              </a:rPr>
              <a:t>)</a:t>
            </a:r>
          </a:p>
          <a:p>
            <a:r>
              <a:rPr lang="en-US" altLang="en-US" dirty="0" err="1" smtClean="0"/>
              <a:t>Tách</a:t>
            </a:r>
            <a:r>
              <a:rPr lang="en-US" altLang="en-US" dirty="0" smtClean="0"/>
              <a:t> </a:t>
            </a:r>
            <a:r>
              <a:rPr lang="en-US" altLang="en-US" dirty="0" err="1" smtClean="0"/>
              <a:t>mảng</a:t>
            </a:r>
            <a:endParaRPr lang="en-US" altLang="en-US" dirty="0" smtClean="0"/>
          </a:p>
          <a:p>
            <a:pPr lvl="1"/>
            <a:r>
              <a:rPr lang="vi-VN" altLang="en-US" dirty="0" smtClean="0">
                <a:solidFill>
                  <a:srgbClr val="C00000"/>
                </a:solidFill>
              </a:rPr>
              <a:t>array_slice(</a:t>
            </a:r>
            <a:r>
              <a:rPr lang="vi-VN" altLang="en-US" dirty="0" smtClean="0">
                <a:solidFill>
                  <a:srgbClr val="000099"/>
                </a:solidFill>
              </a:rPr>
              <a:t>$m</a:t>
            </a:r>
            <a:r>
              <a:rPr lang="en-US" altLang="en-US" dirty="0" smtClean="0">
                <a:solidFill>
                  <a:srgbClr val="000099"/>
                </a:solidFill>
              </a:rPr>
              <a:t>ả</a:t>
            </a:r>
            <a:r>
              <a:rPr lang="vi-VN" altLang="en-US" dirty="0" smtClean="0">
                <a:solidFill>
                  <a:srgbClr val="000099"/>
                </a:solidFill>
              </a:rPr>
              <a:t>ng, vị trí tách, số lượng tách</a:t>
            </a:r>
            <a:r>
              <a:rPr lang="vi-VN" altLang="en-US" dirty="0" smtClean="0">
                <a:solidFill>
                  <a:srgbClr val="C00000"/>
                </a:solidFill>
              </a:rPr>
              <a:t>)</a:t>
            </a:r>
            <a:endParaRPr lang="en-US" altLang="en-US" dirty="0" smtClean="0">
              <a:solidFill>
                <a:srgbClr val="C00000"/>
              </a:solidFill>
            </a:endParaRPr>
          </a:p>
          <a:p>
            <a:r>
              <a:rPr lang="en-US" altLang="en-US" dirty="0" err="1" smtClean="0"/>
              <a:t>Tìm</a:t>
            </a:r>
            <a:r>
              <a:rPr lang="en-US" altLang="en-US" dirty="0" smtClean="0"/>
              <a:t> </a:t>
            </a:r>
            <a:r>
              <a:rPr lang="en-US" altLang="en-US" dirty="0" err="1" smtClean="0"/>
              <a:t>kiếm</a:t>
            </a:r>
            <a:endParaRPr lang="en-US" altLang="en-US" dirty="0" smtClean="0"/>
          </a:p>
          <a:p>
            <a:pPr lvl="1"/>
            <a:r>
              <a:rPr lang="en-US" altLang="en-US" dirty="0" err="1" smtClean="0">
                <a:solidFill>
                  <a:srgbClr val="C00000"/>
                </a:solidFill>
              </a:rPr>
              <a:t>array_search</a:t>
            </a:r>
            <a:r>
              <a:rPr lang="en-US" altLang="en-US" dirty="0" smtClean="0">
                <a:solidFill>
                  <a:srgbClr val="C00000"/>
                </a:solidFill>
              </a:rPr>
              <a:t>(</a:t>
            </a:r>
            <a:r>
              <a:rPr lang="en-US" altLang="en-US" dirty="0" smtClean="0"/>
              <a:t>$</a:t>
            </a:r>
            <a:r>
              <a:rPr lang="en-US" altLang="en-US" dirty="0" err="1" smtClean="0"/>
              <a:t>giá_trị</a:t>
            </a:r>
            <a:r>
              <a:rPr lang="en-US" altLang="en-US" dirty="0" smtClean="0"/>
              <a:t>, $</a:t>
            </a:r>
            <a:r>
              <a:rPr lang="en-US" altLang="en-US" dirty="0" err="1" smtClean="0"/>
              <a:t>mảng</a:t>
            </a:r>
            <a:r>
              <a:rPr lang="en-US" altLang="en-US" dirty="0" smtClean="0">
                <a:solidFill>
                  <a:srgbClr val="C00000"/>
                </a:solidFill>
              </a:rPr>
              <a:t>)</a:t>
            </a:r>
          </a:p>
          <a:p>
            <a:pPr lvl="1"/>
            <a:r>
              <a:rPr lang="en-US" altLang="en-US" dirty="0" err="1" smtClean="0">
                <a:solidFill>
                  <a:srgbClr val="C00000"/>
                </a:solidFill>
              </a:rPr>
              <a:t>in_array</a:t>
            </a:r>
            <a:r>
              <a:rPr lang="en-US" altLang="en-US" dirty="0" smtClean="0">
                <a:solidFill>
                  <a:srgbClr val="C00000"/>
                </a:solidFill>
              </a:rPr>
              <a:t>(</a:t>
            </a:r>
            <a:r>
              <a:rPr lang="en-US" altLang="en-US" dirty="0" smtClean="0">
                <a:solidFill>
                  <a:srgbClr val="000099"/>
                </a:solidFill>
              </a:rPr>
              <a:t>$</a:t>
            </a:r>
            <a:r>
              <a:rPr lang="en-US" altLang="en-US" dirty="0" err="1" smtClean="0">
                <a:solidFill>
                  <a:srgbClr val="000099"/>
                </a:solidFill>
              </a:rPr>
              <a:t>giá</a:t>
            </a:r>
            <a:r>
              <a:rPr lang="en-US" altLang="en-US" dirty="0" smtClean="0">
                <a:solidFill>
                  <a:srgbClr val="000099"/>
                </a:solidFill>
              </a:rPr>
              <a:t> </a:t>
            </a:r>
            <a:r>
              <a:rPr lang="en-US" altLang="en-US" dirty="0" err="1" smtClean="0">
                <a:solidFill>
                  <a:srgbClr val="000099"/>
                </a:solidFill>
              </a:rPr>
              <a:t>trị</a:t>
            </a:r>
            <a:r>
              <a:rPr lang="en-US" altLang="en-US" dirty="0" smtClean="0">
                <a:solidFill>
                  <a:srgbClr val="000099"/>
                </a:solidFill>
              </a:rPr>
              <a:t> </a:t>
            </a:r>
            <a:r>
              <a:rPr lang="en-US" altLang="en-US" dirty="0" err="1" smtClean="0">
                <a:solidFill>
                  <a:srgbClr val="000099"/>
                </a:solidFill>
              </a:rPr>
              <a:t>tìm</a:t>
            </a:r>
            <a:r>
              <a:rPr lang="en-US" altLang="en-US" dirty="0" smtClean="0">
                <a:solidFill>
                  <a:srgbClr val="000099"/>
                </a:solidFill>
              </a:rPr>
              <a:t>, $</a:t>
            </a:r>
            <a:r>
              <a:rPr lang="en-US" altLang="en-US" dirty="0" err="1" smtClean="0">
                <a:solidFill>
                  <a:srgbClr val="000099"/>
                </a:solidFill>
              </a:rPr>
              <a:t>mảng</a:t>
            </a:r>
            <a:r>
              <a:rPr lang="en-US" altLang="en-US" dirty="0" smtClean="0">
                <a:solidFill>
                  <a:srgbClr val="C00000"/>
                </a:solidFill>
              </a:rPr>
              <a:t>)</a:t>
            </a:r>
          </a:p>
          <a:p>
            <a:pPr lvl="1"/>
            <a:endParaRPr lang="en-US" altLang="en-US" dirty="0" smtClean="0">
              <a:solidFill>
                <a:srgbClr val="C00000"/>
              </a:solidFill>
            </a:endParaRPr>
          </a:p>
          <a:p>
            <a:endParaRPr lang="en-US" altLang="en-US" dirty="0" smtClean="0"/>
          </a:p>
          <a:p>
            <a:endParaRPr lang="en-US" altLang="en-US" dirty="0" smtClean="0"/>
          </a:p>
        </p:txBody>
      </p:sp>
    </p:spTree>
    <p:extLst>
      <p:ext uri="{BB962C8B-B14F-4D97-AF65-F5344CB8AC3E}">
        <p14:creationId xmlns:p14="http://schemas.microsoft.com/office/powerpoint/2010/main" val="8902575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nodeType="afterGroup">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về</a:t>
            </a:r>
            <a:r>
              <a:rPr lang="en-US" dirty="0" smtClean="0"/>
              <a:t> </a:t>
            </a:r>
            <a:r>
              <a:rPr lang="en-US" dirty="0" err="1" smtClean="0"/>
              <a:t>mảng</a:t>
            </a:r>
            <a:r>
              <a:rPr lang="en-US" dirty="0" smtClean="0"/>
              <a:t> </a:t>
            </a:r>
            <a:r>
              <a:rPr lang="en-US" dirty="0" err="1" smtClean="0"/>
              <a:t>động</a:t>
            </a:r>
            <a:endParaRPr lang="en-US" dirty="0"/>
          </a:p>
        </p:txBody>
      </p:sp>
      <p:sp>
        <p:nvSpPr>
          <p:cNvPr id="87043" name="Content Placeholder 2"/>
          <p:cNvSpPr>
            <a:spLocks noGrp="1"/>
          </p:cNvSpPr>
          <p:nvPr>
            <p:ph idx="1"/>
          </p:nvPr>
        </p:nvSpPr>
        <p:spPr>
          <a:xfrm>
            <a:off x="838200" y="1143000"/>
            <a:ext cx="8000999" cy="5486399"/>
          </a:xfrm>
        </p:spPr>
        <p:txBody>
          <a:bodyPr>
            <a:normAutofit/>
          </a:bodyPr>
          <a:lstStyle/>
          <a:p>
            <a:pPr>
              <a:defRPr/>
            </a:pPr>
            <a:r>
              <a:rPr lang="vi-VN" sz="2800" dirty="0">
                <a:latin typeface="Arial" charset="0"/>
              </a:rPr>
              <a:t>Cho mảng gồm 10 số tự nhiên</a:t>
            </a:r>
            <a:r>
              <a:rPr lang="vi-VN" sz="2800" dirty="0" smtClean="0">
                <a:latin typeface="Arial" charset="0"/>
              </a:rPr>
              <a:t>,</a:t>
            </a:r>
            <a:r>
              <a:rPr lang="en-US" sz="2800" dirty="0" smtClean="0">
                <a:latin typeface="Arial" charset="0"/>
              </a:rPr>
              <a:t> </a:t>
            </a:r>
            <a:r>
              <a:rPr lang="vi-VN" sz="2800" dirty="0" smtClean="0">
                <a:latin typeface="Arial" charset="0"/>
              </a:rPr>
              <a:t>tạo </a:t>
            </a:r>
            <a:r>
              <a:rPr lang="en-US" sz="2800" dirty="0" err="1" smtClean="0">
                <a:latin typeface="Arial" charset="0"/>
              </a:rPr>
              <a:t>và</a:t>
            </a:r>
            <a:r>
              <a:rPr lang="en-US" sz="2800" dirty="0" smtClean="0">
                <a:latin typeface="Arial" charset="0"/>
              </a:rPr>
              <a:t> in </a:t>
            </a:r>
            <a:r>
              <a:rPr lang="en-US" sz="2800" dirty="0" err="1" smtClean="0">
                <a:latin typeface="Arial" charset="0"/>
              </a:rPr>
              <a:t>ra</a:t>
            </a:r>
            <a:r>
              <a:rPr lang="en-US" sz="2800" dirty="0" smtClean="0">
                <a:latin typeface="Arial" charset="0"/>
              </a:rPr>
              <a:t> </a:t>
            </a:r>
            <a:r>
              <a:rPr lang="vi-VN" sz="2800" dirty="0" smtClean="0">
                <a:latin typeface="Arial" charset="0"/>
              </a:rPr>
              <a:t>mảng </a:t>
            </a:r>
            <a:r>
              <a:rPr lang="vi-VN" sz="2800" dirty="0">
                <a:latin typeface="Arial" charset="0"/>
              </a:rPr>
              <a:t>con chứa những số lẻ của mảng </a:t>
            </a:r>
            <a:r>
              <a:rPr lang="vi-VN" sz="2800" dirty="0" smtClean="0">
                <a:latin typeface="Arial" charset="0"/>
              </a:rPr>
              <a:t>n</a:t>
            </a:r>
            <a:r>
              <a:rPr lang="vi-VN" sz="2800" dirty="0" smtClean="0"/>
              <a:t>à</a:t>
            </a:r>
            <a:r>
              <a:rPr lang="vi-VN" sz="2800" dirty="0" smtClean="0">
                <a:latin typeface="Arial" charset="0"/>
              </a:rPr>
              <a:t>y</a:t>
            </a:r>
            <a:r>
              <a:rPr lang="en-US" sz="2800" dirty="0" smtClean="0">
                <a:latin typeface="Arial" charset="0"/>
              </a:rPr>
              <a:t>.</a:t>
            </a:r>
          </a:p>
          <a:p>
            <a:pPr indent="0">
              <a:buNone/>
              <a:tabLst>
                <a:tab pos="642912" algn="l"/>
                <a:tab pos="1071520" algn="l"/>
                <a:tab pos="1542989" algn="l"/>
              </a:tabLst>
              <a:defRPr/>
            </a:pPr>
            <a:r>
              <a:rPr lang="vi-VN" sz="2000" dirty="0">
                <a:latin typeface="Courier New" pitchFamily="49" charset="0"/>
                <a:cs typeface="Courier New" pitchFamily="49" charset="0"/>
              </a:rPr>
              <a:t>&lt;?php</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$arr</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array(2,4,9,2,3,5,8,1</a:t>
            </a:r>
            <a:r>
              <a:rPr lang="en-US" sz="2000" dirty="0">
                <a:latin typeface="Courier New" pitchFamily="49" charset="0"/>
                <a:cs typeface="Courier New" pitchFamily="49" charset="0"/>
              </a:rPr>
              <a:t>,4,7</a:t>
            </a:r>
            <a:r>
              <a:rPr lang="vi-VN" sz="2000" dirty="0">
                <a:latin typeface="Courier New" pitchFamily="49" charset="0"/>
                <a:cs typeface="Courier New" pitchFamily="49" charset="0"/>
              </a:rPr>
              <a:t>);</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$child</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array();</a:t>
            </a:r>
            <a:r>
              <a:rPr lang="vi-VN" sz="2000" dirty="0">
                <a:latin typeface="Courier New" pitchFamily="49" charset="0"/>
                <a:cs typeface="Courier New" pitchFamily="49" charset="0"/>
              </a:rPr>
              <a:t> </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//sử dụng mảng động</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while</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(list($k,$v)</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each($arr))</a:t>
            </a:r>
            <a:endParaRPr lang="en-US" sz="2000" dirty="0">
              <a:latin typeface="Courier New" pitchFamily="49" charset="0"/>
              <a:cs typeface="Courier New" pitchFamily="49" charset="0"/>
            </a:endParaRP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if($v</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2</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0) </a:t>
            </a:r>
            <a:endParaRPr lang="en-US" sz="2000" dirty="0">
              <a:latin typeface="Courier New" pitchFamily="49" charset="0"/>
              <a:cs typeface="Courier New" pitchFamily="49" charset="0"/>
            </a:endParaRP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$child[]</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$v</a:t>
            </a:r>
            <a:r>
              <a:rPr lang="vi-VN" sz="2000" dirty="0" smtClean="0">
                <a:solidFill>
                  <a:srgbClr val="C00000"/>
                </a:solidFill>
                <a:latin typeface="Courier New" pitchFamily="49" charset="0"/>
                <a:cs typeface="Courier New" pitchFamily="49" charset="0"/>
              </a:rPr>
              <a:t>;</a:t>
            </a:r>
            <a:r>
              <a:rPr lang="en-US" sz="2000" dirty="0" smtClean="0">
                <a:latin typeface="Courier New" pitchFamily="49" charset="0"/>
                <a:cs typeface="Courier New" pitchFamily="49" charset="0"/>
              </a:rPr>
              <a:t>//</a:t>
            </a:r>
            <a:r>
              <a:rPr lang="en-US" sz="2000" dirty="0" err="1">
                <a:latin typeface="Courier New" pitchFamily="49" charset="0"/>
                <a:cs typeface="Courier New" pitchFamily="49" charset="0"/>
              </a:rPr>
              <a:t>thêm</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ptử</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vào</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mảng</a:t>
            </a:r>
            <a:r>
              <a:rPr lang="en-US" sz="2000" dirty="0">
                <a:latin typeface="Courier New" pitchFamily="49" charset="0"/>
                <a:cs typeface="Courier New" pitchFamily="49" charset="0"/>
              </a:rPr>
              <a:t> con</a:t>
            </a:r>
            <a:endParaRPr lang="vi-VN" sz="2000" dirty="0">
              <a:latin typeface="Courier New" pitchFamily="49" charset="0"/>
              <a:cs typeface="Courier New" pitchFamily="49" charset="0"/>
            </a:endParaRP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echo 'So phan tu </a:t>
            </a:r>
            <a:r>
              <a:rPr lang="en-US" sz="2000" dirty="0" err="1">
                <a:latin typeface="Courier New" pitchFamily="49" charset="0"/>
                <a:cs typeface="Courier New" pitchFamily="49" charset="0"/>
              </a:rPr>
              <a:t>cua</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mang con</a:t>
            </a:r>
            <a:r>
              <a:rPr lang="en-US" sz="2000" dirty="0">
                <a:latin typeface="Courier New" pitchFamily="49" charset="0"/>
                <a:cs typeface="Courier New" pitchFamily="49" charset="0"/>
              </a:rPr>
              <a:t>:</a:t>
            </a:r>
            <a:r>
              <a:rPr lang="vi-VN" sz="2000" dirty="0">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count($child)</a:t>
            </a:r>
            <a:r>
              <a:rPr lang="vi-VN" sz="2000" dirty="0">
                <a:latin typeface="Courier New" pitchFamily="49" charset="0"/>
                <a:cs typeface="Courier New" pitchFamily="49" charset="0"/>
              </a:rPr>
              <a:t>;</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for($i</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0;</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$i</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&lt;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count($child);</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$i++) </a:t>
            </a:r>
            <a:r>
              <a:rPr lang="en-US" sz="2000" dirty="0">
                <a:latin typeface="Courier New" pitchFamily="49" charset="0"/>
                <a:cs typeface="Courier New" pitchFamily="49" charset="0"/>
              </a:rPr>
              <a:t>					echo "</a:t>
            </a:r>
            <a:r>
              <a:rPr lang="vi-VN" sz="2000" dirty="0">
                <a:latin typeface="Courier New" pitchFamily="49" charset="0"/>
                <a:cs typeface="Courier New" pitchFamily="49" charset="0"/>
              </a:rPr>
              <a:t>&lt;br/&gt;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$child[$i]"</a:t>
            </a:r>
          </a:p>
          <a:p>
            <a:pPr indent="0">
              <a:buNone/>
              <a:tabLst>
                <a:tab pos="642912" algn="l"/>
                <a:tab pos="1071520" algn="l"/>
                <a:tab pos="1542989" algn="l"/>
              </a:tabLst>
              <a:defRPr/>
            </a:pPr>
            <a:r>
              <a:rPr lang="vi-VN" sz="2000" dirty="0">
                <a:latin typeface="Courier New" pitchFamily="49" charset="0"/>
                <a:cs typeface="Courier New" pitchFamily="49" charset="0"/>
              </a:rPr>
              <a:t>?&gt;</a:t>
            </a:r>
            <a:endParaRPr lang="en-US" sz="2000" dirty="0" smtClean="0">
              <a:latin typeface="Courier New" pitchFamily="49" charset="0"/>
              <a:cs typeface="Courier New" pitchFamily="49" charset="0"/>
            </a:endParaRPr>
          </a:p>
        </p:txBody>
      </p:sp>
    </p:spTree>
    <p:extLst>
      <p:ext uri="{BB962C8B-B14F-4D97-AF65-F5344CB8AC3E}">
        <p14:creationId xmlns:p14="http://schemas.microsoft.com/office/powerpoint/2010/main" val="36734007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fade">
                                      <p:cBhvr>
                                        <p:cTn id="7" dur="500"/>
                                        <p:tgtEl>
                                          <p:spTgt spid="8704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7043">
                                            <p:txEl>
                                              <p:pRg st="2" end="2"/>
                                            </p:txEl>
                                          </p:spTgt>
                                        </p:tgtEl>
                                        <p:attrNameLst>
                                          <p:attrName>style.visibility</p:attrName>
                                        </p:attrNameLst>
                                      </p:cBhvr>
                                      <p:to>
                                        <p:strVal val="visible"/>
                                      </p:to>
                                    </p:set>
                                    <p:animEffect transition="in" filter="fade">
                                      <p:cBhvr>
                                        <p:cTn id="10" dur="500"/>
                                        <p:tgtEl>
                                          <p:spTgt spid="8704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7043">
                                            <p:txEl>
                                              <p:pRg st="3" end="3"/>
                                            </p:txEl>
                                          </p:spTgt>
                                        </p:tgtEl>
                                        <p:attrNameLst>
                                          <p:attrName>style.visibility</p:attrName>
                                        </p:attrNameLst>
                                      </p:cBhvr>
                                      <p:to>
                                        <p:strVal val="visible"/>
                                      </p:to>
                                    </p:set>
                                    <p:animEffect transition="in" filter="fade">
                                      <p:cBhvr>
                                        <p:cTn id="13" dur="500"/>
                                        <p:tgtEl>
                                          <p:spTgt spid="8704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7043">
                                            <p:txEl>
                                              <p:pRg st="4" end="4"/>
                                            </p:txEl>
                                          </p:spTgt>
                                        </p:tgtEl>
                                        <p:attrNameLst>
                                          <p:attrName>style.visibility</p:attrName>
                                        </p:attrNameLst>
                                      </p:cBhvr>
                                      <p:to>
                                        <p:strVal val="visible"/>
                                      </p:to>
                                    </p:set>
                                    <p:animEffect transition="in" filter="fade">
                                      <p:cBhvr>
                                        <p:cTn id="16" dur="500"/>
                                        <p:tgtEl>
                                          <p:spTgt spid="8704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animEffect transition="in" filter="fade">
                                      <p:cBhvr>
                                        <p:cTn id="19" dur="500"/>
                                        <p:tgtEl>
                                          <p:spTgt spid="8704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7043">
                                            <p:txEl>
                                              <p:pRg st="6" end="6"/>
                                            </p:txEl>
                                          </p:spTgt>
                                        </p:tgtEl>
                                        <p:attrNameLst>
                                          <p:attrName>style.visibility</p:attrName>
                                        </p:attrNameLst>
                                      </p:cBhvr>
                                      <p:to>
                                        <p:strVal val="visible"/>
                                      </p:to>
                                    </p:set>
                                    <p:animEffect transition="in" filter="fade">
                                      <p:cBhvr>
                                        <p:cTn id="22" dur="500"/>
                                        <p:tgtEl>
                                          <p:spTgt spid="8704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7043">
                                            <p:txEl>
                                              <p:pRg st="7" end="7"/>
                                            </p:txEl>
                                          </p:spTgt>
                                        </p:tgtEl>
                                        <p:attrNameLst>
                                          <p:attrName>style.visibility</p:attrName>
                                        </p:attrNameLst>
                                      </p:cBhvr>
                                      <p:to>
                                        <p:strVal val="visible"/>
                                      </p:to>
                                    </p:set>
                                    <p:animEffect transition="in" filter="fade">
                                      <p:cBhvr>
                                        <p:cTn id="25" dur="500"/>
                                        <p:tgtEl>
                                          <p:spTgt spid="8704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7043">
                                            <p:txEl>
                                              <p:pRg st="8" end="8"/>
                                            </p:txEl>
                                          </p:spTgt>
                                        </p:tgtEl>
                                        <p:attrNameLst>
                                          <p:attrName>style.visibility</p:attrName>
                                        </p:attrNameLst>
                                      </p:cBhvr>
                                      <p:to>
                                        <p:strVal val="visible"/>
                                      </p:to>
                                    </p:set>
                                    <p:animEffect transition="in" filter="fade">
                                      <p:cBhvr>
                                        <p:cTn id="28" dur="500"/>
                                        <p:tgtEl>
                                          <p:spTgt spid="8704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7043">
                                            <p:txEl>
                                              <p:pRg st="9" end="9"/>
                                            </p:txEl>
                                          </p:spTgt>
                                        </p:tgtEl>
                                        <p:attrNameLst>
                                          <p:attrName>style.visibility</p:attrName>
                                        </p:attrNameLst>
                                      </p:cBhvr>
                                      <p:to>
                                        <p:strVal val="visible"/>
                                      </p:to>
                                    </p:set>
                                    <p:animEffect transition="in" filter="fade">
                                      <p:cBhvr>
                                        <p:cTn id="31" dur="500"/>
                                        <p:tgtEl>
                                          <p:spTgt spid="870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a:t>
            </a:r>
            <a:endParaRPr lang="en-US"/>
          </a:p>
        </p:txBody>
      </p:sp>
      <p:sp>
        <p:nvSpPr>
          <p:cNvPr id="196611" name="Content Placeholder 2"/>
          <p:cNvSpPr>
            <a:spLocks noGrp="1"/>
          </p:cNvSpPr>
          <p:nvPr>
            <p:ph idx="1"/>
          </p:nvPr>
        </p:nvSpPr>
        <p:spPr/>
        <p:txBody>
          <a:bodyPr>
            <a:noAutofit/>
          </a:bodyPr>
          <a:lstStyle/>
          <a:p>
            <a:pPr>
              <a:spcBef>
                <a:spcPct val="15000"/>
              </a:spcBef>
            </a:pPr>
            <a:r>
              <a:rPr lang="vi-VN" altLang="en-US" sz="2400" dirty="0">
                <a:solidFill>
                  <a:srgbClr val="C00000"/>
                </a:solidFill>
                <a:latin typeface="Arial" panose="020B0604020202020204" pitchFamily="34" charset="0"/>
              </a:rPr>
              <a:t>str</a:t>
            </a:r>
            <a:r>
              <a:rPr lang="en-US" altLang="en-US" sz="2400" dirty="0" err="1">
                <a:solidFill>
                  <a:srgbClr val="C00000"/>
                </a:solidFill>
                <a:latin typeface="Arial" panose="020B0604020202020204" pitchFamily="34" charset="0"/>
              </a:rPr>
              <a:t>len</a:t>
            </a:r>
            <a:r>
              <a:rPr lang="vi-VN" altLang="en-US" sz="2400" dirty="0">
                <a:latin typeface="Arial" panose="020B0604020202020204" pitchFamily="34" charset="0"/>
              </a:rPr>
              <a:t>($str): </a:t>
            </a:r>
            <a:r>
              <a:rPr lang="en-US" altLang="en-US" sz="2400" dirty="0" err="1">
                <a:latin typeface="Arial" panose="020B0604020202020204" pitchFamily="34" charset="0"/>
              </a:rPr>
              <a:t>trả</a:t>
            </a:r>
            <a:r>
              <a:rPr lang="en-US" altLang="en-US" sz="2400" dirty="0">
                <a:latin typeface="Arial" panose="020B0604020202020204" pitchFamily="34" charset="0"/>
              </a:rPr>
              <a:t> </a:t>
            </a:r>
            <a:r>
              <a:rPr lang="en-US" altLang="en-US" sz="2400" dirty="0" err="1">
                <a:latin typeface="Arial" panose="020B0604020202020204" pitchFamily="34" charset="0"/>
              </a:rPr>
              <a:t>về</a:t>
            </a:r>
            <a:r>
              <a:rPr lang="en-US" altLang="en-US" sz="2400" dirty="0">
                <a:latin typeface="Arial" panose="020B0604020202020204" pitchFamily="34" charset="0"/>
              </a:rPr>
              <a:t> </a:t>
            </a:r>
            <a:r>
              <a:rPr lang="en-US" altLang="en-US" sz="2400" dirty="0" err="1">
                <a:latin typeface="Arial" panose="020B0604020202020204" pitchFamily="34" charset="0"/>
              </a:rPr>
              <a:t>độ</a:t>
            </a:r>
            <a:r>
              <a:rPr lang="en-US" altLang="en-US" sz="2400" dirty="0">
                <a:latin typeface="Arial" panose="020B0604020202020204" pitchFamily="34" charset="0"/>
              </a:rPr>
              <a:t> </a:t>
            </a:r>
            <a:r>
              <a:rPr lang="en-US" altLang="en-US" sz="2400" dirty="0" err="1">
                <a:latin typeface="Arial" panose="020B0604020202020204" pitchFamily="34" charset="0"/>
              </a:rPr>
              <a:t>dài</a:t>
            </a:r>
            <a:r>
              <a:rPr lang="en-US" altLang="en-US" sz="2400" dirty="0">
                <a:latin typeface="Arial" panose="020B0604020202020204" pitchFamily="34" charset="0"/>
              </a:rPr>
              <a:t> </a:t>
            </a:r>
            <a:r>
              <a:rPr lang="en-US" altLang="en-US" sz="2400" dirty="0" err="1">
                <a:latin typeface="Arial" panose="020B0604020202020204" pitchFamily="34" charset="0"/>
              </a:rPr>
              <a:t>của</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i="1" dirty="0">
                <a:latin typeface="Arial" panose="020B0604020202020204" pitchFamily="34" charset="0"/>
              </a:rPr>
              <a:t>$str</a:t>
            </a:r>
            <a:r>
              <a:rPr lang="en-US" altLang="en-US" sz="2400" dirty="0">
                <a:latin typeface="Arial" panose="020B0604020202020204" pitchFamily="34" charset="0"/>
              </a:rPr>
              <a:t>. </a:t>
            </a:r>
          </a:p>
          <a:p>
            <a:pPr>
              <a:spcBef>
                <a:spcPct val="15000"/>
              </a:spcBef>
            </a:pPr>
            <a:r>
              <a:rPr lang="vi-VN" altLang="en-US" sz="2400" dirty="0">
                <a:solidFill>
                  <a:srgbClr val="C00000"/>
                </a:solidFill>
                <a:latin typeface="Arial" panose="020B0604020202020204" pitchFamily="34" charset="0"/>
              </a:rPr>
              <a:t>substr</a:t>
            </a:r>
            <a:r>
              <a:rPr lang="vi-VN" altLang="en-US" sz="2400" dirty="0">
                <a:latin typeface="Arial" panose="020B0604020202020204" pitchFamily="34" charset="0"/>
              </a:rPr>
              <a:t>($str,</a:t>
            </a:r>
            <a:r>
              <a:rPr lang="en-US" altLang="en-US" sz="2400" dirty="0">
                <a:latin typeface="Arial" panose="020B0604020202020204" pitchFamily="34" charset="0"/>
              </a:rPr>
              <a:t> </a:t>
            </a:r>
            <a:r>
              <a:rPr lang="vi-VN" altLang="en-US" sz="2400" dirty="0">
                <a:latin typeface="Arial" panose="020B0604020202020204" pitchFamily="34" charset="0"/>
              </a:rPr>
              <a:t>$pos,</a:t>
            </a:r>
            <a:r>
              <a:rPr lang="en-US" altLang="en-US" sz="2400" dirty="0">
                <a:latin typeface="Arial" panose="020B0604020202020204" pitchFamily="34" charset="0"/>
              </a:rPr>
              <a:t> </a:t>
            </a:r>
            <a:r>
              <a:rPr lang="vi-VN" altLang="en-US" sz="2400" dirty="0">
                <a:latin typeface="Arial" panose="020B0604020202020204" pitchFamily="34" charset="0"/>
              </a:rPr>
              <a:t>$len): </a:t>
            </a:r>
            <a:r>
              <a:rPr lang="en-US" altLang="en-US" sz="2400" dirty="0" err="1">
                <a:latin typeface="Arial" panose="020B0604020202020204" pitchFamily="34" charset="0"/>
              </a:rPr>
              <a:t>trả</a:t>
            </a:r>
            <a:r>
              <a:rPr lang="en-US" altLang="en-US" sz="2400" dirty="0">
                <a:latin typeface="Arial" panose="020B0604020202020204" pitchFamily="34" charset="0"/>
              </a:rPr>
              <a:t> </a:t>
            </a:r>
            <a:r>
              <a:rPr lang="en-US" altLang="en-US" sz="2400" dirty="0" err="1">
                <a:latin typeface="Arial" panose="020B0604020202020204" pitchFamily="34" charset="0"/>
              </a:rPr>
              <a:t>về</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con </a:t>
            </a:r>
            <a:r>
              <a:rPr lang="vi-VN" altLang="en-US" sz="2400" dirty="0">
                <a:latin typeface="Arial" panose="020B0604020202020204" pitchFamily="34" charset="0"/>
              </a:rPr>
              <a:t>t</a:t>
            </a:r>
            <a:r>
              <a:rPr lang="vi-VN" altLang="en-US" sz="2400" dirty="0"/>
              <a:t>á</a:t>
            </a:r>
            <a:r>
              <a:rPr lang="vi-VN" altLang="en-US" sz="2400" dirty="0">
                <a:latin typeface="Arial" panose="020B0604020202020204" pitchFamily="34" charset="0"/>
              </a:rPr>
              <a:t>ch</a:t>
            </a:r>
            <a:r>
              <a:rPr lang="en-US" altLang="en-US" sz="2400" dirty="0">
                <a:latin typeface="Arial" panose="020B0604020202020204" pitchFamily="34" charset="0"/>
              </a:rPr>
              <a:t> </a:t>
            </a:r>
            <a:r>
              <a:rPr lang="en-US" altLang="en-US" sz="2400" dirty="0" err="1">
                <a:latin typeface="Arial" panose="020B0604020202020204" pitchFamily="34" charset="0"/>
              </a:rPr>
              <a:t>từ</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i="1" dirty="0">
                <a:latin typeface="Arial" panose="020B0604020202020204" pitchFamily="34" charset="0"/>
              </a:rPr>
              <a:t>$</a:t>
            </a:r>
            <a:r>
              <a:rPr lang="en-US" altLang="en-US" sz="2400" i="1" dirty="0" err="1">
                <a:latin typeface="Arial" panose="020B0604020202020204" pitchFamily="34" charset="0"/>
              </a:rPr>
              <a:t>str</a:t>
            </a:r>
            <a:r>
              <a:rPr lang="en-US" altLang="en-US" sz="2400" i="1" dirty="0">
                <a:latin typeface="Arial" panose="020B0604020202020204" pitchFamily="34" charset="0"/>
              </a:rPr>
              <a:t> </a:t>
            </a:r>
            <a:r>
              <a:rPr lang="en-US" altLang="en-US" sz="2400" dirty="0" err="1">
                <a:latin typeface="Arial" panose="020B0604020202020204" pitchFamily="34" charset="0"/>
              </a:rPr>
              <a:t>từ</a:t>
            </a:r>
            <a:r>
              <a:rPr lang="en-US" altLang="en-US" sz="2400" dirty="0">
                <a:latin typeface="Arial" panose="020B0604020202020204" pitchFamily="34" charset="0"/>
              </a:rPr>
              <a:t> </a:t>
            </a:r>
            <a:r>
              <a:rPr lang="en-US" altLang="en-US" sz="2400" dirty="0" err="1">
                <a:latin typeface="Arial" panose="020B0604020202020204" pitchFamily="34" charset="0"/>
              </a:rPr>
              <a:t>vị</a:t>
            </a:r>
            <a:r>
              <a:rPr lang="en-US" altLang="en-US" sz="2400" dirty="0">
                <a:latin typeface="Arial" panose="020B0604020202020204" pitchFamily="34" charset="0"/>
              </a:rPr>
              <a:t> </a:t>
            </a:r>
            <a:r>
              <a:rPr lang="en-US" altLang="en-US" sz="2400" dirty="0" err="1">
                <a:latin typeface="Arial" panose="020B0604020202020204" pitchFamily="34" charset="0"/>
              </a:rPr>
              <a:t>trí</a:t>
            </a:r>
            <a:r>
              <a:rPr lang="en-US" altLang="en-US" sz="2400" dirty="0">
                <a:latin typeface="Arial" panose="020B0604020202020204" pitchFamily="34" charset="0"/>
              </a:rPr>
              <a:t> </a:t>
            </a:r>
            <a:r>
              <a:rPr lang="en-US" altLang="en-US" sz="2400" i="1" dirty="0">
                <a:latin typeface="Arial" panose="020B0604020202020204" pitchFamily="34" charset="0"/>
              </a:rPr>
              <a:t>$</a:t>
            </a:r>
            <a:r>
              <a:rPr lang="en-US" altLang="en-US" sz="2400" i="1" dirty="0" err="1">
                <a:latin typeface="Arial" panose="020B0604020202020204" pitchFamily="34" charset="0"/>
              </a:rPr>
              <a:t>pos</a:t>
            </a:r>
            <a:r>
              <a:rPr lang="en-US" altLang="en-US" sz="2400" i="1" dirty="0">
                <a:latin typeface="Arial" panose="020B0604020202020204" pitchFamily="34" charset="0"/>
              </a:rPr>
              <a:t> </a:t>
            </a:r>
            <a:r>
              <a:rPr lang="en-US" altLang="en-US" sz="2400" dirty="0" err="1">
                <a:latin typeface="Arial" panose="020B0604020202020204" pitchFamily="34" charset="0"/>
              </a:rPr>
              <a:t>và</a:t>
            </a:r>
            <a:r>
              <a:rPr lang="en-US" altLang="en-US" sz="2400" dirty="0">
                <a:latin typeface="Arial" panose="020B0604020202020204" pitchFamily="34" charset="0"/>
              </a:rPr>
              <a:t> </a:t>
            </a:r>
            <a:r>
              <a:rPr lang="en-US" altLang="en-US" sz="2400" dirty="0" err="1">
                <a:latin typeface="Arial" panose="020B0604020202020204" pitchFamily="34" charset="0"/>
              </a:rPr>
              <a:t>lấy</a:t>
            </a:r>
            <a:r>
              <a:rPr lang="en-US" altLang="en-US" sz="2400" dirty="0">
                <a:latin typeface="Arial" panose="020B0604020202020204" pitchFamily="34" charset="0"/>
              </a:rPr>
              <a:t> </a:t>
            </a:r>
            <a:r>
              <a:rPr lang="en-US" altLang="en-US" sz="2400" i="1" dirty="0">
                <a:latin typeface="Arial" panose="020B0604020202020204" pitchFamily="34" charset="0"/>
              </a:rPr>
              <a:t>$</a:t>
            </a:r>
            <a:r>
              <a:rPr lang="en-US" altLang="en-US" sz="2400" i="1" dirty="0" err="1">
                <a:latin typeface="Arial" panose="020B0604020202020204" pitchFamily="34" charset="0"/>
              </a:rPr>
              <a:t>len</a:t>
            </a:r>
            <a:r>
              <a:rPr lang="en-US" altLang="en-US" sz="2400" i="1" dirty="0">
                <a:latin typeface="Arial" panose="020B0604020202020204" pitchFamily="34" charset="0"/>
              </a:rPr>
              <a:t> </a:t>
            </a:r>
            <a:r>
              <a:rPr lang="en-US" altLang="en-US" sz="2400" dirty="0" err="1">
                <a:latin typeface="Arial" panose="020B0604020202020204" pitchFamily="34" charset="0"/>
              </a:rPr>
              <a:t>ký</a:t>
            </a:r>
            <a:r>
              <a:rPr lang="en-US" altLang="en-US" sz="2400" dirty="0">
                <a:latin typeface="Arial" panose="020B0604020202020204" pitchFamily="34" charset="0"/>
              </a:rPr>
              <a:t> </a:t>
            </a:r>
            <a:r>
              <a:rPr lang="en-US" altLang="en-US" sz="2400" dirty="0" err="1">
                <a:latin typeface="Arial" panose="020B0604020202020204" pitchFamily="34" charset="0"/>
              </a:rPr>
              <a:t>tự</a:t>
            </a:r>
            <a:r>
              <a:rPr lang="en-US" altLang="en-US" sz="2400" dirty="0">
                <a:latin typeface="Arial" panose="020B0604020202020204" pitchFamily="34" charset="0"/>
              </a:rPr>
              <a:t>.</a:t>
            </a:r>
          </a:p>
          <a:p>
            <a:pPr>
              <a:spcBef>
                <a:spcPct val="15000"/>
              </a:spcBef>
            </a:pPr>
            <a:r>
              <a:rPr lang="vi-VN" altLang="en-US" sz="2400" dirty="0">
                <a:solidFill>
                  <a:srgbClr val="C00000"/>
                </a:solidFill>
                <a:latin typeface="Arial" panose="020B0604020202020204" pitchFamily="34" charset="0"/>
              </a:rPr>
              <a:t>strpos</a:t>
            </a:r>
            <a:r>
              <a:rPr lang="vi-VN" altLang="en-US" sz="2400" dirty="0">
                <a:latin typeface="Arial" panose="020B0604020202020204" pitchFamily="34" charset="0"/>
              </a:rPr>
              <a:t>($str,</a:t>
            </a:r>
            <a:r>
              <a:rPr lang="en-US" altLang="en-US" sz="2400" dirty="0">
                <a:latin typeface="Arial" panose="020B0604020202020204" pitchFamily="34" charset="0"/>
              </a:rPr>
              <a:t> </a:t>
            </a:r>
            <a:r>
              <a:rPr lang="vi-VN" altLang="en-US" sz="2400" dirty="0">
                <a:latin typeface="Arial" panose="020B0604020202020204" pitchFamily="34" charset="0"/>
              </a:rPr>
              <a:t>$sub): </a:t>
            </a:r>
            <a:r>
              <a:rPr lang="en-US" altLang="en-US" sz="2400" dirty="0" err="1">
                <a:latin typeface="Arial" panose="020B0604020202020204" pitchFamily="34" charset="0"/>
              </a:rPr>
              <a:t>trả</a:t>
            </a:r>
            <a:r>
              <a:rPr lang="en-US" altLang="en-US" sz="2400" dirty="0">
                <a:latin typeface="Arial" panose="020B0604020202020204" pitchFamily="34" charset="0"/>
              </a:rPr>
              <a:t> </a:t>
            </a:r>
            <a:r>
              <a:rPr lang="en-US" altLang="en-US" sz="2400" dirty="0" err="1">
                <a:latin typeface="Arial" panose="020B0604020202020204" pitchFamily="34" charset="0"/>
              </a:rPr>
              <a:t>về</a:t>
            </a:r>
            <a:r>
              <a:rPr lang="en-US" altLang="en-US" sz="2400" dirty="0">
                <a:latin typeface="Arial" panose="020B0604020202020204" pitchFamily="34" charset="0"/>
              </a:rPr>
              <a:t> </a:t>
            </a:r>
            <a:r>
              <a:rPr lang="vi-VN" altLang="en-US" sz="2400" dirty="0">
                <a:latin typeface="Arial" panose="020B0604020202020204" pitchFamily="34" charset="0"/>
              </a:rPr>
              <a:t>vị tr</a:t>
            </a:r>
            <a:r>
              <a:rPr lang="vi-VN" altLang="en-US" sz="2400" dirty="0"/>
              <a:t>í</a:t>
            </a:r>
            <a:r>
              <a:rPr lang="vi-VN" altLang="en-US" sz="2400" dirty="0">
                <a:latin typeface="Arial" panose="020B0604020202020204" pitchFamily="34" charset="0"/>
              </a:rPr>
              <a:t> </a:t>
            </a:r>
            <a:r>
              <a:rPr lang="en-US" altLang="en-US" sz="2400" dirty="0" err="1">
                <a:latin typeface="Arial" panose="020B0604020202020204" pitchFamily="34" charset="0"/>
              </a:rPr>
              <a:t>xuất</a:t>
            </a:r>
            <a:r>
              <a:rPr lang="en-US" altLang="en-US" sz="2400" dirty="0">
                <a:latin typeface="Arial" panose="020B0604020202020204" pitchFamily="34" charset="0"/>
              </a:rPr>
              <a:t> </a:t>
            </a:r>
            <a:r>
              <a:rPr lang="en-US" altLang="en-US" sz="2400" dirty="0" err="1">
                <a:latin typeface="Arial" panose="020B0604020202020204" pitchFamily="34" charset="0"/>
              </a:rPr>
              <a:t>hiện</a:t>
            </a:r>
            <a:r>
              <a:rPr lang="en-US" altLang="en-US" sz="2400" dirty="0">
                <a:latin typeface="Arial" panose="020B0604020202020204" pitchFamily="34" charset="0"/>
              </a:rPr>
              <a:t> </a:t>
            </a:r>
            <a:r>
              <a:rPr lang="en-US" altLang="en-US" sz="2400" dirty="0" err="1">
                <a:latin typeface="Arial" panose="020B0604020202020204" pitchFamily="34" charset="0"/>
              </a:rPr>
              <a:t>lần</a:t>
            </a:r>
            <a:r>
              <a:rPr lang="en-US" altLang="en-US" sz="2400" dirty="0">
                <a:latin typeface="Arial" panose="020B0604020202020204" pitchFamily="34" charset="0"/>
              </a:rPr>
              <a:t> </a:t>
            </a:r>
            <a:r>
              <a:rPr lang="en-US" altLang="en-US" sz="2400" dirty="0" err="1">
                <a:latin typeface="Arial" panose="020B0604020202020204" pitchFamily="34" charset="0"/>
              </a:rPr>
              <a:t>đầu</a:t>
            </a:r>
            <a:r>
              <a:rPr lang="en-US" altLang="en-US" sz="2400" dirty="0">
                <a:latin typeface="Arial" panose="020B0604020202020204" pitchFamily="34" charset="0"/>
              </a:rPr>
              <a:t> </a:t>
            </a:r>
            <a:r>
              <a:rPr lang="en-US" altLang="en-US" sz="2400" dirty="0" err="1">
                <a:latin typeface="Arial" panose="020B0604020202020204" pitchFamily="34" charset="0"/>
              </a:rPr>
              <a:t>tiên</a:t>
            </a:r>
            <a:r>
              <a:rPr lang="en-US" altLang="en-US" sz="2400" dirty="0">
                <a:latin typeface="Arial" panose="020B0604020202020204" pitchFamily="34" charset="0"/>
              </a:rPr>
              <a:t> </a:t>
            </a:r>
            <a:r>
              <a:rPr lang="en-US" altLang="en-US" sz="2400" dirty="0" err="1">
                <a:latin typeface="Arial" panose="020B0604020202020204" pitchFamily="34" charset="0"/>
              </a:rPr>
              <a:t>của</a:t>
            </a:r>
            <a:r>
              <a:rPr lang="en-US" altLang="en-US" sz="2400" dirty="0">
                <a:latin typeface="Arial" panose="020B0604020202020204" pitchFamily="34" charset="0"/>
              </a:rPr>
              <a:t> </a:t>
            </a:r>
            <a:r>
              <a:rPr lang="vi-VN" altLang="en-US" sz="2400" dirty="0">
                <a:latin typeface="Arial" panose="020B0604020202020204" pitchFamily="34" charset="0"/>
              </a:rPr>
              <a:t>chu</a:t>
            </a:r>
            <a:r>
              <a:rPr lang="en-US" altLang="en-US" sz="2400" dirty="0">
                <a:latin typeface="Arial" panose="020B0604020202020204" pitchFamily="34" charset="0"/>
              </a:rPr>
              <a:t>ỗ</a:t>
            </a:r>
            <a:r>
              <a:rPr lang="vi-VN" altLang="en-US" sz="2400" dirty="0">
                <a:latin typeface="Arial" panose="020B0604020202020204" pitchFamily="34" charset="0"/>
              </a:rPr>
              <a:t>i </a:t>
            </a:r>
            <a:r>
              <a:rPr lang="vi-VN" altLang="en-US" sz="2400" i="1" dirty="0">
                <a:latin typeface="Arial" panose="020B0604020202020204" pitchFamily="34" charset="0"/>
              </a:rPr>
              <a:t>$sub </a:t>
            </a:r>
            <a:r>
              <a:rPr lang="vi-VN" altLang="en-US" sz="2400" dirty="0">
                <a:latin typeface="Arial" panose="020B0604020202020204" pitchFamily="34" charset="0"/>
              </a:rPr>
              <a:t>trong chu</a:t>
            </a:r>
            <a:r>
              <a:rPr lang="en-US" altLang="en-US" sz="2400" dirty="0">
                <a:latin typeface="Arial" panose="020B0604020202020204" pitchFamily="34" charset="0"/>
              </a:rPr>
              <a:t>ỗ</a:t>
            </a:r>
            <a:r>
              <a:rPr lang="vi-VN" altLang="en-US" sz="2400" dirty="0">
                <a:latin typeface="Arial" panose="020B0604020202020204" pitchFamily="34" charset="0"/>
              </a:rPr>
              <a:t>i </a:t>
            </a:r>
            <a:r>
              <a:rPr lang="vi-VN" altLang="en-US" sz="2400" i="1" dirty="0">
                <a:latin typeface="Arial" panose="020B0604020202020204" pitchFamily="34" charset="0"/>
              </a:rPr>
              <a:t>$str</a:t>
            </a:r>
            <a:r>
              <a:rPr lang="en-US" altLang="en-US" sz="2400" dirty="0">
                <a:latin typeface="Arial" panose="020B0604020202020204" pitchFamily="34" charset="0"/>
              </a:rPr>
              <a:t>.</a:t>
            </a:r>
          </a:p>
          <a:p>
            <a:pPr>
              <a:spcBef>
                <a:spcPct val="15000"/>
              </a:spcBef>
            </a:pPr>
            <a:r>
              <a:rPr lang="vi-VN" altLang="en-US" sz="2400" dirty="0">
                <a:solidFill>
                  <a:srgbClr val="C00000"/>
                </a:solidFill>
                <a:latin typeface="Arial" panose="020B0604020202020204" pitchFamily="34" charset="0"/>
              </a:rPr>
              <a:t>str_replace</a:t>
            </a:r>
            <a:r>
              <a:rPr lang="vi-VN" altLang="en-US" sz="2400" dirty="0">
                <a:latin typeface="Arial" panose="020B0604020202020204" pitchFamily="34" charset="0"/>
              </a:rPr>
              <a:t>($rep,</a:t>
            </a:r>
            <a:r>
              <a:rPr lang="en-US" altLang="en-US" sz="2400" dirty="0">
                <a:latin typeface="Arial" panose="020B0604020202020204" pitchFamily="34" charset="0"/>
              </a:rPr>
              <a:t> </a:t>
            </a:r>
            <a:r>
              <a:rPr lang="vi-VN" altLang="en-US" sz="2400" dirty="0">
                <a:latin typeface="Arial" panose="020B0604020202020204" pitchFamily="34" charset="0"/>
              </a:rPr>
              <a:t>$with,</a:t>
            </a:r>
            <a:r>
              <a:rPr lang="en-US" altLang="en-US" sz="2400" dirty="0">
                <a:latin typeface="Arial" panose="020B0604020202020204" pitchFamily="34" charset="0"/>
              </a:rPr>
              <a:t> </a:t>
            </a:r>
            <a:r>
              <a:rPr lang="vi-VN" altLang="en-US" sz="2400" dirty="0">
                <a:latin typeface="Arial" panose="020B0604020202020204" pitchFamily="34" charset="0"/>
              </a:rPr>
              <a:t>$str): thay </a:t>
            </a:r>
            <a:r>
              <a:rPr lang="en-US" altLang="en-US" sz="2400" dirty="0" err="1">
                <a:latin typeface="Arial" panose="020B0604020202020204" pitchFamily="34" charset="0"/>
              </a:rPr>
              <a:t>thế</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vi-VN" altLang="en-US" sz="2400" i="1" dirty="0">
                <a:latin typeface="Arial" panose="020B0604020202020204" pitchFamily="34" charset="0"/>
              </a:rPr>
              <a:t>$rep </a:t>
            </a:r>
            <a:r>
              <a:rPr lang="vi-VN" altLang="en-US" sz="2400" dirty="0">
                <a:latin typeface="Arial" panose="020B0604020202020204" pitchFamily="34" charset="0"/>
              </a:rPr>
              <a:t>bằng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vi-VN" altLang="en-US" sz="2400" i="1" dirty="0">
                <a:latin typeface="Arial" panose="020B0604020202020204" pitchFamily="34" charset="0"/>
              </a:rPr>
              <a:t>$with </a:t>
            </a:r>
            <a:r>
              <a:rPr lang="vi-VN" altLang="en-US" sz="2400" dirty="0">
                <a:latin typeface="Arial" panose="020B0604020202020204" pitchFamily="34" charset="0"/>
              </a:rPr>
              <a:t>trong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vi-VN" altLang="en-US" sz="2400" i="1" dirty="0">
                <a:latin typeface="Arial" panose="020B0604020202020204" pitchFamily="34" charset="0"/>
              </a:rPr>
              <a:t>$str</a:t>
            </a:r>
            <a:r>
              <a:rPr lang="en-US" altLang="en-US" sz="2400" dirty="0">
                <a:latin typeface="Arial" panose="020B0604020202020204" pitchFamily="34" charset="0"/>
              </a:rPr>
              <a:t>.</a:t>
            </a:r>
          </a:p>
          <a:p>
            <a:pPr>
              <a:spcBef>
                <a:spcPct val="15000"/>
              </a:spcBef>
            </a:pPr>
            <a:r>
              <a:rPr lang="en-US" altLang="en-US" sz="2400" dirty="0" err="1">
                <a:solidFill>
                  <a:srgbClr val="C00000"/>
                </a:solidFill>
                <a:latin typeface="Arial" panose="020B0604020202020204" pitchFamily="34" charset="0"/>
              </a:rPr>
              <a:t>strtoupper</a:t>
            </a:r>
            <a:r>
              <a:rPr lang="en-US" altLang="en-US" sz="2400" dirty="0">
                <a:solidFill>
                  <a:srgbClr val="C00000"/>
                </a:solidFill>
                <a:latin typeface="Arial" panose="020B0604020202020204" pitchFamily="34" charset="0"/>
              </a:rPr>
              <a:t> </a:t>
            </a:r>
            <a:r>
              <a:rPr lang="en-US" altLang="en-US" sz="2400" dirty="0">
                <a:latin typeface="Arial" panose="020B0604020202020204" pitchFamily="34" charset="0"/>
              </a:rPr>
              <a:t>($</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chuyển</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thành</a:t>
            </a:r>
            <a:r>
              <a:rPr lang="en-US" altLang="en-US" sz="2400" dirty="0">
                <a:latin typeface="Arial" panose="020B0604020202020204" pitchFamily="34" charset="0"/>
              </a:rPr>
              <a:t> </a:t>
            </a:r>
            <a:r>
              <a:rPr lang="en-US" altLang="en-US" sz="2400" dirty="0" err="1">
                <a:latin typeface="Arial" panose="020B0604020202020204" pitchFamily="34" charset="0"/>
              </a:rPr>
              <a:t>các</a:t>
            </a:r>
            <a:r>
              <a:rPr lang="en-US" altLang="en-US" sz="2400" dirty="0">
                <a:latin typeface="Arial" panose="020B0604020202020204" pitchFamily="34" charset="0"/>
              </a:rPr>
              <a:t> </a:t>
            </a:r>
            <a:r>
              <a:rPr lang="en-US" altLang="en-US" sz="2400" dirty="0" err="1">
                <a:latin typeface="Arial" panose="020B0604020202020204" pitchFamily="34" charset="0"/>
              </a:rPr>
              <a:t>ký</a:t>
            </a:r>
            <a:r>
              <a:rPr lang="en-US" altLang="en-US" sz="2400" dirty="0">
                <a:latin typeface="Arial" panose="020B0604020202020204" pitchFamily="34" charset="0"/>
              </a:rPr>
              <a:t> </a:t>
            </a:r>
            <a:r>
              <a:rPr lang="en-US" altLang="en-US" sz="2400" dirty="0" err="1">
                <a:latin typeface="Arial" panose="020B0604020202020204" pitchFamily="34" charset="0"/>
              </a:rPr>
              <a:t>tự</a:t>
            </a:r>
            <a:r>
              <a:rPr lang="en-US" altLang="en-US" sz="2400" dirty="0">
                <a:latin typeface="Arial" panose="020B0604020202020204" pitchFamily="34" charset="0"/>
              </a:rPr>
              <a:t> in </a:t>
            </a:r>
            <a:r>
              <a:rPr lang="en-US" altLang="en-US" sz="2400" dirty="0" err="1">
                <a:latin typeface="Arial" panose="020B0604020202020204" pitchFamily="34" charset="0"/>
              </a:rPr>
              <a:t>hoa</a:t>
            </a:r>
            <a:endParaRPr lang="en-US" altLang="en-US" sz="2400" dirty="0">
              <a:latin typeface="Arial" panose="020B0604020202020204" pitchFamily="34" charset="0"/>
            </a:endParaRPr>
          </a:p>
          <a:p>
            <a:pPr>
              <a:spcBef>
                <a:spcPct val="15000"/>
              </a:spcBef>
            </a:pPr>
            <a:r>
              <a:rPr lang="en-US" altLang="en-US" sz="2400" dirty="0" err="1">
                <a:solidFill>
                  <a:srgbClr val="C00000"/>
                </a:solidFill>
                <a:latin typeface="Arial" panose="020B0604020202020204" pitchFamily="34" charset="0"/>
              </a:rPr>
              <a:t>strtolower</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chuyển</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thành</a:t>
            </a:r>
            <a:r>
              <a:rPr lang="en-US" altLang="en-US" sz="2400" dirty="0">
                <a:latin typeface="Arial" panose="020B0604020202020204" pitchFamily="34" charset="0"/>
              </a:rPr>
              <a:t> </a:t>
            </a:r>
            <a:r>
              <a:rPr lang="en-US" altLang="en-US" sz="2400" dirty="0" err="1">
                <a:latin typeface="Arial" panose="020B0604020202020204" pitchFamily="34" charset="0"/>
              </a:rPr>
              <a:t>các</a:t>
            </a:r>
            <a:r>
              <a:rPr lang="en-US" altLang="en-US" sz="2400" dirty="0">
                <a:latin typeface="Arial" panose="020B0604020202020204" pitchFamily="34" charset="0"/>
              </a:rPr>
              <a:t> </a:t>
            </a:r>
            <a:r>
              <a:rPr lang="en-US" altLang="en-US" sz="2400" dirty="0" err="1">
                <a:latin typeface="Arial" panose="020B0604020202020204" pitchFamily="34" charset="0"/>
              </a:rPr>
              <a:t>ký</a:t>
            </a:r>
            <a:r>
              <a:rPr lang="en-US" altLang="en-US" sz="2400" dirty="0">
                <a:latin typeface="Arial" panose="020B0604020202020204" pitchFamily="34" charset="0"/>
              </a:rPr>
              <a:t> </a:t>
            </a:r>
            <a:r>
              <a:rPr lang="en-US" altLang="en-US" sz="2400" dirty="0" err="1">
                <a:latin typeface="Arial" panose="020B0604020202020204" pitchFamily="34" charset="0"/>
              </a:rPr>
              <a:t>tự</a:t>
            </a:r>
            <a:r>
              <a:rPr lang="en-US" altLang="en-US" sz="2400" dirty="0">
                <a:latin typeface="Arial" panose="020B0604020202020204" pitchFamily="34" charset="0"/>
              </a:rPr>
              <a:t> </a:t>
            </a:r>
            <a:r>
              <a:rPr lang="en-US" altLang="en-US" sz="2400" dirty="0" err="1">
                <a:latin typeface="Arial" panose="020B0604020202020204" pitchFamily="34" charset="0"/>
              </a:rPr>
              <a:t>thường</a:t>
            </a:r>
            <a:endParaRPr lang="en-US" altLang="en-US" sz="2400" dirty="0">
              <a:latin typeface="Arial" panose="020B0604020202020204" pitchFamily="34" charset="0"/>
            </a:endParaRPr>
          </a:p>
          <a:p>
            <a:endParaRPr lang="en-US" altLang="en-US" sz="2400" dirty="0"/>
          </a:p>
        </p:txBody>
      </p:sp>
    </p:spTree>
    <p:extLst>
      <p:ext uri="{BB962C8B-B14F-4D97-AF65-F5344CB8AC3E}">
        <p14:creationId xmlns:p14="http://schemas.microsoft.com/office/powerpoint/2010/main" val="3441781077"/>
      </p:ext>
    </p:extLst>
  </p:cSld>
  <p:clrMapOvr>
    <a:masterClrMapping/>
  </p:clrMapOvr>
  <p:transition spd="slow">
    <p:wipe dir="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 (tiếp)</a:t>
            </a:r>
            <a:endParaRPr lang="en-US"/>
          </a:p>
        </p:txBody>
      </p:sp>
      <p:sp>
        <p:nvSpPr>
          <p:cNvPr id="3" name="Content Placeholder 2"/>
          <p:cNvSpPr>
            <a:spLocks noGrp="1"/>
          </p:cNvSpPr>
          <p:nvPr>
            <p:ph idx="1"/>
          </p:nvPr>
        </p:nvSpPr>
        <p:spPr/>
        <p:txBody>
          <a:bodyPr>
            <a:noAutofit/>
          </a:bodyPr>
          <a:lstStyle/>
          <a:p>
            <a:pPr>
              <a:spcBef>
                <a:spcPct val="15000"/>
              </a:spcBef>
              <a:defRPr/>
            </a:pPr>
            <a:r>
              <a:rPr lang="vi-VN" sz="2400" dirty="0">
                <a:solidFill>
                  <a:srgbClr val="C00000"/>
                </a:solidFill>
                <a:latin typeface="Arial" charset="0"/>
              </a:rPr>
              <a:t>explode</a:t>
            </a:r>
            <a:r>
              <a:rPr lang="vi-VN" sz="2400" dirty="0">
                <a:latin typeface="Arial" charset="0"/>
              </a:rPr>
              <a:t>($separator,</a:t>
            </a:r>
            <a:r>
              <a:rPr lang="en-US" sz="2400" dirty="0">
                <a:latin typeface="Arial" charset="0"/>
              </a:rPr>
              <a:t> </a:t>
            </a:r>
            <a:r>
              <a:rPr lang="vi-VN" sz="2400" dirty="0">
                <a:latin typeface="Arial" charset="0"/>
              </a:rPr>
              <a:t>$str): </a:t>
            </a:r>
            <a:r>
              <a:rPr lang="en-US" sz="2400" dirty="0" err="1">
                <a:latin typeface="Arial" charset="0"/>
              </a:rPr>
              <a:t>trả</a:t>
            </a:r>
            <a:r>
              <a:rPr lang="en-US" sz="2400" dirty="0">
                <a:latin typeface="Arial" charset="0"/>
              </a:rPr>
              <a:t> </a:t>
            </a:r>
            <a:r>
              <a:rPr lang="en-US" sz="2400" dirty="0" err="1">
                <a:latin typeface="Arial" charset="0"/>
              </a:rPr>
              <a:t>về</a:t>
            </a:r>
            <a:r>
              <a:rPr lang="en-US" sz="2400" dirty="0">
                <a:latin typeface="Arial" charset="0"/>
              </a:rPr>
              <a:t> </a:t>
            </a:r>
            <a:r>
              <a:rPr lang="en-US" sz="2400" u="sng" dirty="0" err="1">
                <a:latin typeface="Arial" charset="0"/>
              </a:rPr>
              <a:t>mảng</a:t>
            </a:r>
            <a:r>
              <a:rPr lang="en-US" sz="2400" dirty="0">
                <a:latin typeface="Arial" charset="0"/>
              </a:rPr>
              <a:t> </a:t>
            </a:r>
            <a:r>
              <a:rPr lang="en-US" sz="2400" dirty="0" err="1">
                <a:latin typeface="Arial" charset="0"/>
              </a:rPr>
              <a:t>các</a:t>
            </a:r>
            <a:r>
              <a:rPr lang="en-US" sz="2400" dirty="0">
                <a:latin typeface="Arial" charset="0"/>
              </a:rPr>
              <a:t> </a:t>
            </a:r>
            <a:r>
              <a:rPr lang="en-US" sz="2400" dirty="0" err="1">
                <a:latin typeface="Arial" charset="0"/>
              </a:rPr>
              <a:t>chuỗi</a:t>
            </a:r>
            <a:r>
              <a:rPr lang="en-US" sz="2400" dirty="0">
                <a:latin typeface="Arial" charset="0"/>
              </a:rPr>
              <a:t> con </a:t>
            </a:r>
            <a:r>
              <a:rPr lang="en-US" sz="2400" dirty="0" err="1">
                <a:latin typeface="Arial" charset="0"/>
              </a:rPr>
              <a:t>được</a:t>
            </a:r>
            <a:r>
              <a:rPr lang="en-US" sz="2400" dirty="0">
                <a:latin typeface="Arial" charset="0"/>
              </a:rPr>
              <a:t> </a:t>
            </a:r>
            <a:r>
              <a:rPr lang="en-US" sz="2400" dirty="0" err="1">
                <a:latin typeface="Arial" charset="0"/>
              </a:rPr>
              <a:t>tách</a:t>
            </a:r>
            <a:r>
              <a:rPr lang="en-US" sz="2400" dirty="0">
                <a:latin typeface="Arial" charset="0"/>
              </a:rPr>
              <a:t> </a:t>
            </a:r>
            <a:r>
              <a:rPr lang="en-US" sz="2400" dirty="0" err="1">
                <a:latin typeface="Arial" charset="0"/>
              </a:rPr>
              <a:t>từ</a:t>
            </a:r>
            <a:r>
              <a:rPr lang="en-US" sz="2400" dirty="0">
                <a:latin typeface="Arial" charset="0"/>
              </a:rPr>
              <a:t> </a:t>
            </a:r>
            <a:r>
              <a:rPr lang="vi-VN" sz="2400" dirty="0">
                <a:latin typeface="Arial" charset="0"/>
              </a:rPr>
              <a:t>chu</a:t>
            </a:r>
            <a:r>
              <a:rPr lang="en-US" sz="2400" dirty="0">
                <a:latin typeface="Arial" charset="0"/>
              </a:rPr>
              <a:t>ỗ</a:t>
            </a:r>
            <a:r>
              <a:rPr lang="vi-VN" sz="2400" dirty="0">
                <a:latin typeface="Arial" charset="0"/>
              </a:rPr>
              <a:t>i </a:t>
            </a:r>
            <a:r>
              <a:rPr lang="vi-VN" sz="2400" i="1" dirty="0">
                <a:latin typeface="Arial" charset="0"/>
              </a:rPr>
              <a:t>$str </a:t>
            </a:r>
            <a:r>
              <a:rPr lang="vi-VN" sz="2400" dirty="0">
                <a:latin typeface="Arial" charset="0"/>
              </a:rPr>
              <a:t>dựa trên dấu phân c</a:t>
            </a:r>
            <a:r>
              <a:rPr lang="vi-VN" sz="2400" dirty="0"/>
              <a:t>á</a:t>
            </a:r>
            <a:r>
              <a:rPr lang="vi-VN" sz="2400" dirty="0">
                <a:latin typeface="Arial" charset="0"/>
              </a:rPr>
              <a:t>ch </a:t>
            </a:r>
            <a:r>
              <a:rPr lang="vi-VN" sz="2400" i="1" dirty="0">
                <a:latin typeface="Arial" charset="0"/>
              </a:rPr>
              <a:t>$separator</a:t>
            </a:r>
            <a:r>
              <a:rPr lang="vi-VN" sz="2400" dirty="0">
                <a:latin typeface="Arial" charset="0"/>
              </a:rPr>
              <a:t>. </a:t>
            </a:r>
            <a:endParaRPr lang="en-US" sz="2400" dirty="0">
              <a:latin typeface="Arial" charset="0"/>
            </a:endParaRPr>
          </a:p>
          <a:p>
            <a:pPr>
              <a:defRPr/>
            </a:pPr>
            <a:r>
              <a:rPr lang="en-US" sz="2400" dirty="0" err="1"/>
              <a:t>Ví</a:t>
            </a:r>
            <a:r>
              <a:rPr lang="en-US" sz="2400" dirty="0"/>
              <a:t> </a:t>
            </a:r>
            <a:r>
              <a:rPr lang="en-US" sz="2400" dirty="0" err="1"/>
              <a:t>dụ</a:t>
            </a:r>
            <a:r>
              <a:rPr lang="en-US" sz="2400" dirty="0"/>
              <a:t>:</a:t>
            </a:r>
          </a:p>
          <a:p>
            <a:pPr marL="220258" indent="0">
              <a:buNone/>
              <a:tabLst>
                <a:tab pos="648866" algn="l"/>
              </a:tabLst>
              <a:defRPr/>
            </a:pPr>
            <a:r>
              <a:rPr lang="en-US" sz="2400" b="1" dirty="0">
                <a:latin typeface="Courier New" pitchFamily="49" charset="0"/>
                <a:cs typeface="Courier New" pitchFamily="49" charset="0"/>
              </a:rPr>
              <a:t>&lt;?</a:t>
            </a:r>
            <a:r>
              <a:rPr lang="en-US" sz="2400" b="1" dirty="0" err="1">
                <a:latin typeface="Courier New" pitchFamily="49" charset="0"/>
                <a:cs typeface="Courier New" pitchFamily="49" charset="0"/>
              </a:rPr>
              <a:t>php</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danhSach</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Hằng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Hạnh</a:t>
            </a:r>
            <a:r>
              <a:rPr lang="en-US" sz="2400" dirty="0">
                <a:latin typeface="Courier New" pitchFamily="49" charset="0"/>
                <a:cs typeface="Courier New" pitchFamily="49" charset="0"/>
              </a:rPr>
              <a:t> Mai </a:t>
            </a:r>
            <a:r>
              <a:rPr lang="en-US" sz="2400" dirty="0" err="1">
                <a:latin typeface="Courier New" pitchFamily="49" charset="0"/>
                <a:cs typeface="Courier New" pitchFamily="49" charset="0"/>
              </a:rPr>
              <a:t>Thủy</a:t>
            </a:r>
            <a:r>
              <a:rPr lang="en-US" sz="2400" dirty="0">
                <a:latin typeface="Courier New" pitchFamily="49" charset="0"/>
                <a:cs typeface="Courier New" pitchFamily="49" charset="0"/>
              </a:rPr>
              <a:t> Ly';</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mang</a:t>
            </a:r>
            <a:r>
              <a:rPr lang="en-US" sz="2400" dirty="0">
                <a:latin typeface="Courier New" pitchFamily="49" charset="0"/>
                <a:cs typeface="Courier New" pitchFamily="49" charset="0"/>
              </a:rPr>
              <a:t> = </a:t>
            </a:r>
            <a:r>
              <a:rPr lang="en-US" sz="2400" dirty="0">
                <a:latin typeface="Courier New" pitchFamily="49" charset="0"/>
                <a:cs typeface="Courier New" pitchFamily="49" charset="0"/>
                <a:hlinkClick r:id="rId3" action="ppaction://hlinkfile"/>
              </a:rPr>
              <a:t>explode</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danhSach</a:t>
            </a:r>
            <a:r>
              <a:rPr lang="en-US" sz="2400" dirty="0">
                <a:latin typeface="Courier New" pitchFamily="49" charset="0"/>
                <a:cs typeface="Courier New" pitchFamily="49" charset="0"/>
              </a:rPr>
              <a: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'Danh sách </a:t>
            </a:r>
            <a:r>
              <a:rPr lang="en-US" sz="2400" dirty="0" err="1">
                <a:latin typeface="Courier New" pitchFamily="49" charset="0"/>
                <a:cs typeface="Courier New" pitchFamily="49" charset="0"/>
              </a:rPr>
              <a:t>ngũ</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cô</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nương</a:t>
            </a:r>
            <a:r>
              <a:rPr lang="vi-VN" sz="2400" dirty="0">
                <a:latin typeface="Courier New" pitchFamily="49" charset="0"/>
                <a:cs typeface="Courier New" pitchFamily="49" charset="0"/>
              </a:rPr>
              <a:t> </a:t>
            </a:r>
            <a:r>
              <a:rPr lang="en-US" sz="2400" dirty="0">
                <a:latin typeface="Courier New" pitchFamily="49" charset="0"/>
                <a:cs typeface="Courier New" pitchFamily="49" charset="0"/>
              </a:rPr>
              <a:t>K33 CNTT</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r>
              <a:rPr lang="vi-VN" sz="2400" dirty="0">
                <a:latin typeface="Courier New" pitchFamily="49" charset="0"/>
                <a:cs typeface="Courier New" pitchFamily="49" charset="0"/>
              </a:rPr>
              <a:t>';</a:t>
            </a:r>
          </a:p>
          <a:p>
            <a:pPr marL="220258" indent="0">
              <a:buNone/>
              <a:tabLst>
                <a:tab pos="648866"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foreach($</a:t>
            </a:r>
            <a:r>
              <a:rPr lang="en-US" sz="2400" dirty="0" err="1">
                <a:latin typeface="Courier New" pitchFamily="49" charset="0"/>
                <a:cs typeface="Courier New" pitchFamily="49" charset="0"/>
              </a:rPr>
              <a:t>mang</a:t>
            </a:r>
            <a:r>
              <a:rPr lang="vi-VN" sz="2400" dirty="0">
                <a:latin typeface="Courier New" pitchFamily="49" charset="0"/>
                <a:cs typeface="Courier New" pitchFamily="49" charset="0"/>
              </a:rPr>
              <a:t> as $key=&gt;$value) </a:t>
            </a:r>
            <a:endParaRPr lang="en-US" sz="2400" dirty="0">
              <a:latin typeface="Courier New" pitchFamily="49" charset="0"/>
              <a:cs typeface="Courier New" pitchFamily="49" charset="0"/>
            </a:endParaRPr>
          </a:p>
          <a:p>
            <a:pPr marL="220258" indent="0">
              <a:buNone/>
              <a:tabLst>
                <a:tab pos="648866"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($key+1).</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$value</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'&lt;br/&gt;';</a:t>
            </a:r>
          </a:p>
          <a:p>
            <a:pPr marL="220258" indent="0">
              <a:buNone/>
              <a:tabLst>
                <a:tab pos="648866" algn="l"/>
              </a:tabLst>
              <a:defRPr/>
            </a:pPr>
            <a:r>
              <a:rPr lang="en-US" sz="2400" b="1" dirty="0">
                <a:latin typeface="Courier New" pitchFamily="49" charset="0"/>
                <a:cs typeface="Courier New" pitchFamily="49" charset="0"/>
              </a:rPr>
              <a:t>?&gt;</a:t>
            </a:r>
          </a:p>
        </p:txBody>
      </p:sp>
    </p:spTree>
    <p:extLst>
      <p:ext uri="{BB962C8B-B14F-4D97-AF65-F5344CB8AC3E}">
        <p14:creationId xmlns:p14="http://schemas.microsoft.com/office/powerpoint/2010/main" val="2581348456"/>
      </p:ext>
    </p:extLst>
  </p:cSld>
  <p:clrMapOvr>
    <a:masterClrMapping/>
  </p:clrMapOvr>
  <p:transition spd="slow">
    <p:wipe dir="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 (tiếp)</a:t>
            </a:r>
            <a:endParaRPr lang="en-US"/>
          </a:p>
        </p:txBody>
      </p:sp>
      <p:sp>
        <p:nvSpPr>
          <p:cNvPr id="3" name="Content Placeholder 2"/>
          <p:cNvSpPr>
            <a:spLocks noGrp="1"/>
          </p:cNvSpPr>
          <p:nvPr>
            <p:ph idx="1"/>
          </p:nvPr>
        </p:nvSpPr>
        <p:spPr/>
        <p:txBody>
          <a:bodyPr>
            <a:normAutofit/>
          </a:bodyPr>
          <a:lstStyle/>
          <a:p>
            <a:pPr>
              <a:defRPr/>
            </a:pPr>
            <a:r>
              <a:rPr lang="en-US" sz="2400" dirty="0">
                <a:solidFill>
                  <a:srgbClr val="C00000"/>
                </a:solidFill>
              </a:rPr>
              <a:t>implode</a:t>
            </a:r>
            <a:r>
              <a:rPr lang="en-US" sz="2400" dirty="0"/>
              <a:t>($</a:t>
            </a:r>
            <a:r>
              <a:rPr lang="en-US" sz="2400" dirty="0" err="1"/>
              <a:t>sep</a:t>
            </a:r>
            <a:r>
              <a:rPr lang="en-US" sz="2400" dirty="0"/>
              <a:t>, $</a:t>
            </a:r>
            <a:r>
              <a:rPr lang="en-US" sz="2400" dirty="0" err="1"/>
              <a:t>arr</a:t>
            </a:r>
            <a:r>
              <a:rPr lang="en-US" sz="2400" dirty="0"/>
              <a:t>): </a:t>
            </a:r>
            <a:r>
              <a:rPr lang="en-US" sz="2400" dirty="0" err="1"/>
              <a:t>nối</a:t>
            </a:r>
            <a:r>
              <a:rPr lang="en-US" sz="2400" dirty="0"/>
              <a:t> </a:t>
            </a:r>
            <a:r>
              <a:rPr lang="en-US" sz="2400" dirty="0" err="1"/>
              <a:t>các</a:t>
            </a:r>
            <a:r>
              <a:rPr lang="en-US" sz="2400" dirty="0"/>
              <a:t> </a:t>
            </a:r>
            <a:r>
              <a:rPr lang="en-US" sz="2400" dirty="0" err="1"/>
              <a:t>chuỗi</a:t>
            </a:r>
            <a:r>
              <a:rPr lang="en-US" sz="2400" dirty="0"/>
              <a:t> con </a:t>
            </a:r>
            <a:r>
              <a:rPr lang="en-US" sz="2400" dirty="0" err="1"/>
              <a:t>trong</a:t>
            </a:r>
            <a:r>
              <a:rPr lang="en-US" sz="2400" dirty="0"/>
              <a:t> </a:t>
            </a:r>
            <a:r>
              <a:rPr lang="en-US" sz="2400" dirty="0" err="1"/>
              <a:t>mảng</a:t>
            </a:r>
            <a:r>
              <a:rPr lang="en-US" sz="2400" dirty="0"/>
              <a:t> </a:t>
            </a:r>
            <a:r>
              <a:rPr lang="en-US" sz="2400" i="1" dirty="0"/>
              <a:t>$</a:t>
            </a:r>
            <a:r>
              <a:rPr lang="en-US" sz="2400" i="1" dirty="0" err="1"/>
              <a:t>arr</a:t>
            </a:r>
            <a:r>
              <a:rPr lang="en-US" sz="2400" i="1" dirty="0"/>
              <a:t> </a:t>
            </a:r>
            <a:r>
              <a:rPr lang="en-US" sz="2400" dirty="0" err="1"/>
              <a:t>thành</a:t>
            </a:r>
            <a:r>
              <a:rPr lang="en-US" sz="2400" dirty="0"/>
              <a:t> 1 </a:t>
            </a:r>
            <a:r>
              <a:rPr lang="en-US" sz="2400" dirty="0" err="1"/>
              <a:t>chuỗi</a:t>
            </a:r>
            <a:r>
              <a:rPr lang="en-US" sz="2400" dirty="0"/>
              <a:t> </a:t>
            </a:r>
            <a:r>
              <a:rPr lang="en-US" sz="2400" dirty="0" err="1"/>
              <a:t>phân</a:t>
            </a:r>
            <a:r>
              <a:rPr lang="en-US" sz="2400" dirty="0"/>
              <a:t> </a:t>
            </a:r>
            <a:r>
              <a:rPr lang="en-US" sz="2400" dirty="0" err="1"/>
              <a:t>cách</a:t>
            </a:r>
            <a:r>
              <a:rPr lang="en-US" sz="2400" dirty="0"/>
              <a:t> </a:t>
            </a:r>
            <a:r>
              <a:rPr lang="en-US" sz="2400" dirty="0" err="1"/>
              <a:t>nhau</a:t>
            </a:r>
            <a:r>
              <a:rPr lang="en-US" sz="2400" dirty="0"/>
              <a:t> </a:t>
            </a:r>
            <a:r>
              <a:rPr lang="en-US" sz="2400" dirty="0" err="1"/>
              <a:t>bởi</a:t>
            </a:r>
            <a:r>
              <a:rPr lang="en-US" sz="2400" dirty="0"/>
              <a:t> </a:t>
            </a:r>
            <a:r>
              <a:rPr lang="en-US" sz="2400" i="1" dirty="0"/>
              <a:t>$</a:t>
            </a:r>
            <a:r>
              <a:rPr lang="en-US" sz="2400" i="1" dirty="0" err="1"/>
              <a:t>sep</a:t>
            </a:r>
            <a:r>
              <a:rPr lang="en-US" sz="2400" dirty="0" err="1"/>
              <a:t>.</a:t>
            </a:r>
            <a:endParaRPr lang="en-US" sz="2400" dirty="0"/>
          </a:p>
          <a:p>
            <a:pPr>
              <a:defRPr/>
            </a:pPr>
            <a:r>
              <a:rPr lang="en-US" sz="2400" dirty="0" err="1"/>
              <a:t>Ví</a:t>
            </a:r>
            <a:r>
              <a:rPr lang="en-US" sz="2400" dirty="0"/>
              <a:t> </a:t>
            </a:r>
            <a:r>
              <a:rPr lang="en-US" sz="2400" dirty="0" err="1"/>
              <a:t>dụ</a:t>
            </a:r>
            <a:r>
              <a:rPr lang="en-US" sz="2400" dirty="0"/>
              <a:t>:</a:t>
            </a:r>
          </a:p>
          <a:p>
            <a:pPr marL="220258" indent="0">
              <a:buNone/>
              <a:tabLst>
                <a:tab pos="648866"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$array = </a:t>
            </a:r>
            <a:r>
              <a:rPr lang="en-US" sz="2400" dirty="0">
                <a:latin typeface="Courier New" pitchFamily="49" charset="0"/>
                <a:cs typeface="Courier New" pitchFamily="49" charset="0"/>
                <a:hlinkClick r:id="rId3" action="ppaction://hlinkfile"/>
              </a:rPr>
              <a:t>array</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lastname</a:t>
            </a:r>
            <a:r>
              <a:rPr lang="en-US" sz="2400" dirty="0">
                <a:latin typeface="Courier New" pitchFamily="49" charset="0"/>
                <a:cs typeface="Courier New" pitchFamily="49" charset="0"/>
              </a:rPr>
              <a:t>', 'email', 'phone');</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comma_separated</a:t>
            </a:r>
            <a:r>
              <a:rPr lang="en-US" sz="2400" dirty="0">
                <a:latin typeface="Courier New" pitchFamily="49" charset="0"/>
                <a:cs typeface="Courier New" pitchFamily="49" charset="0"/>
              </a:rPr>
              <a:t> = </a:t>
            </a:r>
            <a:r>
              <a:rPr lang="en-US" sz="2400" dirty="0">
                <a:latin typeface="Courier New" pitchFamily="49" charset="0"/>
                <a:cs typeface="Courier New" pitchFamily="49" charset="0"/>
                <a:hlinkClick r:id="rId4" action="ppaction://hlinkfile"/>
              </a:rPr>
              <a:t>implode</a:t>
            </a:r>
            <a:r>
              <a:rPr lang="en-US" sz="2400" dirty="0">
                <a:latin typeface="Courier New" pitchFamily="49" charset="0"/>
                <a:cs typeface="Courier New" pitchFamily="49" charset="0"/>
              </a:rPr>
              <a:t>(',', $array);</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a:latin typeface="Courier New" pitchFamily="49" charset="0"/>
                <a:cs typeface="Courier New" pitchFamily="49" charset="0"/>
                <a:hlinkClick r:id="rId5" action="ppaction://hlinkfile"/>
              </a:rPr>
              <a:t>echo</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comma_separated</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lastname,email,phone</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1692129486"/>
      </p:ext>
    </p:extLst>
  </p:cSld>
  <p:clrMapOvr>
    <a:masterClrMapping/>
  </p:clrMapOvr>
  <p:transition spd="slow">
    <p:wipe dir="d"/>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 (tiếp)</a:t>
            </a:r>
            <a:endParaRPr lang="en-US"/>
          </a:p>
        </p:txBody>
      </p:sp>
      <p:sp>
        <p:nvSpPr>
          <p:cNvPr id="202755" name="Content Placeholder 2"/>
          <p:cNvSpPr>
            <a:spLocks noGrp="1"/>
          </p:cNvSpPr>
          <p:nvPr>
            <p:ph idx="1"/>
          </p:nvPr>
        </p:nvSpPr>
        <p:spPr/>
        <p:txBody>
          <a:bodyPr>
            <a:normAutofit/>
          </a:bodyPr>
          <a:lstStyle/>
          <a:p>
            <a:pPr>
              <a:spcBef>
                <a:spcPct val="15000"/>
              </a:spcBef>
            </a:pPr>
            <a:r>
              <a:rPr lang="vi-VN" altLang="en-US" sz="2400" dirty="0" smtClean="0">
                <a:solidFill>
                  <a:srgbClr val="C00000"/>
                </a:solidFill>
                <a:latin typeface="Arial" panose="020B0604020202020204" pitchFamily="34" charset="0"/>
              </a:rPr>
              <a:t>trim</a:t>
            </a:r>
            <a:r>
              <a:rPr lang="vi-VN" altLang="en-US" sz="2400" dirty="0" smtClean="0">
                <a:solidFill>
                  <a:schemeClr val="tx2"/>
                </a:solidFill>
                <a:latin typeface="Arial" panose="020B0604020202020204" pitchFamily="34" charset="0"/>
              </a:rPr>
              <a:t>(), </a:t>
            </a:r>
            <a:r>
              <a:rPr lang="vi-VN" altLang="en-US" sz="2400" dirty="0" smtClean="0">
                <a:solidFill>
                  <a:srgbClr val="C00000"/>
                </a:solidFill>
                <a:latin typeface="Arial" panose="020B0604020202020204" pitchFamily="34" charset="0"/>
              </a:rPr>
              <a:t>ltrim</a:t>
            </a:r>
            <a:r>
              <a:rPr lang="vi-VN" altLang="en-US" sz="2400" dirty="0" smtClean="0">
                <a:solidFill>
                  <a:schemeClr val="tx2"/>
                </a:solidFill>
                <a:latin typeface="Arial" panose="020B0604020202020204" pitchFamily="34" charset="0"/>
              </a:rPr>
              <a:t>()</a:t>
            </a:r>
            <a:r>
              <a:rPr lang="en-US" altLang="en-US" sz="2400" dirty="0" smtClean="0">
                <a:solidFill>
                  <a:schemeClr val="tx2"/>
                </a:solidFill>
                <a:latin typeface="Arial" panose="020B0604020202020204" pitchFamily="34" charset="0"/>
              </a:rPr>
              <a:t>, </a:t>
            </a:r>
            <a:r>
              <a:rPr lang="en-US" altLang="en-US" sz="2400" dirty="0" err="1" smtClean="0">
                <a:solidFill>
                  <a:srgbClr val="C00000"/>
                </a:solidFill>
                <a:latin typeface="Arial" panose="020B0604020202020204" pitchFamily="34" charset="0"/>
              </a:rPr>
              <a:t>rtrim</a:t>
            </a:r>
            <a:r>
              <a:rPr lang="vi-VN" altLang="en-US" sz="2400" dirty="0" smtClean="0">
                <a:solidFill>
                  <a:schemeClr val="tx2"/>
                </a:solidFill>
                <a:latin typeface="Arial" panose="020B0604020202020204" pitchFamily="34" charset="0"/>
              </a:rPr>
              <a:t>()</a:t>
            </a:r>
            <a:r>
              <a:rPr lang="en-US" altLang="en-US" sz="2400" dirty="0" smtClean="0">
                <a:latin typeface="Arial" panose="020B0604020202020204" pitchFamily="34" charset="0"/>
              </a:rPr>
              <a:t>:</a:t>
            </a:r>
            <a:r>
              <a:rPr lang="vi-VN" altLang="en-US" sz="2400" dirty="0" smtClean="0">
                <a:latin typeface="Arial" panose="020B0604020202020204" pitchFamily="34" charset="0"/>
              </a:rPr>
              <a:t> </a:t>
            </a:r>
            <a:r>
              <a:rPr lang="en-US" altLang="en-US" sz="2400" dirty="0" err="1" smtClean="0">
                <a:latin typeface="Arial" panose="020B0604020202020204" pitchFamily="34" charset="0"/>
              </a:rPr>
              <a:t>cắt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ký</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tự</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trắng</a:t>
            </a:r>
            <a:r>
              <a:rPr lang="en-US" altLang="en-US" sz="2400" dirty="0" smtClean="0">
                <a:latin typeface="Arial" panose="020B0604020202020204" pitchFamily="34" charset="0"/>
              </a:rPr>
              <a:t> ở 2 </a:t>
            </a:r>
            <a:r>
              <a:rPr lang="en-US" altLang="en-US" sz="2400" dirty="0" err="1" smtClean="0">
                <a:latin typeface="Arial" panose="020B0604020202020204" pitchFamily="34" charset="0"/>
              </a:rPr>
              <a:t>đầu</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chuỗi</a:t>
            </a:r>
            <a:r>
              <a:rPr lang="en-US" altLang="en-US" sz="2400" dirty="0" smtClean="0">
                <a:latin typeface="Arial" panose="020B0604020202020204" pitchFamily="34" charset="0"/>
              </a:rPr>
              <a:t>.</a:t>
            </a:r>
          </a:p>
          <a:p>
            <a:pPr>
              <a:spcBef>
                <a:spcPct val="15000"/>
              </a:spcBef>
            </a:pPr>
            <a:endParaRPr lang="vi-VN" altLang="en-US" sz="2400" dirty="0" smtClean="0">
              <a:latin typeface="Arial" panose="020B0604020202020204" pitchFamily="34" charset="0"/>
            </a:endParaRPr>
          </a:p>
          <a:p>
            <a:pPr>
              <a:spcBef>
                <a:spcPct val="15000"/>
              </a:spcBef>
            </a:pPr>
            <a:r>
              <a:rPr lang="vi-VN" altLang="en-US" sz="2400" dirty="0" smtClean="0">
                <a:solidFill>
                  <a:srgbClr val="C00000"/>
                </a:solidFill>
                <a:latin typeface="Arial" panose="020B0604020202020204" pitchFamily="34" charset="0"/>
              </a:rPr>
              <a:t>nl2br</a:t>
            </a:r>
            <a:r>
              <a:rPr lang="vi-VN" altLang="en-US" sz="2400" dirty="0" smtClean="0">
                <a:latin typeface="Arial" panose="020B0604020202020204" pitchFamily="34" charset="0"/>
              </a:rPr>
              <a:t>(): </a:t>
            </a:r>
            <a:r>
              <a:rPr lang="en-US" altLang="en-US" sz="2400" dirty="0" smtClean="0">
                <a:latin typeface="Arial" panose="020B0604020202020204" pitchFamily="34" charset="0"/>
              </a:rPr>
              <a:t>(</a:t>
            </a:r>
            <a:r>
              <a:rPr lang="vi-VN" altLang="en-US" sz="2400" dirty="0" smtClean="0">
                <a:latin typeface="Arial" panose="020B0604020202020204" pitchFamily="34" charset="0"/>
              </a:rPr>
              <a:t>định dạng HTML</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chuyển</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vi-VN" altLang="en-US" sz="2400" dirty="0" smtClean="0">
                <a:latin typeface="Arial" panose="020B0604020202020204" pitchFamily="34" charset="0"/>
              </a:rPr>
              <a:t> ký tự </a:t>
            </a:r>
            <a:r>
              <a:rPr lang="vi-VN" altLang="en-US" sz="2400" i="1" dirty="0" smtClean="0">
                <a:solidFill>
                  <a:schemeClr val="tx2"/>
                </a:solidFill>
                <a:latin typeface="Arial" panose="020B0604020202020204" pitchFamily="34" charset="0"/>
              </a:rPr>
              <a:t>\n</a:t>
            </a:r>
            <a:r>
              <a:rPr lang="vi-VN" altLang="en-US" sz="2400" dirty="0" smtClean="0">
                <a:latin typeface="Arial" panose="020B0604020202020204" pitchFamily="34" charset="0"/>
              </a:rPr>
              <a:t>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chuỗi</a:t>
            </a:r>
            <a:r>
              <a:rPr lang="en-US" altLang="en-US" sz="2400" dirty="0" smtClean="0">
                <a:latin typeface="Arial" panose="020B0604020202020204" pitchFamily="34" charset="0"/>
              </a:rPr>
              <a:t> </a:t>
            </a:r>
            <a:r>
              <a:rPr lang="vi-VN" altLang="en-US" sz="2400" dirty="0" smtClean="0">
                <a:latin typeface="Arial" panose="020B0604020202020204" pitchFamily="34" charset="0"/>
              </a:rPr>
              <a:t>th</a:t>
            </a:r>
            <a:r>
              <a:rPr lang="vi-VN" altLang="en-US" sz="2400" dirty="0" smtClean="0"/>
              <a:t>à</a:t>
            </a:r>
            <a:r>
              <a:rPr lang="vi-VN" altLang="en-US" sz="2400" dirty="0" smtClean="0">
                <a:latin typeface="Arial" panose="020B0604020202020204" pitchFamily="34" charset="0"/>
              </a:rPr>
              <a:t>nh </a:t>
            </a:r>
            <a:r>
              <a:rPr lang="vi-VN" altLang="en-US" sz="2400" i="1" dirty="0" smtClean="0">
                <a:solidFill>
                  <a:schemeClr val="tx2"/>
                </a:solidFill>
                <a:latin typeface="Arial" panose="020B0604020202020204" pitchFamily="34" charset="0"/>
              </a:rPr>
              <a:t>&lt;br&gt;</a:t>
            </a:r>
            <a:endParaRPr lang="en-US" altLang="en-US" sz="2400" i="1" dirty="0" smtClean="0">
              <a:solidFill>
                <a:schemeClr val="tx2"/>
              </a:solidFill>
              <a:latin typeface="Arial" panose="020B0604020202020204" pitchFamily="34" charset="0"/>
            </a:endParaRPr>
          </a:p>
          <a:p>
            <a:pPr>
              <a:spcBef>
                <a:spcPct val="15000"/>
              </a:spcBef>
            </a:pPr>
            <a:endParaRPr lang="vi-VN" altLang="en-US" sz="2400" i="1" dirty="0" smtClean="0">
              <a:latin typeface="Arial" panose="020B0604020202020204" pitchFamily="34" charset="0"/>
            </a:endParaRPr>
          </a:p>
          <a:p>
            <a:pPr>
              <a:spcBef>
                <a:spcPct val="15000"/>
              </a:spcBef>
            </a:pPr>
            <a:r>
              <a:rPr lang="vi-VN" altLang="en-US" sz="2400" dirty="0" smtClean="0">
                <a:solidFill>
                  <a:srgbClr val="C00000"/>
                </a:solidFill>
                <a:latin typeface="Arial" panose="020B0604020202020204" pitchFamily="34" charset="0"/>
              </a:rPr>
              <a:t>addslashes</a:t>
            </a:r>
            <a:r>
              <a:rPr lang="vi-VN" altLang="en-US" sz="2400" dirty="0" smtClean="0">
                <a:solidFill>
                  <a:schemeClr val="tx2"/>
                </a:solidFill>
                <a:latin typeface="Arial" panose="020B0604020202020204" pitchFamily="34" charset="0"/>
              </a:rPr>
              <a:t>()</a:t>
            </a:r>
            <a:r>
              <a:rPr lang="vi-VN" altLang="en-US" sz="2400" dirty="0" smtClean="0">
                <a:latin typeface="Arial" panose="020B0604020202020204" pitchFamily="34" charset="0"/>
              </a:rPr>
              <a:t> : </a:t>
            </a:r>
            <a:r>
              <a:rPr lang="en-US" altLang="en-US" sz="2400" dirty="0" err="1" smtClean="0">
                <a:latin typeface="Arial" panose="020B0604020202020204" pitchFamily="34" charset="0"/>
              </a:rPr>
              <a:t>thêm</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dấu</a:t>
            </a:r>
            <a:r>
              <a:rPr lang="en-US" altLang="en-US" sz="2400" dirty="0" smtClean="0">
                <a:latin typeface="Arial" panose="020B0604020202020204" pitchFamily="34" charset="0"/>
              </a:rPr>
              <a:t> backslashes "\" </a:t>
            </a:r>
            <a:r>
              <a:rPr lang="en-US" altLang="en-US" sz="2400" dirty="0" err="1" smtClean="0">
                <a:latin typeface="Arial" panose="020B0604020202020204" pitchFamily="34" charset="0"/>
              </a:rPr>
              <a:t>vào</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trước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ký</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tự</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đặc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biệt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vd</a:t>
            </a:r>
            <a:r>
              <a:rPr lang="en-US" altLang="en-US" sz="2400" dirty="0" smtClean="0">
                <a:latin typeface="Arial" panose="020B0604020202020204" pitchFamily="34" charset="0"/>
              </a:rPr>
              <a:t>: ' " \ null …) (</a:t>
            </a:r>
            <a:r>
              <a:rPr lang="en-US" altLang="en-US" sz="2400" dirty="0" err="1" smtClean="0">
                <a:latin typeface="Arial" panose="020B0604020202020204" pitchFamily="34" charset="0"/>
              </a:rPr>
              <a:t>định</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dạng</a:t>
            </a:r>
            <a:r>
              <a:rPr lang="en-US" altLang="en-US" sz="2400" dirty="0" smtClean="0">
                <a:latin typeface="Arial" panose="020B0604020202020204" pitchFamily="34" charset="0"/>
              </a:rPr>
              <a:t> CSDL) </a:t>
            </a:r>
            <a:r>
              <a:rPr lang="en-US" altLang="en-US" sz="2400" dirty="0" err="1" smtClean="0">
                <a:latin typeface="Arial" panose="020B0604020202020204" pitchFamily="34" charset="0"/>
              </a:rPr>
              <a:t>chuyển</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ký</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tự</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đặc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biệt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vd</a:t>
            </a:r>
            <a:r>
              <a:rPr lang="en-US" altLang="en-US" sz="2400" dirty="0" smtClean="0">
                <a:latin typeface="Arial" panose="020B0604020202020204" pitchFamily="34" charset="0"/>
              </a:rPr>
              <a:t>: -&gt; \)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chuỗi</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để</a:t>
            </a:r>
            <a:r>
              <a:rPr lang="en-US" altLang="en-US" sz="2400" dirty="0" smtClean="0">
                <a:latin typeface="Arial" panose="020B0604020202020204" pitchFamily="34" charset="0"/>
              </a:rPr>
              <a:t> </a:t>
            </a:r>
            <a:r>
              <a:rPr lang="vi-VN" altLang="en-US" sz="2400" dirty="0" smtClean="0">
                <a:latin typeface="Arial" panose="020B0604020202020204" pitchFamily="34" charset="0"/>
              </a:rPr>
              <a:t>c</a:t>
            </a:r>
            <a:r>
              <a:rPr lang="vi-VN" altLang="en-US" sz="2400" dirty="0" smtClean="0"/>
              <a:t>ó</a:t>
            </a:r>
            <a:r>
              <a:rPr lang="vi-VN" altLang="en-US" sz="2400" dirty="0" smtClean="0">
                <a:latin typeface="Arial" panose="020B0604020202020204" pitchFamily="34" charset="0"/>
              </a:rPr>
              <a:t> thể lưu trữ </a:t>
            </a:r>
            <a:r>
              <a:rPr lang="en-US" altLang="en-US" sz="2400" dirty="0" err="1" smtClean="0">
                <a:latin typeface="Arial" panose="020B0604020202020204" pitchFamily="34" charset="0"/>
              </a:rPr>
              <a:t>được</a:t>
            </a:r>
            <a:r>
              <a:rPr lang="en-US" altLang="en-US" sz="2400" dirty="0" smtClean="0">
                <a:latin typeface="Arial" panose="020B0604020202020204" pitchFamily="34" charset="0"/>
              </a:rPr>
              <a:t> </a:t>
            </a:r>
            <a:r>
              <a:rPr lang="vi-VN" altLang="en-US" sz="2400" dirty="0" smtClean="0">
                <a:latin typeface="Arial" panose="020B0604020202020204" pitchFamily="34" charset="0"/>
              </a:rPr>
              <a:t>trong CSDL</a:t>
            </a:r>
            <a:r>
              <a:rPr lang="en-US" altLang="en-US" sz="2400" dirty="0" smtClean="0">
                <a:latin typeface="Arial" panose="020B0604020202020204" pitchFamily="34" charset="0"/>
              </a:rPr>
              <a:t>.</a:t>
            </a:r>
            <a:endParaRPr lang="vi-VN" altLang="en-US" sz="2400" dirty="0" smtClean="0">
              <a:solidFill>
                <a:schemeClr val="tx2"/>
              </a:solidFill>
              <a:latin typeface="Arial" panose="020B0604020202020204" pitchFamily="34" charset="0"/>
            </a:endParaRPr>
          </a:p>
        </p:txBody>
      </p:sp>
    </p:spTree>
    <p:extLst>
      <p:ext uri="{BB962C8B-B14F-4D97-AF65-F5344CB8AC3E}">
        <p14:creationId xmlns:p14="http://schemas.microsoft.com/office/powerpoint/2010/main" val="2799235411"/>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defRPr/>
            </a:pPr>
            <a:r>
              <a:rPr lang="en-US" smtClean="0"/>
              <a:t>Web động</a:t>
            </a:r>
          </a:p>
        </p:txBody>
      </p:sp>
      <p:sp>
        <p:nvSpPr>
          <p:cNvPr id="27651" name="Content Placeholder 2"/>
          <p:cNvSpPr>
            <a:spLocks noGrp="1"/>
          </p:cNvSpPr>
          <p:nvPr>
            <p:ph idx="1"/>
          </p:nvPr>
        </p:nvSpPr>
        <p:spPr/>
        <p:txBody>
          <a:bodyPr>
            <a:normAutofit lnSpcReduction="10000"/>
          </a:bodyPr>
          <a:lstStyle/>
          <a:p>
            <a:pPr eaLnBrk="1" hangingPunct="1"/>
            <a:r>
              <a:rPr lang="en-US" altLang="en-US" smtClean="0"/>
              <a:t>Một số công nghệ xây dựng web động</a:t>
            </a:r>
          </a:p>
          <a:p>
            <a:pPr lvl="1" eaLnBrk="1" hangingPunct="1"/>
            <a:r>
              <a:rPr lang="en-US" altLang="en-US" smtClean="0"/>
              <a:t>Client side</a:t>
            </a:r>
          </a:p>
          <a:p>
            <a:pPr lvl="2" eaLnBrk="1" hangingPunct="1"/>
            <a:r>
              <a:rPr lang="en-US" altLang="en-US" smtClean="0"/>
              <a:t>Flash, JavaScript, Applet, VBScript chạy ở client</a:t>
            </a:r>
          </a:p>
          <a:p>
            <a:pPr lvl="1" eaLnBrk="1" hangingPunct="1"/>
            <a:r>
              <a:rPr lang="en-US" altLang="en-US" smtClean="0"/>
              <a:t>Server side</a:t>
            </a:r>
          </a:p>
          <a:p>
            <a:pPr lvl="2" eaLnBrk="1" hangingPunct="1"/>
            <a:r>
              <a:rPr lang="en-US" altLang="en-US" smtClean="0"/>
              <a:t>Common Gateway Interface (CGI)</a:t>
            </a:r>
          </a:p>
          <a:p>
            <a:pPr lvl="2" eaLnBrk="1" hangingPunct="1"/>
            <a:r>
              <a:rPr lang="en-US" altLang="en-US" smtClean="0"/>
              <a:t>Java Server Pages (JSP)</a:t>
            </a:r>
          </a:p>
          <a:p>
            <a:pPr lvl="2" eaLnBrk="1" hangingPunct="1"/>
            <a:r>
              <a:rPr lang="en-US" altLang="en-US" smtClean="0"/>
              <a:t>Access Server Pages (ASP, ASP.Net)</a:t>
            </a:r>
          </a:p>
          <a:p>
            <a:pPr lvl="2" eaLnBrk="1" hangingPunct="1"/>
            <a:r>
              <a:rPr lang="en-US" altLang="en-US" smtClean="0"/>
              <a:t>Pert</a:t>
            </a:r>
          </a:p>
          <a:p>
            <a:pPr lvl="2" eaLnBrk="1" hangingPunct="1"/>
            <a:r>
              <a:rPr lang="en-US" altLang="en-US" smtClean="0"/>
              <a:t>Personal Home Page Tools (PHP)</a:t>
            </a:r>
          </a:p>
          <a:p>
            <a:pPr lvl="3" eaLnBrk="1" hangingPunct="1"/>
            <a:r>
              <a:rPr lang="en-US" altLang="en-US" smtClean="0"/>
              <a:t>Mã nguồn mở</a:t>
            </a:r>
          </a:p>
          <a:p>
            <a:pPr lvl="3" eaLnBrk="1" hangingPunct="1"/>
            <a:endParaRPr lang="en-US" altLang="en-US" smtClean="0"/>
          </a:p>
        </p:txBody>
      </p:sp>
    </p:spTree>
    <p:extLst>
      <p:ext uri="{BB962C8B-B14F-4D97-AF65-F5344CB8AC3E}">
        <p14:creationId xmlns:p14="http://schemas.microsoft.com/office/powerpoint/2010/main" val="335496101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animEffect transition="in" filter="fade">
                                      <p:cBhvr>
                                        <p:cTn id="7" dur="500"/>
                                        <p:tgtEl>
                                          <p:spTgt spid="2765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7651">
                                            <p:txEl>
                                              <p:pRg st="4" end="4"/>
                                            </p:txEl>
                                          </p:spTgt>
                                        </p:tgtEl>
                                        <p:attrNameLst>
                                          <p:attrName>style.visibility</p:attrName>
                                        </p:attrNameLst>
                                      </p:cBhvr>
                                      <p:to>
                                        <p:strVal val="visible"/>
                                      </p:to>
                                    </p:set>
                                    <p:animEffect transition="in" filter="fade">
                                      <p:cBhvr>
                                        <p:cTn id="12" dur="500"/>
                                        <p:tgtEl>
                                          <p:spTgt spid="27651">
                                            <p:txEl>
                                              <p:pRg st="4" end="4"/>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7651">
                                            <p:txEl>
                                              <p:pRg st="5" end="5"/>
                                            </p:txEl>
                                          </p:spTgt>
                                        </p:tgtEl>
                                        <p:attrNameLst>
                                          <p:attrName>style.visibility</p:attrName>
                                        </p:attrNameLst>
                                      </p:cBhvr>
                                      <p:to>
                                        <p:strVal val="visible"/>
                                      </p:to>
                                    </p:set>
                                    <p:animEffect transition="in" filter="fade">
                                      <p:cBhvr>
                                        <p:cTn id="16" dur="500"/>
                                        <p:tgtEl>
                                          <p:spTgt spid="27651">
                                            <p:txEl>
                                              <p:pRg st="5" end="5"/>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7651">
                                            <p:txEl>
                                              <p:pRg st="6" end="6"/>
                                            </p:txEl>
                                          </p:spTgt>
                                        </p:tgtEl>
                                        <p:attrNameLst>
                                          <p:attrName>style.visibility</p:attrName>
                                        </p:attrNameLst>
                                      </p:cBhvr>
                                      <p:to>
                                        <p:strVal val="visible"/>
                                      </p:to>
                                    </p:set>
                                    <p:animEffect transition="in" filter="fade">
                                      <p:cBhvr>
                                        <p:cTn id="20" dur="500"/>
                                        <p:tgtEl>
                                          <p:spTgt spid="27651">
                                            <p:txEl>
                                              <p:pRg st="6" end="6"/>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27651">
                                            <p:txEl>
                                              <p:pRg st="7" end="7"/>
                                            </p:txEl>
                                          </p:spTgt>
                                        </p:tgtEl>
                                        <p:attrNameLst>
                                          <p:attrName>style.visibility</p:attrName>
                                        </p:attrNameLst>
                                      </p:cBhvr>
                                      <p:to>
                                        <p:strVal val="visible"/>
                                      </p:to>
                                    </p:set>
                                    <p:animEffect transition="in" filter="fade">
                                      <p:cBhvr>
                                        <p:cTn id="24" dur="500"/>
                                        <p:tgtEl>
                                          <p:spTgt spid="27651">
                                            <p:txEl>
                                              <p:pRg st="7" end="7"/>
                                            </p:txEl>
                                          </p:spTgt>
                                        </p:tgtEl>
                                      </p:cBhvr>
                                    </p:animEffect>
                                  </p:childTnLst>
                                </p:cTn>
                              </p:par>
                            </p:childTnLst>
                          </p:cTn>
                        </p:par>
                        <p:par>
                          <p:cTn id="25" fill="hold" nodeType="afterGroup">
                            <p:stCondLst>
                              <p:cond delay="2000"/>
                            </p:stCondLst>
                            <p:childTnLst>
                              <p:par>
                                <p:cTn id="26" presetID="10" presetClass="entr" presetSubtype="0" fill="hold" nodeType="afterEffect">
                                  <p:stCondLst>
                                    <p:cond delay="0"/>
                                  </p:stCondLst>
                                  <p:childTnLst>
                                    <p:set>
                                      <p:cBhvr>
                                        <p:cTn id="27" dur="1" fill="hold">
                                          <p:stCondLst>
                                            <p:cond delay="0"/>
                                          </p:stCondLst>
                                        </p:cTn>
                                        <p:tgtEl>
                                          <p:spTgt spid="27651">
                                            <p:txEl>
                                              <p:pRg st="8" end="8"/>
                                            </p:txEl>
                                          </p:spTgt>
                                        </p:tgtEl>
                                        <p:attrNameLst>
                                          <p:attrName>style.visibility</p:attrName>
                                        </p:attrNameLst>
                                      </p:cBhvr>
                                      <p:to>
                                        <p:strVal val="visible"/>
                                      </p:to>
                                    </p:set>
                                    <p:animEffect transition="in" filter="fade">
                                      <p:cBhvr>
                                        <p:cTn id="28" dur="500"/>
                                        <p:tgtEl>
                                          <p:spTgt spid="27651">
                                            <p:txEl>
                                              <p:pRg st="8" end="8"/>
                                            </p:txEl>
                                          </p:spTgt>
                                        </p:tgtEl>
                                      </p:cBhvr>
                                    </p:animEffect>
                                  </p:childTnLst>
                                </p:cTn>
                              </p:par>
                            </p:childTnLst>
                          </p:cTn>
                        </p:par>
                        <p:par>
                          <p:cTn id="29" fill="hold" nodeType="afterGroup">
                            <p:stCondLst>
                              <p:cond delay="2500"/>
                            </p:stCondLst>
                            <p:childTnLst>
                              <p:par>
                                <p:cTn id="30" presetID="10" presetClass="entr" presetSubtype="0" fill="hold" nodeType="afterEffect">
                                  <p:stCondLst>
                                    <p:cond delay="0"/>
                                  </p:stCondLst>
                                  <p:childTnLst>
                                    <p:set>
                                      <p:cBhvr>
                                        <p:cTn id="31" dur="1" fill="hold">
                                          <p:stCondLst>
                                            <p:cond delay="0"/>
                                          </p:stCondLst>
                                        </p:cTn>
                                        <p:tgtEl>
                                          <p:spTgt spid="27651">
                                            <p:txEl>
                                              <p:pRg st="9" end="9"/>
                                            </p:txEl>
                                          </p:spTgt>
                                        </p:tgtEl>
                                        <p:attrNameLst>
                                          <p:attrName>style.visibility</p:attrName>
                                        </p:attrNameLst>
                                      </p:cBhvr>
                                      <p:to>
                                        <p:strVal val="visible"/>
                                      </p:to>
                                    </p:set>
                                    <p:animEffect transition="in" filter="fade">
                                      <p:cBhvr>
                                        <p:cTn id="32" dur="500"/>
                                        <p:tgtEl>
                                          <p:spTgt spid="276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pPr>
              <a:defRPr/>
            </a:pPr>
            <a:r>
              <a:rPr lang="en-US" dirty="0" err="1" smtClean="0"/>
              <a:t>Một</a:t>
            </a:r>
            <a:r>
              <a:rPr lang="en-US" dirty="0" smtClean="0"/>
              <a:t> </a:t>
            </a:r>
            <a:r>
              <a:rPr lang="en-US" dirty="0" err="1" smtClean="0"/>
              <a:t>số</a:t>
            </a:r>
            <a:r>
              <a:rPr lang="en-US" dirty="0" smtClean="0"/>
              <a:t> </a:t>
            </a:r>
            <a:r>
              <a:rPr lang="en-US" dirty="0" err="1" smtClean="0"/>
              <a:t>hàm</a:t>
            </a:r>
            <a:r>
              <a:rPr lang="en-US" dirty="0" smtClean="0"/>
              <a:t> </a:t>
            </a:r>
            <a:r>
              <a:rPr lang="en-US" dirty="0" err="1" smtClean="0"/>
              <a:t>xử</a:t>
            </a:r>
            <a:r>
              <a:rPr lang="en-US" dirty="0" smtClean="0"/>
              <a:t> </a:t>
            </a:r>
            <a:r>
              <a:rPr lang="en-US" dirty="0" err="1" smtClean="0"/>
              <a:t>lý</a:t>
            </a:r>
            <a:r>
              <a:rPr lang="en-US" dirty="0" smtClean="0"/>
              <a:t> </a:t>
            </a:r>
            <a:r>
              <a:rPr lang="en-US" dirty="0" err="1" smtClean="0"/>
              <a:t>chuỗi</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914400" y="1401900"/>
            <a:ext cx="8001000" cy="5151300"/>
          </a:xfrm>
        </p:spPr>
        <p:txBody>
          <a:bodyPr>
            <a:noAutofit/>
          </a:bodyPr>
          <a:lstStyle/>
          <a:p>
            <a:pPr>
              <a:defRPr/>
            </a:pPr>
            <a:r>
              <a:rPr lang="en-US" sz="2400" dirty="0" err="1"/>
              <a:t>Ví</a:t>
            </a:r>
            <a:r>
              <a:rPr lang="en-US" sz="2400" dirty="0"/>
              <a:t> </a:t>
            </a:r>
            <a:r>
              <a:rPr lang="en-US" sz="2400" dirty="0" err="1"/>
              <a:t>dụ</a:t>
            </a:r>
            <a:r>
              <a:rPr lang="en-US" sz="2400" dirty="0"/>
              <a:t>: </a:t>
            </a:r>
            <a:r>
              <a:rPr lang="vi-VN" sz="2400" dirty="0"/>
              <a:t>Chuẩn hóa chu</a:t>
            </a:r>
            <a:r>
              <a:rPr lang="en-US" sz="2400" dirty="0"/>
              <a:t>ỗ</a:t>
            </a:r>
            <a:r>
              <a:rPr lang="vi-VN" sz="2400" dirty="0"/>
              <a:t>i văn bản</a:t>
            </a:r>
            <a:r>
              <a:rPr lang="en-US" sz="2400" dirty="0"/>
              <a:t> </a:t>
            </a:r>
            <a:r>
              <a:rPr lang="vi-VN" sz="2400" dirty="0"/>
              <a:t>(không có ký tự trống ở hai đầu, giữa 2 từ chỉ có một ký tự trống</a:t>
            </a:r>
            <a:r>
              <a:rPr lang="en-US" sz="2400" dirty="0"/>
              <a:t>)</a:t>
            </a:r>
            <a:endParaRPr lang="en-US" sz="4000" dirty="0" smtClean="0"/>
          </a:p>
          <a:p>
            <a:pPr marL="0" indent="0">
              <a:buNone/>
              <a:tabLst>
                <a:tab pos="305979" algn="l"/>
                <a:tab pos="685772" algn="l"/>
              </a:tabLst>
              <a:defRPr/>
            </a:pPr>
            <a:r>
              <a:rPr lang="vi-VN" sz="2000" b="1" dirty="0">
                <a:latin typeface="Courier New" pitchFamily="49" charset="0"/>
                <a:cs typeface="Courier New" pitchFamily="49" charset="0"/>
              </a:rPr>
              <a:t>&lt;?php</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$str</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  </a:t>
            </a:r>
            <a:r>
              <a:rPr lang="vi-VN" sz="2000" dirty="0">
                <a:latin typeface="Courier New" pitchFamily="49" charset="0"/>
                <a:cs typeface="Courier New" pitchFamily="49" charset="0"/>
              </a:rPr>
              <a:t>Thầy   </a:t>
            </a:r>
            <a:r>
              <a:rPr lang="en-US" sz="2000" dirty="0" err="1">
                <a:latin typeface="Courier New" pitchFamily="49" charset="0"/>
                <a:cs typeface="Courier New" pitchFamily="49" charset="0"/>
              </a:rPr>
              <a:t>Hồ</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Anh</a:t>
            </a:r>
            <a:r>
              <a:rPr lang="en-US" sz="2000" dirty="0">
                <a:latin typeface="Courier New" pitchFamily="49" charset="0"/>
                <a:cs typeface="Courier New" pitchFamily="49" charset="0"/>
              </a:rPr>
              <a:t>   Minh</a:t>
            </a:r>
            <a:r>
              <a:rPr lang="vi-VN" sz="2000" dirty="0">
                <a:latin typeface="Courier New" pitchFamily="49" charset="0"/>
                <a:cs typeface="Courier New" pitchFamily="49" charset="0"/>
              </a:rPr>
              <a:t>   </a:t>
            </a:r>
            <a:r>
              <a:rPr lang="en-US" sz="2000" dirty="0">
                <a:latin typeface="Courier New" pitchFamily="49" charset="0"/>
                <a:cs typeface="Courier New" pitchFamily="49" charset="0"/>
              </a:rPr>
              <a:t>'</a:t>
            </a:r>
            <a:r>
              <a:rPr lang="vi-VN" sz="2000" dirty="0">
                <a:latin typeface="Courier New" pitchFamily="49" charset="0"/>
                <a:cs typeface="Courier New" pitchFamily="49" charset="0"/>
              </a:rPr>
              <a:t>;</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function normalize($st){</a:t>
            </a:r>
          </a:p>
          <a:p>
            <a:pPr marL="0" indent="0">
              <a:buNone/>
              <a:tabLst>
                <a:tab pos="305979" algn="l"/>
                <a:tab pos="685772" algn="l"/>
              </a:tabLst>
              <a:defRPr/>
            </a:pPr>
            <a:r>
              <a:rPr lang="vi-VN" sz="2000" dirty="0">
                <a:latin typeface="Courier New" pitchFamily="49" charset="0"/>
                <a:cs typeface="Courier New" pitchFamily="49" charset="0"/>
              </a:rPr>
              <a:t>   </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b="1" dirty="0">
                <a:latin typeface="Courier New" pitchFamily="49" charset="0"/>
                <a:cs typeface="Courier New" pitchFamily="49" charset="0"/>
              </a:rPr>
              <a:t>trim</a:t>
            </a:r>
            <a:r>
              <a:rPr lang="vi-VN" sz="2000" dirty="0">
                <a:latin typeface="Courier New" pitchFamily="49" charset="0"/>
                <a:cs typeface="Courier New" pitchFamily="49" charset="0"/>
              </a:rPr>
              <a:t>($st); </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mot</a:t>
            </a:r>
            <a:r>
              <a:rPr lang="vi-VN" sz="2000" dirty="0">
                <a:latin typeface="Courier New" pitchFamily="49" charset="0"/>
                <a:cs typeface="Courier New" pitchFamily="49" charset="0"/>
              </a:rPr>
              <a:t>=' ';</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err="1">
                <a:latin typeface="Courier New" pitchFamily="49" charset="0"/>
                <a:cs typeface="Courier New" pitchFamily="49" charset="0"/>
              </a:rPr>
              <a:t>hai</a:t>
            </a:r>
            <a:r>
              <a:rPr lang="vi-VN" sz="2000" dirty="0">
                <a:latin typeface="Courier New" pitchFamily="49" charset="0"/>
                <a:cs typeface="Courier New" pitchFamily="49" charset="0"/>
              </a:rPr>
              <a:t>='  '; </a:t>
            </a:r>
            <a:r>
              <a:rPr lang="en-US" sz="2000" dirty="0">
                <a:latin typeface="Courier New" pitchFamily="49" charset="0"/>
                <a:cs typeface="Courier New" pitchFamily="49" charset="0"/>
              </a:rPr>
              <a:t>	</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while(</a:t>
            </a:r>
            <a:r>
              <a:rPr lang="vi-VN" sz="2000" b="1" dirty="0">
                <a:latin typeface="Courier New" pitchFamily="49" charset="0"/>
                <a:cs typeface="Courier New" pitchFamily="49" charset="0"/>
              </a:rPr>
              <a:t>strpos</a:t>
            </a:r>
            <a:r>
              <a:rPr lang="vi-VN" sz="2000" dirty="0">
                <a:latin typeface="Courier New" pitchFamily="49" charset="0"/>
                <a:cs typeface="Courier New" pitchFamily="49" charset="0"/>
              </a:rPr>
              <a:t>($st,$</a:t>
            </a:r>
            <a:r>
              <a:rPr lang="en-US" sz="2000" dirty="0" err="1">
                <a:latin typeface="Courier New" pitchFamily="49" charset="0"/>
                <a:cs typeface="Courier New" pitchFamily="49" charset="0"/>
              </a:rPr>
              <a:t>hai</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 false </a:t>
            </a:r>
            <a:r>
              <a:rPr lang="vi-VN" sz="2000" dirty="0">
                <a:latin typeface="Courier New" pitchFamily="49" charset="0"/>
                <a:cs typeface="Courier New" pitchFamily="49" charset="0"/>
              </a:rPr>
              <a:t>)</a:t>
            </a:r>
            <a:endParaRPr lang="en-US" sz="2000" dirty="0">
              <a:latin typeface="Courier New" pitchFamily="49" charset="0"/>
              <a:cs typeface="Courier New" pitchFamily="49" charset="0"/>
            </a:endParaRP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b="1" dirty="0">
                <a:latin typeface="Courier New" pitchFamily="49" charset="0"/>
                <a:cs typeface="Courier New" pitchFamily="49" charset="0"/>
              </a:rPr>
              <a:t>str_replace</a:t>
            </a:r>
            <a:r>
              <a:rPr lang="vi-VN" sz="2000" dirty="0">
                <a:latin typeface="Courier New" pitchFamily="49" charset="0"/>
                <a:cs typeface="Courier New" pitchFamily="49" charset="0"/>
              </a:rPr>
              <a:t>($</a:t>
            </a:r>
            <a:r>
              <a:rPr lang="en-US" sz="2000" dirty="0" err="1">
                <a:latin typeface="Courier New" pitchFamily="49" charset="0"/>
                <a:cs typeface="Courier New" pitchFamily="49" charset="0"/>
              </a:rPr>
              <a:t>hai</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mot</a:t>
            </a:r>
            <a:r>
              <a:rPr lang="vi-VN" sz="2000" dirty="0">
                <a:latin typeface="Courier New" pitchFamily="49" charset="0"/>
                <a:cs typeface="Courier New" pitchFamily="49" charset="0"/>
              </a:rPr>
              <a:t>,$st);</a:t>
            </a:r>
            <a:endParaRPr lang="en-US" sz="2000" dirty="0">
              <a:latin typeface="Courier New" pitchFamily="49" charset="0"/>
              <a:cs typeface="Courier New" pitchFamily="49" charset="0"/>
            </a:endParaRP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return $st;</a:t>
            </a:r>
            <a:endParaRPr lang="en-US" sz="2000" dirty="0">
              <a:latin typeface="Courier New" pitchFamily="49" charset="0"/>
              <a:cs typeface="Courier New" pitchFamily="49" charset="0"/>
            </a:endParaRP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echo </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Kết</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quả</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normalize($str);</a:t>
            </a:r>
          </a:p>
          <a:p>
            <a:pPr marL="0" indent="0">
              <a:buNone/>
              <a:tabLst>
                <a:tab pos="305979" algn="l"/>
                <a:tab pos="685772" algn="l"/>
              </a:tabLst>
              <a:defRPr/>
            </a:pPr>
            <a:r>
              <a:rPr lang="vi-VN" sz="2000" b="1" dirty="0">
                <a:latin typeface="Courier New" pitchFamily="49" charset="0"/>
                <a:cs typeface="Courier New" pitchFamily="49" charset="0"/>
              </a:rPr>
              <a:t>?&gt;</a:t>
            </a:r>
            <a:endParaRPr lang="en-US" sz="2000" b="1" dirty="0"/>
          </a:p>
        </p:txBody>
      </p:sp>
    </p:spTree>
    <p:extLst>
      <p:ext uri="{BB962C8B-B14F-4D97-AF65-F5344CB8AC3E}">
        <p14:creationId xmlns:p14="http://schemas.microsoft.com/office/powerpoint/2010/main" val="2130375170"/>
      </p:ext>
    </p:extLst>
  </p:cSld>
  <p:clrMapOvr>
    <a:masterClrMapping/>
  </p:clrMapOvr>
  <p:transition spd="slow">
    <p:wipe dir="d"/>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HTML </a:t>
            </a:r>
            <a:r>
              <a:rPr lang="en-US" smtClean="0"/>
              <a:t>FORM</a:t>
            </a:r>
            <a:endParaRPr lang="en-US"/>
          </a:p>
        </p:txBody>
      </p:sp>
      <p:sp>
        <p:nvSpPr>
          <p:cNvPr id="3" name="Content Placeholder 2"/>
          <p:cNvSpPr>
            <a:spLocks noGrp="1"/>
          </p:cNvSpPr>
          <p:nvPr>
            <p:ph idx="1"/>
          </p:nvPr>
        </p:nvSpPr>
        <p:spPr/>
        <p:txBody>
          <a:bodyPr>
            <a:noAutofit/>
          </a:bodyPr>
          <a:lstStyle/>
          <a:p>
            <a:pPr>
              <a:defRPr/>
            </a:pPr>
            <a:r>
              <a:rPr lang="en-US" sz="2000" dirty="0"/>
              <a:t>INPUT Text:</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type="text"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/&gt;</a:t>
            </a:r>
          </a:p>
          <a:p>
            <a:pPr>
              <a:defRPr/>
            </a:pPr>
            <a:r>
              <a:rPr lang="en-US" sz="2000" dirty="0"/>
              <a:t>INPUT Checkbox:</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type="checkbox"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[checked] /&gt;</a:t>
            </a:r>
          </a:p>
          <a:p>
            <a:pPr>
              <a:defRPr/>
            </a:pPr>
            <a:r>
              <a:rPr lang="en-US" sz="2000" dirty="0"/>
              <a:t>INPUT Radio:</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type="radio"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[checked] /&gt;</a:t>
            </a:r>
            <a:endParaRPr lang="en-US" sz="1600" dirty="0">
              <a:latin typeface="Courier New" pitchFamily="49" charset="0"/>
              <a:cs typeface="Courier New" pitchFamily="49" charset="0"/>
            </a:endParaRPr>
          </a:p>
          <a:p>
            <a:pPr>
              <a:defRPr/>
            </a:pPr>
            <a:r>
              <a:rPr lang="en-US" sz="2000" dirty="0"/>
              <a:t>INPUT Submit:</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type="submit"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/&gt;</a:t>
            </a:r>
            <a:endParaRPr lang="en-US" sz="1600" dirty="0">
              <a:latin typeface="Courier New" pitchFamily="49" charset="0"/>
              <a:cs typeface="Courier New" pitchFamily="49" charset="0"/>
            </a:endParaRPr>
          </a:p>
        </p:txBody>
      </p:sp>
    </p:spTree>
    <p:extLst>
      <p:ext uri="{BB962C8B-B14F-4D97-AF65-F5344CB8AC3E}">
        <p14:creationId xmlns:p14="http://schemas.microsoft.com/office/powerpoint/2010/main" val="3136420074"/>
      </p:ext>
    </p:extLst>
  </p:cSld>
  <p:clrMapOvr>
    <a:masterClrMapping/>
  </p:clrMapOvr>
  <p:transition spd="slow">
    <p:wipe dir="d"/>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HTML FORM</a:t>
            </a:r>
            <a:r>
              <a:rPr lang="en-US" smtClean="0"/>
              <a:t> (tiếp)</a:t>
            </a:r>
            <a:endParaRPr lang="en-US"/>
          </a:p>
        </p:txBody>
      </p:sp>
      <p:sp>
        <p:nvSpPr>
          <p:cNvPr id="3" name="Content Placeholder 2"/>
          <p:cNvSpPr>
            <a:spLocks noGrp="1"/>
          </p:cNvSpPr>
          <p:nvPr>
            <p:ph idx="1"/>
          </p:nvPr>
        </p:nvSpPr>
        <p:spPr/>
        <p:txBody>
          <a:bodyPr/>
          <a:lstStyle/>
          <a:p>
            <a:pPr>
              <a:defRPr/>
            </a:pPr>
            <a:r>
              <a:rPr lang="en-US" dirty="0"/>
              <a:t>List Box:</a:t>
            </a:r>
            <a:endParaRPr lang="en-US" dirty="0" smtClean="0"/>
          </a:p>
          <a:p>
            <a:pPr indent="0">
              <a:spcBef>
                <a:spcPts val="300"/>
              </a:spcBef>
              <a:buNone/>
              <a:tabLst>
                <a:tab pos="648866" algn="l"/>
                <a:tab pos="1028659" algn="l"/>
              </a:tabLst>
              <a:defRPr/>
            </a:pPr>
            <a:r>
              <a:rPr lang="en-US" sz="2400" dirty="0">
                <a:latin typeface="Courier New" pitchFamily="49" charset="0"/>
                <a:cs typeface="Courier New" pitchFamily="49" charset="0"/>
              </a:rPr>
              <a:t>&lt;select name="</a:t>
            </a:r>
            <a:r>
              <a:rPr lang="en-US" sz="2400" dirty="0" err="1">
                <a:latin typeface="Courier New" pitchFamily="49" charset="0"/>
                <a:cs typeface="Courier New" pitchFamily="49" charset="0"/>
              </a:rPr>
              <a:t>tên_biến</a:t>
            </a:r>
            <a:r>
              <a:rPr lang="en-US" sz="2400" dirty="0">
                <a:latin typeface="Courier New" pitchFamily="49" charset="0"/>
                <a:cs typeface="Courier New" pitchFamily="49" charset="0"/>
              </a:rPr>
              <a:t>"&gt;</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1"&gt;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1</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n</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&lt;/select&gt;</a:t>
            </a:r>
            <a:endParaRPr lang="en-US" sz="4000" dirty="0"/>
          </a:p>
        </p:txBody>
      </p:sp>
    </p:spTree>
    <p:extLst>
      <p:ext uri="{BB962C8B-B14F-4D97-AF65-F5344CB8AC3E}">
        <p14:creationId xmlns:p14="http://schemas.microsoft.com/office/powerpoint/2010/main" val="547952873"/>
      </p:ext>
    </p:extLst>
  </p:cSld>
  <p:clrMapOvr>
    <a:masterClrMapping/>
  </p:clrMapOvr>
  <p:transition spd="slow">
    <p:wipe di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HTML FORM</a:t>
            </a:r>
            <a:r>
              <a:rPr lang="en-US" smtClean="0"/>
              <a:t> (tiếp)</a:t>
            </a:r>
            <a:endParaRPr lang="en-US"/>
          </a:p>
        </p:txBody>
      </p:sp>
      <p:sp>
        <p:nvSpPr>
          <p:cNvPr id="3" name="Content Placeholder 2"/>
          <p:cNvSpPr>
            <a:spLocks noGrp="1"/>
          </p:cNvSpPr>
          <p:nvPr>
            <p:ph idx="1"/>
          </p:nvPr>
        </p:nvSpPr>
        <p:spPr/>
        <p:txBody>
          <a:bodyPr/>
          <a:lstStyle/>
          <a:p>
            <a:pPr>
              <a:defRPr/>
            </a:pPr>
            <a:r>
              <a:rPr lang="en-US" dirty="0"/>
              <a:t>Multiline List Box:</a:t>
            </a:r>
            <a:endParaRPr lang="en-US" dirty="0" smtClean="0"/>
          </a:p>
          <a:p>
            <a:pPr indent="0">
              <a:spcBef>
                <a:spcPts val="300"/>
              </a:spcBef>
              <a:buNone/>
              <a:tabLst>
                <a:tab pos="648866" algn="l"/>
                <a:tab pos="1028659" algn="l"/>
              </a:tabLst>
              <a:defRPr/>
            </a:pPr>
            <a:r>
              <a:rPr lang="en-US" sz="2400" dirty="0">
                <a:latin typeface="Courier New" pitchFamily="49" charset="0"/>
                <a:cs typeface="Courier New" pitchFamily="49" charset="0"/>
              </a:rPr>
              <a:t>&lt;select </a:t>
            </a:r>
            <a:r>
              <a:rPr lang="en-US" sz="2400" dirty="0">
                <a:solidFill>
                  <a:srgbClr val="C00000"/>
                </a:solidFill>
                <a:latin typeface="Courier New" pitchFamily="49" charset="0"/>
                <a:cs typeface="Courier New" pitchFamily="49" charset="0"/>
              </a:rPr>
              <a:t>multiple</a:t>
            </a:r>
            <a:r>
              <a:rPr lang="en-US" sz="2400" dirty="0">
                <a:latin typeface="Courier New" pitchFamily="49" charset="0"/>
                <a:cs typeface="Courier New" pitchFamily="49" charset="0"/>
              </a:rPr>
              <a:t> name="</a:t>
            </a:r>
            <a:r>
              <a:rPr lang="en-US" sz="2400" dirty="0" err="1">
                <a:solidFill>
                  <a:srgbClr val="C00000"/>
                </a:solidFill>
                <a:latin typeface="Courier New" pitchFamily="49" charset="0"/>
                <a:cs typeface="Courier New" pitchFamily="49" charset="0"/>
              </a:rPr>
              <a:t>tên_biến_mảng</a:t>
            </a:r>
            <a:r>
              <a:rPr lang="en-US" sz="2400" dirty="0">
                <a:solidFill>
                  <a:srgbClr val="C00000"/>
                </a:solidFill>
                <a:latin typeface="Courier New" pitchFamily="49" charset="0"/>
                <a:cs typeface="Courier New" pitchFamily="49" charset="0"/>
              </a:rPr>
              <a:t>[]</a:t>
            </a:r>
            <a:r>
              <a:rPr lang="en-US" sz="2400" dirty="0">
                <a:latin typeface="Courier New" pitchFamily="49" charset="0"/>
                <a:cs typeface="Courier New" pitchFamily="49" charset="0"/>
              </a:rPr>
              <a:t>"&gt;</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1"&gt;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1</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n</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&lt;/select&gt;</a:t>
            </a:r>
            <a:endParaRPr lang="en-US" sz="4000" dirty="0"/>
          </a:p>
        </p:txBody>
      </p:sp>
    </p:spTree>
    <p:extLst>
      <p:ext uri="{BB962C8B-B14F-4D97-AF65-F5344CB8AC3E}">
        <p14:creationId xmlns:p14="http://schemas.microsoft.com/office/powerpoint/2010/main" val="1141406653"/>
      </p:ext>
    </p:extLst>
  </p:cSld>
  <p:clrMapOvr>
    <a:masterClrMapping/>
  </p:clrMapOvr>
  <p:transition spd="slow">
    <p:wipe dir="d"/>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dirty="0" err="1" smtClean="0"/>
              <a:t>Truyền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Form HTML</a:t>
            </a:r>
          </a:p>
        </p:txBody>
      </p:sp>
      <p:sp>
        <p:nvSpPr>
          <p:cNvPr id="139267" name="Rectangle 3"/>
          <p:cNvSpPr>
            <a:spLocks noGrp="1" noChangeArrowheads="1"/>
          </p:cNvSpPr>
          <p:nvPr>
            <p:ph type="body" idx="1"/>
          </p:nvPr>
        </p:nvSpPr>
        <p:spPr>
          <a:xfrm>
            <a:off x="832303" y="1676401"/>
            <a:ext cx="7549697" cy="4667052"/>
          </a:xfrm>
        </p:spPr>
        <p:txBody>
          <a:bodyPr>
            <a:normAutofit fontScale="92500"/>
          </a:bodyPr>
          <a:lstStyle/>
          <a:p>
            <a:pPr eaLnBrk="1" hangingPunct="1">
              <a:defRPr/>
            </a:pPr>
            <a:r>
              <a:rPr lang="en-US" dirty="0" err="1" smtClean="0"/>
              <a:t>Thẻ</a:t>
            </a:r>
            <a:r>
              <a:rPr lang="en-US" dirty="0" smtClean="0"/>
              <a:t> </a:t>
            </a:r>
            <a:r>
              <a:rPr lang="en-US" dirty="0" smtClean="0">
                <a:latin typeface="Courier New" pitchFamily="49" charset="0"/>
              </a:rPr>
              <a:t>&lt;form&gt;</a:t>
            </a:r>
            <a:r>
              <a:rPr lang="en-US" dirty="0" smtClean="0"/>
              <a:t> </a:t>
            </a:r>
            <a:r>
              <a:rPr lang="en-US" dirty="0" err="1" smtClean="0"/>
              <a:t>trong</a:t>
            </a:r>
            <a:r>
              <a:rPr lang="en-US" dirty="0" smtClean="0"/>
              <a:t> HTML </a:t>
            </a:r>
            <a:r>
              <a:rPr lang="en-US" dirty="0" err="1" smtClean="0"/>
              <a:t>có</a:t>
            </a:r>
            <a:r>
              <a:rPr lang="en-US" dirty="0" smtClean="0"/>
              <a:t> 2 </a:t>
            </a:r>
            <a:r>
              <a:rPr lang="en-US" dirty="0" err="1" smtClean="0"/>
              <a:t>thuộc</a:t>
            </a:r>
            <a:r>
              <a:rPr lang="en-US" dirty="0" smtClean="0"/>
              <a:t> </a:t>
            </a:r>
            <a:r>
              <a:rPr lang="en-US" dirty="0" err="1" smtClean="0"/>
              <a:t>tính</a:t>
            </a:r>
            <a:r>
              <a:rPr lang="en-US" dirty="0" smtClean="0"/>
              <a:t>:</a:t>
            </a:r>
          </a:p>
          <a:p>
            <a:pPr lvl="1" eaLnBrk="1" hangingPunct="1">
              <a:defRPr/>
            </a:pPr>
            <a:r>
              <a:rPr lang="en-US" dirty="0" smtClean="0">
                <a:latin typeface="Courier New" pitchFamily="49" charset="0"/>
              </a:rPr>
              <a:t>action="</a:t>
            </a:r>
            <a:r>
              <a:rPr lang="en-US" dirty="0" err="1" smtClean="0">
                <a:latin typeface="Courier New" pitchFamily="49" charset="0"/>
              </a:rPr>
              <a:t>chuỗi</a:t>
            </a:r>
            <a:r>
              <a:rPr lang="en-US" dirty="0" smtClean="0">
                <a:latin typeface="Courier New" pitchFamily="49" charset="0"/>
              </a:rPr>
              <a:t>"</a:t>
            </a:r>
            <a:r>
              <a:rPr lang="en-US" dirty="0" smtClean="0"/>
              <a:t>: </a:t>
            </a:r>
            <a:r>
              <a:rPr lang="en-US" dirty="0" err="1" smtClean="0"/>
              <a:t>url</a:t>
            </a:r>
            <a:r>
              <a:rPr lang="en-US" dirty="0" smtClean="0"/>
              <a:t> </a:t>
            </a:r>
            <a:r>
              <a:rPr lang="en-US" dirty="0" err="1" smtClean="0"/>
              <a:t>của</a:t>
            </a:r>
            <a:r>
              <a:rPr lang="en-US" dirty="0" smtClean="0"/>
              <a:t> </a:t>
            </a:r>
            <a:r>
              <a:rPr lang="en-US" dirty="0" err="1" smtClean="0"/>
              <a:t>trang</a:t>
            </a:r>
            <a:r>
              <a:rPr lang="en-US" dirty="0" smtClean="0"/>
              <a:t> web </a:t>
            </a:r>
            <a:r>
              <a:rPr lang="en-US" dirty="0" err="1" smtClean="0"/>
              <a:t>nhận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thường</a:t>
            </a:r>
            <a:r>
              <a:rPr lang="en-US" dirty="0" smtClean="0"/>
              <a:t> </a:t>
            </a:r>
            <a:r>
              <a:rPr lang="en-US" dirty="0" err="1" smtClean="0"/>
              <a:t>là</a:t>
            </a:r>
            <a:r>
              <a:rPr lang="en-US" dirty="0" smtClean="0"/>
              <a:t> </a:t>
            </a:r>
            <a:r>
              <a:rPr lang="en-US" dirty="0" err="1" smtClean="0"/>
              <a:t>url</a:t>
            </a:r>
            <a:r>
              <a:rPr lang="en-US" dirty="0" smtClean="0"/>
              <a:t> </a:t>
            </a:r>
            <a:r>
              <a:rPr lang="en-US" dirty="0" err="1" smtClean="0"/>
              <a:t>của</a:t>
            </a:r>
            <a:r>
              <a:rPr lang="en-US" dirty="0" smtClean="0"/>
              <a:t> </a:t>
            </a:r>
            <a:r>
              <a:rPr lang="en-US" dirty="0" err="1" smtClean="0"/>
              <a:t>trang</a:t>
            </a:r>
            <a:r>
              <a:rPr lang="en-US" dirty="0" smtClean="0"/>
              <a:t> PHP </a:t>
            </a:r>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a:t>
            </a:r>
          </a:p>
          <a:p>
            <a:pPr lvl="2" eaLnBrk="1" hangingPunct="1">
              <a:defRPr/>
            </a:pPr>
            <a:r>
              <a:rPr lang="en-US" dirty="0" err="1" smtClean="0"/>
              <a:t>Nếu</a:t>
            </a:r>
            <a:r>
              <a:rPr lang="en-US" dirty="0" smtClean="0"/>
              <a:t> </a:t>
            </a:r>
            <a:r>
              <a:rPr lang="en-US" dirty="0" err="1" smtClean="0"/>
              <a:t>trang</a:t>
            </a:r>
            <a:r>
              <a:rPr lang="en-US" dirty="0" smtClean="0"/>
              <a:t> </a:t>
            </a:r>
            <a:r>
              <a:rPr lang="en-US" dirty="0" err="1" smtClean="0"/>
              <a:t>xử</a:t>
            </a:r>
            <a:r>
              <a:rPr lang="en-US" dirty="0" smtClean="0"/>
              <a:t> </a:t>
            </a:r>
            <a:r>
              <a:rPr lang="en-US" dirty="0" err="1" smtClean="0"/>
              <a:t>lý</a:t>
            </a:r>
            <a:r>
              <a:rPr lang="en-US" dirty="0" smtClean="0"/>
              <a:t> </a:t>
            </a:r>
            <a:r>
              <a:rPr lang="en-US" dirty="0" err="1" smtClean="0"/>
              <a:t>chính</a:t>
            </a:r>
            <a:r>
              <a:rPr lang="en-US" dirty="0" smtClean="0"/>
              <a:t> </a:t>
            </a:r>
            <a:r>
              <a:rPr lang="en-US" dirty="0" err="1" smtClean="0"/>
              <a:t>là</a:t>
            </a:r>
            <a:r>
              <a:rPr lang="en-US" dirty="0" smtClean="0"/>
              <a:t> </a:t>
            </a:r>
            <a:r>
              <a:rPr lang="en-US" dirty="0" err="1" smtClean="0"/>
              <a:t>trang</a:t>
            </a:r>
            <a:r>
              <a:rPr lang="en-US" dirty="0" smtClean="0"/>
              <a:t> </a:t>
            </a:r>
            <a:r>
              <a:rPr lang="en-US" dirty="0" err="1" smtClean="0"/>
              <a:t>của</a:t>
            </a:r>
            <a:r>
              <a:rPr lang="en-US" dirty="0" smtClean="0"/>
              <a:t> </a:t>
            </a:r>
            <a:r>
              <a:rPr lang="en-US" dirty="0" err="1" smtClean="0"/>
              <a:t>thẻ</a:t>
            </a:r>
            <a:r>
              <a:rPr lang="en-US" dirty="0" smtClean="0"/>
              <a:t> Form </a:t>
            </a:r>
            <a:r>
              <a:rPr lang="en-US" dirty="0" err="1" smtClean="0"/>
              <a:t>thì</a:t>
            </a:r>
            <a:r>
              <a:rPr lang="en-US" dirty="0" smtClean="0"/>
              <a:t> </a:t>
            </a:r>
            <a:r>
              <a:rPr lang="en-US" dirty="0" err="1" smtClean="0"/>
              <a:t>khai</a:t>
            </a:r>
            <a:r>
              <a:rPr lang="en-US" dirty="0" smtClean="0"/>
              <a:t> </a:t>
            </a:r>
            <a:r>
              <a:rPr lang="en-US" dirty="0" err="1" smtClean="0"/>
              <a:t>báo</a:t>
            </a:r>
            <a:r>
              <a:rPr lang="en-US" dirty="0" smtClean="0"/>
              <a:t>: </a:t>
            </a:r>
          </a:p>
          <a:p>
            <a:pPr marL="685772" lvl="2" indent="0" algn="ctr">
              <a:buNone/>
              <a:defRPr/>
            </a:pPr>
            <a:r>
              <a:rPr lang="en-US" dirty="0" smtClean="0">
                <a:latin typeface="Courier New" pitchFamily="49" charset="0"/>
                <a:cs typeface="Courier New" pitchFamily="49" charset="0"/>
              </a:rPr>
              <a:t>action="&lt;?</a:t>
            </a:r>
            <a:r>
              <a:rPr lang="en-US" dirty="0" err="1" smtClean="0">
                <a:latin typeface="Courier New" pitchFamily="49" charset="0"/>
                <a:cs typeface="Courier New" pitchFamily="49" charset="0"/>
              </a:rPr>
              <a:t>php</a:t>
            </a:r>
            <a:r>
              <a:rPr lang="en-US" dirty="0" smtClean="0">
                <a:latin typeface="Courier New" pitchFamily="49" charset="0"/>
                <a:cs typeface="Courier New" pitchFamily="49" charset="0"/>
              </a:rPr>
              <a:t> echo </a:t>
            </a:r>
            <a:r>
              <a:rPr lang="en-US" dirty="0" smtClean="0">
                <a:solidFill>
                  <a:srgbClr val="FF0000"/>
                </a:solidFill>
                <a:latin typeface="Courier New" pitchFamily="49" charset="0"/>
                <a:cs typeface="Courier New" pitchFamily="49" charset="0"/>
              </a:rPr>
              <a:t>$_SERVER['PHP_SELF']</a:t>
            </a:r>
            <a:r>
              <a:rPr lang="en-US" dirty="0" smtClean="0">
                <a:latin typeface="Courier New" pitchFamily="49" charset="0"/>
                <a:cs typeface="Courier New" pitchFamily="49" charset="0"/>
              </a:rPr>
              <a:t> ?&gt;"</a:t>
            </a:r>
          </a:p>
          <a:p>
            <a:pPr lvl="1" eaLnBrk="1" hangingPunct="1">
              <a:defRPr/>
            </a:pPr>
            <a:r>
              <a:rPr lang="en-US" dirty="0" smtClean="0">
                <a:latin typeface="Courier New" pitchFamily="49" charset="0"/>
              </a:rPr>
              <a:t>method="</a:t>
            </a:r>
            <a:r>
              <a:rPr lang="en-US" dirty="0" err="1" smtClean="0">
                <a:latin typeface="Courier New" pitchFamily="49" charset="0"/>
              </a:rPr>
              <a:t>chuỗi</a:t>
            </a:r>
            <a:r>
              <a:rPr lang="en-US" dirty="0" smtClean="0">
                <a:latin typeface="Courier New" pitchFamily="49" charset="0"/>
              </a:rPr>
              <a:t>"</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gửi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đến</a:t>
            </a:r>
            <a:r>
              <a:rPr lang="en-US" dirty="0" smtClean="0"/>
              <a:t> </a:t>
            </a:r>
            <a:r>
              <a:rPr lang="en-US" dirty="0" err="1" smtClean="0"/>
              <a:t>trang</a:t>
            </a:r>
            <a:r>
              <a:rPr lang="en-US" dirty="0" smtClean="0"/>
              <a:t> </a:t>
            </a:r>
            <a:r>
              <a:rPr lang="en-US" dirty="0" err="1" smtClean="0"/>
              <a:t>xử</a:t>
            </a:r>
            <a:r>
              <a:rPr lang="en-US" dirty="0" smtClean="0"/>
              <a:t> </a:t>
            </a:r>
            <a:r>
              <a:rPr lang="en-US" dirty="0" err="1" smtClean="0"/>
              <a:t>lý</a:t>
            </a:r>
            <a:r>
              <a:rPr lang="en-US" dirty="0" smtClean="0"/>
              <a:t>. </a:t>
            </a:r>
            <a:r>
              <a:rPr lang="en-US" dirty="0" err="1" smtClean="0"/>
              <a:t>Có</a:t>
            </a:r>
            <a:r>
              <a:rPr lang="en-US" dirty="0" smtClean="0"/>
              <a:t> 2 </a:t>
            </a:r>
            <a:r>
              <a:rPr lang="en-US" dirty="0" err="1" smtClean="0"/>
              <a:t>cách</a:t>
            </a:r>
            <a:r>
              <a:rPr lang="en-US" dirty="0" smtClean="0"/>
              <a:t>:</a:t>
            </a:r>
          </a:p>
          <a:p>
            <a:pPr lvl="2" eaLnBrk="1" hangingPunct="1">
              <a:defRPr/>
            </a:pPr>
            <a:r>
              <a:rPr lang="en-US" dirty="0" smtClean="0"/>
              <a:t>GET (</a:t>
            </a:r>
            <a:r>
              <a:rPr lang="en-US" dirty="0" err="1" smtClean="0"/>
              <a:t>mặc</a:t>
            </a:r>
            <a:r>
              <a:rPr lang="en-US" dirty="0" smtClean="0"/>
              <a:t> </a:t>
            </a:r>
            <a:r>
              <a:rPr lang="en-US" dirty="0" err="1" smtClean="0"/>
              <a:t>định</a:t>
            </a:r>
            <a:r>
              <a:rPr lang="en-US" dirty="0" smtClean="0"/>
              <a:t>)</a:t>
            </a:r>
          </a:p>
          <a:p>
            <a:pPr lvl="2" eaLnBrk="1" hangingPunct="1">
              <a:defRPr/>
            </a:pPr>
            <a:r>
              <a:rPr lang="en-US" dirty="0" smtClean="0"/>
              <a:t>POST</a:t>
            </a:r>
          </a:p>
        </p:txBody>
      </p:sp>
    </p:spTree>
    <p:extLst>
      <p:ext uri="{BB962C8B-B14F-4D97-AF65-F5344CB8AC3E}">
        <p14:creationId xmlns:p14="http://schemas.microsoft.com/office/powerpoint/2010/main" val="4030617330"/>
      </p:ext>
    </p:extLst>
  </p:cSld>
  <p:clrMapOvr>
    <a:masterClrMapping/>
  </p:clrMapOvr>
  <p:transition spd="slow">
    <p:wipe dir="d"/>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en-US" smtClean="0"/>
              <a:t>Phương thức GET</a:t>
            </a:r>
          </a:p>
        </p:txBody>
      </p:sp>
      <p:sp>
        <p:nvSpPr>
          <p:cNvPr id="211971" name="Rectangle 3"/>
          <p:cNvSpPr>
            <a:spLocks noGrp="1" noChangeArrowheads="1"/>
          </p:cNvSpPr>
          <p:nvPr>
            <p:ph type="body" idx="1"/>
          </p:nvPr>
        </p:nvSpPr>
        <p:spPr/>
        <p:txBody>
          <a:bodyPr>
            <a:noAutofit/>
          </a:bodyPr>
          <a:lstStyle/>
          <a:p>
            <a:pPr eaLnBrk="1" hangingPunct="1"/>
            <a:r>
              <a:rPr lang="en-US" altLang="en-US" sz="2800" dirty="0" err="1"/>
              <a:t>Khi</a:t>
            </a:r>
            <a:r>
              <a:rPr lang="en-US" altLang="en-US" sz="2800" dirty="0"/>
              <a:t> ta Submit 1 Form </a:t>
            </a:r>
            <a:r>
              <a:rPr lang="en-US" altLang="en-US" sz="2800" dirty="0" err="1"/>
              <a:t>sử</a:t>
            </a:r>
            <a:r>
              <a:rPr lang="en-US" altLang="en-US" sz="2800" dirty="0"/>
              <a:t> </a:t>
            </a:r>
            <a:r>
              <a:rPr lang="en-US" altLang="en-US" sz="2800" dirty="0" err="1"/>
              <a:t>dụng</a:t>
            </a:r>
            <a:r>
              <a:rPr lang="en-US" altLang="en-US" sz="2800" dirty="0"/>
              <a:t> </a:t>
            </a:r>
            <a:r>
              <a:rPr lang="en-US" altLang="en-US" sz="2800" dirty="0" err="1"/>
              <a:t>phương</a:t>
            </a:r>
            <a:r>
              <a:rPr lang="en-US" altLang="en-US" sz="2800" dirty="0"/>
              <a:t> </a:t>
            </a:r>
            <a:r>
              <a:rPr lang="en-US" altLang="en-US" sz="2800" dirty="0" err="1"/>
              <a:t>thức</a:t>
            </a:r>
            <a:r>
              <a:rPr lang="en-US" altLang="en-US" sz="2800" dirty="0"/>
              <a:t> GET,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được</a:t>
            </a:r>
            <a:r>
              <a:rPr lang="en-US" altLang="en-US" sz="2800" dirty="0"/>
              <a:t> </a:t>
            </a:r>
            <a:r>
              <a:rPr lang="en-US" altLang="en-US" sz="2800" dirty="0" err="1"/>
              <a:t>truyền</a:t>
            </a:r>
            <a:r>
              <a:rPr lang="en-US" altLang="en-US" sz="2800" dirty="0"/>
              <a:t> qua URL </a:t>
            </a:r>
            <a:r>
              <a:rPr lang="en-US" altLang="en-US" sz="2800" dirty="0" err="1"/>
              <a:t>theo</a:t>
            </a:r>
            <a:r>
              <a:rPr lang="en-US" altLang="en-US" sz="2800" dirty="0"/>
              <a:t> </a:t>
            </a:r>
            <a:r>
              <a:rPr lang="en-US" altLang="en-US" sz="2800" dirty="0" err="1"/>
              <a:t>từng</a:t>
            </a:r>
            <a:r>
              <a:rPr lang="en-US" altLang="en-US" sz="2800" dirty="0"/>
              <a:t> </a:t>
            </a:r>
            <a:r>
              <a:rPr lang="en-US" altLang="en-US" sz="2800" dirty="0" err="1"/>
              <a:t>cặp</a:t>
            </a:r>
            <a:r>
              <a:rPr lang="en-US" altLang="en-US" sz="2800" dirty="0"/>
              <a:t> </a:t>
            </a:r>
            <a:r>
              <a:rPr lang="en-US" altLang="en-US" sz="2800" dirty="0" err="1">
                <a:latin typeface="Courier New" panose="02070309020205020404" pitchFamily="49" charset="0"/>
              </a:rPr>
              <a:t>tham_số</a:t>
            </a:r>
            <a:r>
              <a:rPr lang="en-US" altLang="en-US" sz="2800" dirty="0">
                <a:latin typeface="Courier New" panose="02070309020205020404" pitchFamily="49" charset="0"/>
              </a:rPr>
              <a:t>=</a:t>
            </a:r>
            <a:r>
              <a:rPr lang="en-US" altLang="en-US" sz="2800" dirty="0" err="1">
                <a:latin typeface="Courier New" panose="02070309020205020404" pitchFamily="49" charset="0"/>
              </a:rPr>
              <a:t>giá_trị</a:t>
            </a:r>
            <a:r>
              <a:rPr lang="en-US" altLang="en-US" sz="2800" dirty="0"/>
              <a:t>:</a:t>
            </a:r>
          </a:p>
          <a:p>
            <a:pPr lvl="1" eaLnBrk="1" hangingPunct="1"/>
            <a:r>
              <a:rPr lang="en-US" altLang="en-US" sz="2000" dirty="0" err="1"/>
              <a:t>Tên</a:t>
            </a:r>
            <a:r>
              <a:rPr lang="en-US" altLang="en-US" sz="2000" dirty="0"/>
              <a:t> </a:t>
            </a:r>
            <a:r>
              <a:rPr lang="en-US" altLang="en-US" sz="2000" dirty="0" err="1"/>
              <a:t>các</a:t>
            </a:r>
            <a:r>
              <a:rPr lang="en-US" altLang="en-US" sz="2000" dirty="0"/>
              <a:t> </a:t>
            </a:r>
            <a:r>
              <a:rPr lang="en-US" altLang="en-US" sz="2000" dirty="0" err="1"/>
              <a:t>tham</a:t>
            </a:r>
            <a:r>
              <a:rPr lang="en-US" altLang="en-US" sz="2000" dirty="0"/>
              <a:t> </a:t>
            </a:r>
            <a:r>
              <a:rPr lang="en-US" altLang="en-US" sz="2000" dirty="0" err="1"/>
              <a:t>số</a:t>
            </a:r>
            <a:r>
              <a:rPr lang="en-US" altLang="en-US" sz="2000" dirty="0"/>
              <a:t> </a:t>
            </a:r>
            <a:r>
              <a:rPr lang="en-US" altLang="en-US" sz="2000" dirty="0" err="1"/>
              <a:t>là</a:t>
            </a:r>
            <a:r>
              <a:rPr lang="en-US" altLang="en-US" sz="2000" dirty="0"/>
              <a:t> </a:t>
            </a:r>
            <a:r>
              <a:rPr lang="en-US" altLang="en-US" sz="2000" dirty="0" err="1"/>
              <a:t>thuộc</a:t>
            </a:r>
            <a:r>
              <a:rPr lang="en-US" altLang="en-US" sz="2000" dirty="0"/>
              <a:t> </a:t>
            </a:r>
            <a:r>
              <a:rPr lang="en-US" altLang="en-US" sz="2000" dirty="0" err="1"/>
              <a:t>tính</a:t>
            </a:r>
            <a:r>
              <a:rPr lang="en-US" altLang="en-US" sz="2000" dirty="0"/>
              <a:t> "name"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đối</a:t>
            </a:r>
            <a:r>
              <a:rPr lang="en-US" altLang="en-US" sz="2000" dirty="0"/>
              <a:t> </a:t>
            </a:r>
            <a:r>
              <a:rPr lang="en-US" altLang="en-US" sz="2000" dirty="0" err="1"/>
              <a:t>tượng</a:t>
            </a:r>
            <a:r>
              <a:rPr lang="en-US" altLang="en-US" sz="2000" dirty="0"/>
              <a:t> </a:t>
            </a:r>
            <a:r>
              <a:rPr lang="en-US" altLang="en-US" sz="2000" dirty="0" err="1"/>
              <a:t>trên</a:t>
            </a:r>
            <a:r>
              <a:rPr lang="en-US" altLang="en-US" sz="2000" dirty="0"/>
              <a:t> form</a:t>
            </a:r>
          </a:p>
          <a:p>
            <a:pPr lvl="1" eaLnBrk="1" hangingPunct="1"/>
            <a:r>
              <a:rPr lang="en-US" altLang="en-US" sz="2000" dirty="0" err="1"/>
              <a:t>Giá</a:t>
            </a:r>
            <a:r>
              <a:rPr lang="en-US" altLang="en-US" sz="2000" dirty="0"/>
              <a:t> </a:t>
            </a:r>
            <a:r>
              <a:rPr lang="en-US" altLang="en-US" sz="2000" dirty="0" err="1"/>
              <a:t>trị</a:t>
            </a:r>
            <a:r>
              <a:rPr lang="en-US" altLang="en-US" sz="2000" dirty="0"/>
              <a:t> </a:t>
            </a:r>
            <a:r>
              <a:rPr lang="en-US" altLang="en-US" sz="2000" dirty="0" err="1"/>
              <a:t>tham</a:t>
            </a:r>
            <a:r>
              <a:rPr lang="en-US" altLang="en-US" sz="2000" dirty="0"/>
              <a:t> </a:t>
            </a:r>
            <a:r>
              <a:rPr lang="en-US" altLang="en-US" sz="2000" dirty="0" err="1"/>
              <a:t>số</a:t>
            </a:r>
            <a:r>
              <a:rPr lang="en-US" altLang="en-US" sz="2000" dirty="0"/>
              <a:t> </a:t>
            </a:r>
            <a:r>
              <a:rPr lang="en-US" altLang="en-US" sz="2000" dirty="0" err="1"/>
              <a:t>là</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được</a:t>
            </a:r>
            <a:r>
              <a:rPr lang="en-US" altLang="en-US" sz="2000" dirty="0"/>
              <a:t> </a:t>
            </a:r>
            <a:r>
              <a:rPr lang="en-US" altLang="en-US" sz="2000" dirty="0" err="1"/>
              <a:t>nhập</a:t>
            </a:r>
            <a:r>
              <a:rPr lang="en-US" altLang="en-US" sz="2000" dirty="0"/>
              <a:t> </a:t>
            </a:r>
            <a:r>
              <a:rPr lang="en-US" altLang="en-US" sz="2000" dirty="0" err="1"/>
              <a:t>vào</a:t>
            </a:r>
            <a:r>
              <a:rPr lang="en-US" altLang="en-US" sz="2000" dirty="0"/>
              <a:t> </a:t>
            </a:r>
            <a:r>
              <a:rPr lang="en-US" altLang="en-US" sz="2000" dirty="0" err="1"/>
              <a:t>đối</a:t>
            </a:r>
            <a:r>
              <a:rPr lang="en-US" altLang="en-US" sz="2000" dirty="0"/>
              <a:t> </a:t>
            </a:r>
            <a:r>
              <a:rPr lang="en-US" altLang="en-US" sz="2000" dirty="0" err="1"/>
              <a:t>tượng</a:t>
            </a:r>
            <a:r>
              <a:rPr lang="en-US" altLang="en-US" sz="2000" dirty="0"/>
              <a:t> (</a:t>
            </a:r>
            <a:r>
              <a:rPr lang="en-US" altLang="en-US" sz="2000" dirty="0" err="1"/>
              <a:t>hoặc</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của</a:t>
            </a:r>
            <a:r>
              <a:rPr lang="en-US" altLang="en-US" sz="2000" dirty="0"/>
              <a:t> </a:t>
            </a:r>
            <a:r>
              <a:rPr lang="en-US" altLang="en-US" sz="2000" dirty="0" err="1"/>
              <a:t>thuộc</a:t>
            </a:r>
            <a:r>
              <a:rPr lang="en-US" altLang="en-US" sz="2000" dirty="0"/>
              <a:t> </a:t>
            </a:r>
            <a:r>
              <a:rPr lang="en-US" altLang="en-US" sz="2000" dirty="0" err="1"/>
              <a:t>tính</a:t>
            </a:r>
            <a:r>
              <a:rPr lang="en-US" altLang="en-US" sz="2000" dirty="0"/>
              <a:t> "value" </a:t>
            </a:r>
            <a:r>
              <a:rPr lang="en-US" altLang="en-US" sz="2000" dirty="0" err="1"/>
              <a:t>của</a:t>
            </a:r>
            <a:r>
              <a:rPr lang="en-US" altLang="en-US" sz="2000" dirty="0"/>
              <a:t> </a:t>
            </a:r>
            <a:r>
              <a:rPr lang="en-US" altLang="en-US" sz="2000" dirty="0" err="1"/>
              <a:t>đối</a:t>
            </a:r>
            <a:r>
              <a:rPr lang="en-US" altLang="en-US" sz="2000" dirty="0"/>
              <a:t> </a:t>
            </a:r>
            <a:r>
              <a:rPr lang="en-US" altLang="en-US" sz="2000" dirty="0" err="1"/>
              <a:t>tượng</a:t>
            </a:r>
            <a:r>
              <a:rPr lang="en-US" altLang="en-US" sz="2000" dirty="0"/>
              <a:t>)</a:t>
            </a:r>
          </a:p>
          <a:p>
            <a:pPr lvl="1" eaLnBrk="1" hangingPunct="1"/>
            <a:r>
              <a:rPr lang="en-US" altLang="en-US" sz="2000" dirty="0" err="1"/>
              <a:t>Các</a:t>
            </a:r>
            <a:r>
              <a:rPr lang="en-US" altLang="en-US" sz="2000" dirty="0"/>
              <a:t> </a:t>
            </a:r>
            <a:r>
              <a:rPr lang="en-US" altLang="en-US" sz="2000" dirty="0" err="1"/>
              <a:t>cặp</a:t>
            </a:r>
            <a:r>
              <a:rPr lang="en-US" altLang="en-US" sz="2000" dirty="0"/>
              <a:t> </a:t>
            </a:r>
            <a:r>
              <a:rPr lang="en-US" altLang="en-US" sz="2000" dirty="0" err="1"/>
              <a:t>phân</a:t>
            </a:r>
            <a:r>
              <a:rPr lang="en-US" altLang="en-US" sz="2000" dirty="0"/>
              <a:t> </a:t>
            </a:r>
            <a:r>
              <a:rPr lang="en-US" altLang="en-US" sz="2000" dirty="0" err="1"/>
              <a:t>cách</a:t>
            </a:r>
            <a:r>
              <a:rPr lang="en-US" altLang="en-US" sz="2000" dirty="0"/>
              <a:t> </a:t>
            </a:r>
            <a:r>
              <a:rPr lang="en-US" altLang="en-US" sz="2000" dirty="0" err="1"/>
              <a:t>bởi</a:t>
            </a:r>
            <a:r>
              <a:rPr lang="en-US" altLang="en-US" sz="2000" dirty="0"/>
              <a:t> </a:t>
            </a:r>
            <a:r>
              <a:rPr lang="en-US" altLang="en-US" sz="2000" dirty="0" err="1"/>
              <a:t>dấu</a:t>
            </a:r>
            <a:r>
              <a:rPr lang="en-US" altLang="en-US" sz="2000" dirty="0"/>
              <a:t> &amp; </a:t>
            </a:r>
            <a:r>
              <a:rPr lang="en-US" altLang="en-US" sz="2000" dirty="0" err="1"/>
              <a:t>và</a:t>
            </a:r>
            <a:r>
              <a:rPr lang="en-US" altLang="en-US" sz="2000" dirty="0"/>
              <a:t> </a:t>
            </a:r>
            <a:r>
              <a:rPr lang="en-US" altLang="en-US" sz="2000" dirty="0" err="1"/>
              <a:t>phân</a:t>
            </a:r>
            <a:r>
              <a:rPr lang="en-US" altLang="en-US" sz="2000" dirty="0"/>
              <a:t> </a:t>
            </a:r>
            <a:r>
              <a:rPr lang="en-US" altLang="en-US" sz="2000" dirty="0" err="1"/>
              <a:t>cách</a:t>
            </a:r>
            <a:r>
              <a:rPr lang="en-US" altLang="en-US" sz="2000" dirty="0"/>
              <a:t> </a:t>
            </a:r>
            <a:r>
              <a:rPr lang="en-US" altLang="en-US" sz="2000" dirty="0" err="1"/>
              <a:t>với</a:t>
            </a:r>
            <a:r>
              <a:rPr lang="en-US" altLang="en-US" sz="2000" dirty="0"/>
              <a:t> </a:t>
            </a:r>
            <a:r>
              <a:rPr lang="en-US" altLang="en-US" sz="2000" dirty="0" err="1"/>
              <a:t>url</a:t>
            </a:r>
            <a:r>
              <a:rPr lang="en-US" altLang="en-US" sz="2000" dirty="0"/>
              <a:t> </a:t>
            </a:r>
            <a:r>
              <a:rPr lang="en-US" altLang="en-US" sz="2000" dirty="0" err="1"/>
              <a:t>nguyên</a:t>
            </a:r>
            <a:r>
              <a:rPr lang="en-US" altLang="en-US" sz="2000" dirty="0"/>
              <a:t> </a:t>
            </a:r>
            <a:r>
              <a:rPr lang="en-US" altLang="en-US" sz="2000" dirty="0" err="1"/>
              <a:t>thủy</a:t>
            </a:r>
            <a:r>
              <a:rPr lang="en-US" altLang="en-US" sz="2000" dirty="0"/>
              <a:t> </a:t>
            </a:r>
            <a:r>
              <a:rPr lang="en-US" altLang="en-US" sz="2000" dirty="0" err="1"/>
              <a:t>của</a:t>
            </a:r>
            <a:r>
              <a:rPr lang="en-US" altLang="en-US" sz="2000" dirty="0"/>
              <a:t> </a:t>
            </a:r>
            <a:r>
              <a:rPr lang="en-US" altLang="en-US" sz="2000" dirty="0" err="1"/>
              <a:t>trang</a:t>
            </a:r>
            <a:r>
              <a:rPr lang="en-US" altLang="en-US" sz="2000" dirty="0"/>
              <a:t> </a:t>
            </a:r>
            <a:r>
              <a:rPr lang="en-US" altLang="en-US" sz="2000" dirty="0" err="1"/>
              <a:t>bởi</a:t>
            </a:r>
            <a:r>
              <a:rPr lang="en-US" altLang="en-US" sz="2000" dirty="0"/>
              <a:t> </a:t>
            </a:r>
            <a:r>
              <a:rPr lang="en-US" altLang="en-US" sz="2000" dirty="0" err="1"/>
              <a:t>dấu</a:t>
            </a:r>
            <a:r>
              <a:rPr lang="en-US" altLang="en-US" sz="2000" dirty="0"/>
              <a:t> ?</a:t>
            </a:r>
          </a:p>
          <a:p>
            <a:pPr lvl="1" eaLnBrk="1" hangingPunct="1"/>
            <a:r>
              <a:rPr lang="en-US" altLang="en-US" sz="2000" dirty="0" err="1"/>
              <a:t>Ví</a:t>
            </a:r>
            <a:r>
              <a:rPr lang="en-US" altLang="en-US" sz="2000" dirty="0"/>
              <a:t> </a:t>
            </a:r>
            <a:r>
              <a:rPr lang="en-US" altLang="en-US" sz="2000" dirty="0" err="1"/>
              <a:t>dụ</a:t>
            </a:r>
            <a:r>
              <a:rPr lang="en-US" altLang="en-US" sz="2000" dirty="0"/>
              <a:t>:</a:t>
            </a:r>
          </a:p>
          <a:p>
            <a:pPr lvl="1" algn="ctr" eaLnBrk="1" hangingPunct="1">
              <a:buFontTx/>
              <a:buNone/>
            </a:pPr>
            <a:r>
              <a:rPr lang="en-US" altLang="en-US" sz="2000" dirty="0"/>
              <a:t>http://localhost/gptb2.php</a:t>
            </a:r>
            <a:r>
              <a:rPr lang="en-US" altLang="en-US" sz="2000" dirty="0">
                <a:solidFill>
                  <a:srgbClr val="C00000"/>
                </a:solidFill>
              </a:rPr>
              <a:t>?a=1&amp;b=2&amp;c=-3 </a:t>
            </a:r>
          </a:p>
        </p:txBody>
      </p:sp>
    </p:spTree>
    <p:extLst>
      <p:ext uri="{BB962C8B-B14F-4D97-AF65-F5344CB8AC3E}">
        <p14:creationId xmlns:p14="http://schemas.microsoft.com/office/powerpoint/2010/main" val="3134582868"/>
      </p:ext>
    </p:extLst>
  </p:cSld>
  <p:clrMapOvr>
    <a:masterClrMapping/>
  </p:clrMapOvr>
  <p:transition spd="slow">
    <p:wipe dir="d"/>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eaLnBrk="1" hangingPunct="1">
              <a:defRPr/>
            </a:pPr>
            <a:r>
              <a:rPr lang="en-US" smtClean="0"/>
              <a:t>Phương thức POST</a:t>
            </a:r>
          </a:p>
        </p:txBody>
      </p:sp>
      <p:sp>
        <p:nvSpPr>
          <p:cNvPr id="214019" name="Rectangle 3"/>
          <p:cNvSpPr>
            <a:spLocks noGrp="1" noChangeArrowheads="1"/>
          </p:cNvSpPr>
          <p:nvPr>
            <p:ph type="body" idx="1"/>
          </p:nvPr>
        </p:nvSpPr>
        <p:spPr/>
        <p:txBody>
          <a:bodyPr/>
          <a:lstStyle/>
          <a:p>
            <a:pPr eaLnBrk="1" hangingPunct="1"/>
            <a:r>
              <a:rPr lang="en-US" altLang="en-US" dirty="0" err="1" smtClean="0"/>
              <a:t>K</a:t>
            </a:r>
            <a:r>
              <a:rPr lang="en-US" altLang="en-US" sz="2800" dirty="0" err="1" smtClean="0"/>
              <a:t>hác</a:t>
            </a:r>
            <a:r>
              <a:rPr lang="en-US" altLang="en-US" sz="2800" dirty="0" smtClean="0"/>
              <a:t> </a:t>
            </a:r>
            <a:r>
              <a:rPr lang="en-US" altLang="en-US" sz="2800" dirty="0" err="1" smtClean="0"/>
              <a:t>với</a:t>
            </a:r>
            <a:r>
              <a:rPr lang="en-US" altLang="en-US" sz="2800" dirty="0" smtClean="0"/>
              <a:t> </a:t>
            </a:r>
            <a:r>
              <a:rPr lang="en-US" altLang="en-US" sz="2800" dirty="0" err="1" smtClean="0"/>
              <a:t>phương</a:t>
            </a:r>
            <a:r>
              <a:rPr lang="en-US" altLang="en-US" sz="2800" dirty="0" smtClean="0"/>
              <a:t> </a:t>
            </a:r>
            <a:r>
              <a:rPr lang="en-US" altLang="en-US" sz="2800" dirty="0" err="1" smtClean="0"/>
              <a:t>thức</a:t>
            </a:r>
            <a:r>
              <a:rPr lang="en-US" altLang="en-US" sz="2800" dirty="0" smtClean="0"/>
              <a:t> GET, </a:t>
            </a:r>
            <a:r>
              <a:rPr lang="en-US" altLang="en-US" sz="2800" dirty="0" err="1" smtClean="0"/>
              <a:t>khi</a:t>
            </a:r>
            <a:r>
              <a:rPr lang="en-US" altLang="en-US" sz="2800" dirty="0" smtClean="0"/>
              <a:t> </a:t>
            </a:r>
            <a:r>
              <a:rPr lang="en-US" altLang="en-US" sz="2800" dirty="0" err="1" smtClean="0"/>
              <a:t>sử</a:t>
            </a:r>
            <a:r>
              <a:rPr lang="en-US" altLang="en-US" sz="2800" dirty="0" smtClean="0"/>
              <a:t> </a:t>
            </a:r>
            <a:r>
              <a:rPr lang="en-US" altLang="en-US" sz="2800" dirty="0" err="1" smtClean="0"/>
              <a:t>dụng</a:t>
            </a:r>
            <a:r>
              <a:rPr lang="en-US" altLang="en-US" sz="2800" dirty="0" smtClean="0"/>
              <a:t> </a:t>
            </a:r>
            <a:r>
              <a:rPr lang="en-US" altLang="en-US" sz="2800" dirty="0" err="1" smtClean="0"/>
              <a:t>phương</a:t>
            </a:r>
            <a:r>
              <a:rPr lang="en-US" altLang="en-US" sz="2800" dirty="0" smtClean="0"/>
              <a:t> </a:t>
            </a:r>
            <a:r>
              <a:rPr lang="en-US" altLang="en-US" sz="2800" dirty="0" err="1" smtClean="0"/>
              <a:t>thức</a:t>
            </a:r>
            <a:r>
              <a:rPr lang="en-US" altLang="en-US" sz="2800" dirty="0" smtClean="0"/>
              <a:t> POST, </a:t>
            </a:r>
            <a:r>
              <a:rPr lang="en-US" altLang="en-US" sz="2800" dirty="0" err="1" smtClean="0"/>
              <a:t>dữ</a:t>
            </a:r>
            <a:r>
              <a:rPr lang="en-US" altLang="en-US" sz="2800" dirty="0" smtClean="0"/>
              <a:t> </a:t>
            </a:r>
            <a:r>
              <a:rPr lang="en-US" altLang="en-US" sz="2800" dirty="0" err="1" smtClean="0"/>
              <a:t>liệu</a:t>
            </a:r>
            <a:r>
              <a:rPr lang="en-US" altLang="en-US" sz="2800" dirty="0" smtClean="0"/>
              <a:t> </a:t>
            </a:r>
            <a:r>
              <a:rPr lang="en-US" altLang="en-US" sz="2800" dirty="0" err="1" smtClean="0"/>
              <a:t>được</a:t>
            </a:r>
            <a:r>
              <a:rPr lang="en-US" altLang="en-US" sz="2800" dirty="0" smtClean="0"/>
              <a:t> </a:t>
            </a:r>
            <a:r>
              <a:rPr lang="en-US" altLang="en-US" sz="2800" dirty="0" err="1" smtClean="0"/>
              <a:t>truyền</a:t>
            </a:r>
            <a:r>
              <a:rPr lang="en-US" altLang="en-US" sz="2800" dirty="0" smtClean="0"/>
              <a:t> </a:t>
            </a:r>
            <a:r>
              <a:rPr lang="en-US" altLang="en-US" sz="2800" dirty="0" err="1" smtClean="0"/>
              <a:t>trong</a:t>
            </a:r>
            <a:r>
              <a:rPr lang="en-US" altLang="en-US" sz="2800" dirty="0" smtClean="0"/>
              <a:t> </a:t>
            </a:r>
            <a:r>
              <a:rPr lang="en-US" altLang="en-US" sz="2800" dirty="0" err="1" smtClean="0"/>
              <a:t>thân</a:t>
            </a:r>
            <a:r>
              <a:rPr lang="en-US" altLang="en-US" sz="2800" dirty="0" smtClean="0"/>
              <a:t> </a:t>
            </a:r>
            <a:r>
              <a:rPr lang="en-US" altLang="en-US" sz="2800" dirty="0" err="1" smtClean="0"/>
              <a:t>của</a:t>
            </a:r>
            <a:r>
              <a:rPr lang="en-US" altLang="en-US" sz="2800" dirty="0" smtClean="0"/>
              <a:t> </a:t>
            </a:r>
            <a:r>
              <a:rPr lang="en-US" altLang="en-US" sz="2800" dirty="0" err="1" smtClean="0"/>
              <a:t>yêu</a:t>
            </a:r>
            <a:r>
              <a:rPr lang="en-US" altLang="en-US" sz="2800" dirty="0" smtClean="0"/>
              <a:t> </a:t>
            </a:r>
            <a:r>
              <a:rPr lang="en-US" altLang="en-US" sz="2800" dirty="0" err="1" smtClean="0"/>
              <a:t>cầu</a:t>
            </a:r>
            <a:r>
              <a:rPr lang="en-US" altLang="en-US" sz="2800" dirty="0" smtClean="0"/>
              <a:t> HTTP, </a:t>
            </a:r>
            <a:r>
              <a:rPr lang="en-US" altLang="en-US" sz="2800" dirty="0" err="1" smtClean="0"/>
              <a:t>và</a:t>
            </a:r>
            <a:r>
              <a:rPr lang="en-US" altLang="en-US" sz="2800" dirty="0" smtClean="0"/>
              <a:t> </a:t>
            </a:r>
            <a:r>
              <a:rPr lang="en-US" altLang="en-US" sz="2800" dirty="0" err="1" smtClean="0"/>
              <a:t>cũng</a:t>
            </a:r>
            <a:r>
              <a:rPr lang="en-US" altLang="en-US" sz="2800" dirty="0" smtClean="0"/>
              <a:t> </a:t>
            </a:r>
            <a:r>
              <a:rPr lang="en-US" altLang="en-US" sz="2800" dirty="0" err="1" smtClean="0"/>
              <a:t>theo</a:t>
            </a:r>
            <a:r>
              <a:rPr lang="en-US" altLang="en-US" sz="2800" dirty="0" smtClean="0"/>
              <a:t> </a:t>
            </a:r>
            <a:r>
              <a:rPr lang="en-US" altLang="en-US" sz="2800" dirty="0" err="1" smtClean="0"/>
              <a:t>từng</a:t>
            </a:r>
            <a:r>
              <a:rPr lang="en-US" altLang="en-US" sz="2800" dirty="0" smtClean="0"/>
              <a:t> </a:t>
            </a:r>
            <a:r>
              <a:rPr lang="en-US" altLang="en-US" sz="2800" dirty="0" err="1" smtClean="0"/>
              <a:t>cặp</a:t>
            </a:r>
            <a:r>
              <a:rPr lang="en-US" altLang="en-US" sz="2800" dirty="0" smtClean="0"/>
              <a:t> </a:t>
            </a:r>
            <a:r>
              <a:rPr lang="en-US" altLang="en-US" sz="2800" dirty="0" err="1" smtClean="0">
                <a:latin typeface="Courier New" panose="02070309020205020404" pitchFamily="49" charset="0"/>
              </a:rPr>
              <a:t>tham_số</a:t>
            </a:r>
            <a:r>
              <a:rPr lang="en-US" altLang="en-US" sz="2800" dirty="0" smtClean="0">
                <a:latin typeface="Courier New" panose="02070309020205020404" pitchFamily="49" charset="0"/>
              </a:rPr>
              <a:t>=</a:t>
            </a:r>
            <a:r>
              <a:rPr lang="en-US" altLang="en-US" sz="2800" dirty="0" err="1" smtClean="0">
                <a:latin typeface="Courier New" panose="02070309020205020404" pitchFamily="49" charset="0"/>
              </a:rPr>
              <a:t>giá_trị</a:t>
            </a:r>
            <a:r>
              <a:rPr lang="en-US" altLang="en-US" sz="2800" dirty="0" smtClean="0"/>
              <a:t> :</a:t>
            </a:r>
          </a:p>
          <a:p>
            <a:pPr lvl="1" eaLnBrk="1" hangingPunct="1"/>
            <a:r>
              <a:rPr lang="en-US" altLang="en-US" sz="2400" dirty="0" err="1" smtClean="0"/>
              <a:t>Người</a:t>
            </a:r>
            <a:r>
              <a:rPr lang="en-US" altLang="en-US" sz="2400" dirty="0" smtClean="0"/>
              <a:t> </a:t>
            </a:r>
            <a:r>
              <a:rPr lang="en-US" altLang="en-US" sz="2400" dirty="0" err="1" smtClean="0"/>
              <a:t>dùng</a:t>
            </a:r>
            <a:r>
              <a:rPr lang="en-US" altLang="en-US" sz="2400" dirty="0" smtClean="0"/>
              <a:t> </a:t>
            </a:r>
            <a:r>
              <a:rPr lang="en-US" altLang="en-US" sz="2400" dirty="0" err="1" smtClean="0"/>
              <a:t>không</a:t>
            </a:r>
            <a:r>
              <a:rPr lang="en-US" altLang="en-US" sz="2400" dirty="0" smtClean="0"/>
              <a:t> </a:t>
            </a:r>
            <a:r>
              <a:rPr lang="en-US" altLang="en-US" sz="2400" dirty="0" err="1" smtClean="0"/>
              <a:t>thấy</a:t>
            </a:r>
            <a:r>
              <a:rPr lang="en-US" altLang="en-US" sz="2400" dirty="0" smtClean="0"/>
              <a:t> </a:t>
            </a:r>
            <a:r>
              <a:rPr lang="en-US" altLang="en-US" sz="2400" dirty="0" err="1" smtClean="0"/>
              <a:t>được</a:t>
            </a:r>
            <a:r>
              <a:rPr lang="en-US" altLang="en-US" sz="2400" dirty="0" smtClean="0"/>
              <a:t> </a:t>
            </a:r>
            <a:r>
              <a:rPr lang="en-US" altLang="en-US" sz="2400" dirty="0" err="1" smtClean="0"/>
              <a:t>các</a:t>
            </a:r>
            <a:r>
              <a:rPr lang="en-US" altLang="en-US" sz="2400" dirty="0" smtClean="0"/>
              <a:t> </a:t>
            </a:r>
            <a:r>
              <a:rPr lang="en-US" altLang="en-US" sz="2400" dirty="0" err="1" smtClean="0"/>
              <a:t>giá</a:t>
            </a:r>
            <a:r>
              <a:rPr lang="en-US" altLang="en-US" sz="2400" dirty="0" smtClean="0"/>
              <a:t> </a:t>
            </a:r>
            <a:r>
              <a:rPr lang="en-US" altLang="en-US" sz="2400" dirty="0" err="1" smtClean="0"/>
              <a:t>trị</a:t>
            </a:r>
            <a:r>
              <a:rPr lang="en-US" altLang="en-US" sz="2400" dirty="0" smtClean="0"/>
              <a:t> </a:t>
            </a:r>
            <a:r>
              <a:rPr lang="en-US" altLang="en-US" sz="2400" dirty="0" err="1" smtClean="0"/>
              <a:t>này</a:t>
            </a:r>
            <a:endParaRPr lang="en-US" altLang="en-US" sz="2400" dirty="0" smtClean="0"/>
          </a:p>
        </p:txBody>
      </p:sp>
    </p:spTree>
    <p:extLst>
      <p:ext uri="{BB962C8B-B14F-4D97-AF65-F5344CB8AC3E}">
        <p14:creationId xmlns:p14="http://schemas.microsoft.com/office/powerpoint/2010/main" val="3637358151"/>
      </p:ext>
    </p:extLst>
  </p:cSld>
  <p:clrMapOvr>
    <a:masterClrMapping/>
  </p:clrMapOvr>
  <p:transition spd="slow">
    <p:wipe dir="d"/>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en-US" smtClean="0"/>
              <a:t>Đọc dữ liệu gửi từ Form</a:t>
            </a:r>
          </a:p>
        </p:txBody>
      </p:sp>
      <p:sp>
        <p:nvSpPr>
          <p:cNvPr id="215043" name="Rectangle 3"/>
          <p:cNvSpPr>
            <a:spLocks noGrp="1" noChangeArrowheads="1"/>
          </p:cNvSpPr>
          <p:nvPr>
            <p:ph type="body" idx="1"/>
          </p:nvPr>
        </p:nvSpPr>
        <p:spPr/>
        <p:txBody>
          <a:bodyPr/>
          <a:lstStyle/>
          <a:p>
            <a:pPr eaLnBrk="1" hangingPunct="1"/>
            <a:r>
              <a:rPr lang="en-US" altLang="en-US" smtClean="0"/>
              <a:t>PHP cung cấp 2 mảng </a:t>
            </a:r>
            <a:r>
              <a:rPr lang="en-US" altLang="en-US" b="1" smtClean="0">
                <a:solidFill>
                  <a:srgbClr val="FF0000"/>
                </a:solidFill>
                <a:latin typeface="Courier New" panose="02070309020205020404" pitchFamily="49" charset="0"/>
              </a:rPr>
              <a:t>$_GET</a:t>
            </a:r>
            <a:r>
              <a:rPr lang="en-US" altLang="en-US" smtClean="0"/>
              <a:t> và </a:t>
            </a:r>
            <a:r>
              <a:rPr lang="en-US" altLang="en-US" b="1" smtClean="0">
                <a:solidFill>
                  <a:srgbClr val="FF0000"/>
                </a:solidFill>
                <a:latin typeface="Courier New" panose="02070309020205020404" pitchFamily="49" charset="0"/>
              </a:rPr>
              <a:t>$_POST</a:t>
            </a:r>
            <a:r>
              <a:rPr lang="en-US" altLang="en-US" b="1" smtClean="0"/>
              <a:t> </a:t>
            </a:r>
            <a:r>
              <a:rPr lang="en-US" altLang="en-US" smtClean="0"/>
              <a:t>để lấy các giá trị được gửi từ form. </a:t>
            </a:r>
          </a:p>
          <a:p>
            <a:pPr lvl="1" eaLnBrk="1" hangingPunct="1"/>
            <a:r>
              <a:rPr lang="en-US" altLang="en-US" smtClean="0"/>
              <a:t>Mảng </a:t>
            </a:r>
            <a:r>
              <a:rPr lang="en-US" altLang="en-US" b="1" smtClean="0">
                <a:solidFill>
                  <a:srgbClr val="FF0000"/>
                </a:solidFill>
                <a:latin typeface="Courier New" panose="02070309020205020404" pitchFamily="49" charset="0"/>
              </a:rPr>
              <a:t>$_GET </a:t>
            </a:r>
            <a:r>
              <a:rPr lang="en-US" altLang="en-US" smtClean="0"/>
              <a:t>dùng để đọc giá trị gửi đi bằng phương thức GET</a:t>
            </a:r>
          </a:p>
          <a:p>
            <a:pPr lvl="1" eaLnBrk="1" hangingPunct="1"/>
            <a:r>
              <a:rPr lang="en-US" altLang="en-US" smtClean="0"/>
              <a:t>Mảng </a:t>
            </a:r>
            <a:r>
              <a:rPr lang="en-US" altLang="en-US" b="1" smtClean="0">
                <a:solidFill>
                  <a:srgbClr val="FF0000"/>
                </a:solidFill>
                <a:latin typeface="Courier New" panose="02070309020205020404" pitchFamily="49" charset="0"/>
              </a:rPr>
              <a:t>$_POST </a:t>
            </a:r>
            <a:r>
              <a:rPr lang="en-US" altLang="en-US" smtClean="0"/>
              <a:t>dùng để đọc giá trị gửi đi bằng phương thức POST</a:t>
            </a:r>
          </a:p>
          <a:p>
            <a:pPr lvl="1" eaLnBrk="1" hangingPunct="1"/>
            <a:r>
              <a:rPr lang="en-US" altLang="en-US" smtClean="0"/>
              <a:t>$key của các mảng là tên các </a:t>
            </a:r>
            <a:r>
              <a:rPr lang="en-US" altLang="en-US" smtClean="0">
                <a:latin typeface="Courier New" panose="02070309020205020404" pitchFamily="49" charset="0"/>
                <a:cs typeface="Courier New" panose="02070309020205020404" pitchFamily="49" charset="0"/>
              </a:rPr>
              <a:t>tham_số</a:t>
            </a:r>
            <a:r>
              <a:rPr lang="en-US" altLang="en-US" smtClean="0"/>
              <a:t> tương ứng.</a:t>
            </a:r>
          </a:p>
        </p:txBody>
      </p:sp>
    </p:spTree>
    <p:extLst>
      <p:ext uri="{BB962C8B-B14F-4D97-AF65-F5344CB8AC3E}">
        <p14:creationId xmlns:p14="http://schemas.microsoft.com/office/powerpoint/2010/main" val="1978335036"/>
      </p:ext>
    </p:extLst>
  </p:cSld>
  <p:clrMapOvr>
    <a:masterClrMapping/>
  </p:clrMapOvr>
  <p:transition spd="slow">
    <p:wipe dir="d"/>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smtClean="0"/>
              <a:t>So </a:t>
            </a:r>
            <a:r>
              <a:rPr lang="en-US" dirty="0" err="1" smtClean="0"/>
              <a:t>sánh</a:t>
            </a:r>
            <a:r>
              <a:rPr lang="en-US" dirty="0" smtClean="0"/>
              <a:t> GET &amp; POST</a:t>
            </a:r>
            <a:endParaRPr lang="en-US" dirty="0"/>
          </a:p>
        </p:txBody>
      </p:sp>
      <p:graphicFrame>
        <p:nvGraphicFramePr>
          <p:cNvPr id="4" name="Group 15"/>
          <p:cNvGraphicFramePr>
            <a:graphicFrameLocks/>
          </p:cNvGraphicFramePr>
          <p:nvPr>
            <p:extLst>
              <p:ext uri="{D42A27DB-BD31-4B8C-83A1-F6EECF244321}">
                <p14:modId xmlns:p14="http://schemas.microsoft.com/office/powerpoint/2010/main" val="3272301054"/>
              </p:ext>
            </p:extLst>
          </p:nvPr>
        </p:nvGraphicFramePr>
        <p:xfrm>
          <a:off x="1215109" y="1219200"/>
          <a:ext cx="6934400" cy="4781551"/>
        </p:xfrm>
        <a:graphic>
          <a:graphicData uri="http://schemas.openxmlformats.org/drawingml/2006/table">
            <a:tbl>
              <a:tblPr/>
              <a:tblGrid>
                <a:gridCol w="3467200"/>
                <a:gridCol w="3467200"/>
              </a:tblGrid>
              <a:tr h="49115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100" b="0" i="0" u="none" strike="noStrike" cap="none" normalizeH="0" baseline="0" dirty="0" smtClean="0">
                          <a:ln>
                            <a:noFill/>
                          </a:ln>
                          <a:solidFill>
                            <a:srgbClr val="000099"/>
                          </a:solidFill>
                          <a:effectLst/>
                          <a:latin typeface="Verdana" pitchFamily="34" charset="0"/>
                        </a:rPr>
                        <a:t>GET</a:t>
                      </a:r>
                    </a:p>
                  </a:txBody>
                  <a:tcPr marL="74297" marR="74297"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100" b="0" i="0" u="none" strike="noStrike" cap="none" normalizeH="0" baseline="0" smtClean="0">
                          <a:ln>
                            <a:noFill/>
                          </a:ln>
                          <a:solidFill>
                            <a:srgbClr val="000099"/>
                          </a:solidFill>
                          <a:effectLst/>
                          <a:latin typeface="Verdana" pitchFamily="34" charset="0"/>
                        </a:rPr>
                        <a:t>POST</a:t>
                      </a:r>
                    </a:p>
                  </a:txBody>
                  <a:tcPr marL="74297" marR="74297"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90394">
                <a:tc>
                  <a:txBody>
                    <a:bodyPr/>
                    <a:lstStyle/>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gắn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thêm</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URL </a:t>
                      </a:r>
                      <a:r>
                        <a:rPr kumimoji="0" lang="en-US" sz="1600" b="0" i="0" u="none" strike="noStrike" cap="none" normalizeH="0" baseline="0" dirty="0" err="1" smtClean="0">
                          <a:ln>
                            <a:noFill/>
                          </a:ln>
                          <a:solidFill>
                            <a:srgbClr val="000099"/>
                          </a:solidFill>
                          <a:effectLst/>
                          <a:latin typeface="Verdana" pitchFamily="34" charset="0"/>
                        </a:rPr>
                        <a:t>khi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gọi</a:t>
                      </a:r>
                      <a:r>
                        <a:rPr kumimoji="0" lang="en-US" sz="1600" b="0" i="0" u="none" strike="noStrike" cap="none" normalizeH="0" baseline="0" dirty="0" smtClean="0">
                          <a:ln>
                            <a:noFill/>
                          </a:ln>
                          <a:solidFill>
                            <a:srgbClr val="000099"/>
                          </a:solidFill>
                          <a:effectLst/>
                          <a:latin typeface="Verdana" pitchFamily="34" charset="0"/>
                        </a:rPr>
                        <a:t> script.</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endParaRPr kumimoji="0" lang="en-US" sz="1600" b="0" i="0" u="none" strike="noStrike" cap="none" normalizeH="0" baseline="0" dirty="0" smtClean="0">
                        <a:ln>
                          <a:noFill/>
                        </a:ln>
                        <a:solidFill>
                          <a:srgbClr val="000099"/>
                        </a:solidFill>
                        <a:effectLst/>
                        <a:latin typeface="Verdana" pitchFamily="34" charset="0"/>
                      </a:endParaRP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biến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siêu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toàn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cục</a:t>
                      </a:r>
                      <a:r>
                        <a:rPr kumimoji="0" lang="en-US" sz="1600" b="0" i="0" u="none" strike="noStrike" cap="none" normalizeH="0" baseline="0" dirty="0" smtClean="0">
                          <a:ln>
                            <a:noFill/>
                          </a:ln>
                          <a:solidFill>
                            <a:srgbClr val="000099"/>
                          </a:solidFill>
                          <a:effectLst/>
                          <a:latin typeface="Verdana" pitchFamily="34" charset="0"/>
                        </a:rPr>
                        <a:t> $_GET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khóa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tương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ứng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thành</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phần</a:t>
                      </a:r>
                      <a:r>
                        <a:rPr kumimoji="0" lang="en-US" sz="1600" b="0" i="0" u="none" strike="noStrike" cap="none" normalizeH="0" baseline="0" dirty="0" smtClean="0">
                          <a:ln>
                            <a:noFill/>
                          </a:ln>
                          <a:solidFill>
                            <a:srgbClr val="000099"/>
                          </a:solidFill>
                          <a:effectLst/>
                          <a:latin typeface="Verdana" pitchFamily="34" charset="0"/>
                        </a:rPr>
                        <a:t> input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form</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Nên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trường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hợp</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chỉ</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để</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truy</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vấn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không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đòi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hỏi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bảo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mật</a:t>
                      </a:r>
                      <a:endParaRPr kumimoji="0" lang="en-US" sz="1600" b="0" i="0" u="none" strike="noStrike" cap="none" normalizeH="0" baseline="0" dirty="0" smtClean="0">
                        <a:ln>
                          <a:noFill/>
                        </a:ln>
                        <a:solidFill>
                          <a:srgbClr val="000099"/>
                        </a:solidFill>
                        <a:effectLst/>
                        <a:latin typeface="Verdana" pitchFamily="34" charset="0"/>
                      </a:endParaRP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Không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uploading file</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Chỉ</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mã</a:t>
                      </a:r>
                      <a:r>
                        <a:rPr kumimoji="0" lang="en-US" sz="1600" b="0" i="0" u="none" strike="noStrike" cap="none" normalizeH="0" baseline="0" dirty="0" smtClean="0">
                          <a:ln>
                            <a:noFill/>
                          </a:ln>
                          <a:solidFill>
                            <a:srgbClr val="000099"/>
                          </a:solidFill>
                          <a:effectLst/>
                          <a:latin typeface="Verdana" pitchFamily="34" charset="0"/>
                        </a:rPr>
                        <a:t> ASCII </a:t>
                      </a:r>
                      <a:r>
                        <a:rPr kumimoji="0" lang="en-US" sz="1600" b="0" i="0" u="none" strike="noStrike" cap="none" normalizeH="0" baseline="0" dirty="0" err="1" smtClean="0">
                          <a:ln>
                            <a:noFill/>
                          </a:ln>
                          <a:solidFill>
                            <a:srgbClr val="000099"/>
                          </a:solidFill>
                          <a:effectLst/>
                          <a:latin typeface="Verdana" pitchFamily="34" charset="0"/>
                        </a:rPr>
                        <a:t>chuẩn</a:t>
                      </a:r>
                      <a:endParaRPr kumimoji="0" lang="en-US" sz="1600" b="0" i="0" u="none" strike="noStrike" cap="none" normalizeH="0" baseline="0" dirty="0" smtClean="0">
                        <a:ln>
                          <a:noFill/>
                        </a:ln>
                        <a:solidFill>
                          <a:srgbClr val="000099"/>
                        </a:solidFill>
                        <a:effectLst/>
                        <a:latin typeface="Verdana" pitchFamily="34" charset="0"/>
                      </a:endParaRPr>
                    </a:p>
                  </a:txBody>
                  <a:tcPr marL="74297" marR="74297"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nhúng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HTTP request </a:t>
                      </a:r>
                      <a:r>
                        <a:rPr kumimoji="0" lang="en-US" sz="1600" b="0" i="0" u="none" strike="noStrike" cap="none" normalizeH="0" baseline="0" dirty="0" err="1" smtClean="0">
                          <a:ln>
                            <a:noFill/>
                          </a:ln>
                          <a:solidFill>
                            <a:srgbClr val="000099"/>
                          </a:solidFill>
                          <a:effectLst/>
                          <a:latin typeface="Verdana" pitchFamily="34" charset="0"/>
                        </a:rPr>
                        <a:t>khi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gởi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đến</a:t>
                      </a:r>
                      <a:r>
                        <a:rPr kumimoji="0" lang="en-US" sz="1600" b="0" i="0" u="none" strike="noStrike" cap="none" normalizeH="0" baseline="0" dirty="0" smtClean="0">
                          <a:ln>
                            <a:noFill/>
                          </a:ln>
                          <a:solidFill>
                            <a:srgbClr val="000099"/>
                          </a:solidFill>
                          <a:effectLst/>
                          <a:latin typeface="Verdana" pitchFamily="34" charset="0"/>
                        </a:rPr>
                        <a:t> server</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biến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siêu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toàn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cục</a:t>
                      </a:r>
                      <a:r>
                        <a:rPr kumimoji="0" lang="en-US" sz="1600" b="0" i="0" u="none" strike="noStrike" cap="none" normalizeH="0" baseline="0" dirty="0" smtClean="0">
                          <a:ln>
                            <a:noFill/>
                          </a:ln>
                          <a:solidFill>
                            <a:srgbClr val="000099"/>
                          </a:solidFill>
                          <a:effectLst/>
                          <a:latin typeface="Verdana" pitchFamily="34" charset="0"/>
                        </a:rPr>
                        <a:t> $_POST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khóa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tương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ứng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thành</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phần</a:t>
                      </a:r>
                      <a:r>
                        <a:rPr kumimoji="0" lang="en-US" sz="1600" b="0" i="0" u="none" strike="noStrike" cap="none" normalizeH="0" baseline="0" dirty="0" smtClean="0">
                          <a:ln>
                            <a:noFill/>
                          </a:ln>
                          <a:solidFill>
                            <a:srgbClr val="000099"/>
                          </a:solidFill>
                          <a:effectLst/>
                          <a:latin typeface="Verdana" pitchFamily="34" charset="0"/>
                        </a:rPr>
                        <a:t> input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form</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smtClean="0">
                          <a:ln>
                            <a:noFill/>
                          </a:ln>
                          <a:solidFill>
                            <a:srgbClr val="000099"/>
                          </a:solidFill>
                          <a:effectLst/>
                          <a:latin typeface="Verdana" pitchFamily="34" charset="0"/>
                        </a:rPr>
                        <a:t>An </a:t>
                      </a:r>
                      <a:r>
                        <a:rPr kumimoji="0" lang="en-US" sz="1600" b="0" i="0" u="none" strike="noStrike" cap="none" normalizeH="0" baseline="0" dirty="0" err="1" smtClean="0">
                          <a:ln>
                            <a:noFill/>
                          </a:ln>
                          <a:solidFill>
                            <a:srgbClr val="000099"/>
                          </a:solidFill>
                          <a:effectLst/>
                          <a:latin typeface="Verdana" pitchFamily="34" charset="0"/>
                        </a:rPr>
                        <a:t>toàn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hơn</a:t>
                      </a:r>
                      <a:r>
                        <a:rPr kumimoji="0" lang="en-US" sz="1600" b="0" i="0" u="none" strike="noStrike" cap="none" normalizeH="0" baseline="0" dirty="0" smtClean="0">
                          <a:ln>
                            <a:noFill/>
                          </a:ln>
                          <a:solidFill>
                            <a:srgbClr val="000099"/>
                          </a:solidFill>
                          <a:effectLst/>
                          <a:latin typeface="Verdana" pitchFamily="34" charset="0"/>
                        </a:rPr>
                        <a:t> so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GET </a:t>
                      </a:r>
                      <a:r>
                        <a:rPr kumimoji="0" lang="en-US" sz="1600" b="0" i="0" u="none" strike="noStrike" cap="none" normalizeH="0" baseline="0" dirty="0" err="1" smtClean="0">
                          <a:ln>
                            <a:noFill/>
                          </a:ln>
                          <a:solidFill>
                            <a:srgbClr val="000099"/>
                          </a:solidFill>
                          <a:effectLst/>
                          <a:latin typeface="Verdana" pitchFamily="34" charset="0"/>
                        </a:rPr>
                        <a:t>nên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phổ</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biến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hơn</a:t>
                      </a:r>
                      <a:endParaRPr kumimoji="0" lang="en-US" sz="1600" b="0" i="0" u="none" strike="noStrike" cap="none" normalizeH="0" baseline="0" dirty="0" smtClean="0">
                        <a:ln>
                          <a:noFill/>
                        </a:ln>
                        <a:solidFill>
                          <a:srgbClr val="000099"/>
                        </a:solidFill>
                        <a:effectLst/>
                        <a:latin typeface="Verdana" pitchFamily="34" charset="0"/>
                      </a:endParaRP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uploading file</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nhiều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mã</a:t>
                      </a:r>
                      <a:endParaRPr kumimoji="0" lang="en-US" sz="1600" b="0" i="0" u="none" strike="noStrike" cap="none" normalizeH="0" baseline="0" dirty="0" smtClean="0">
                        <a:ln>
                          <a:noFill/>
                        </a:ln>
                        <a:solidFill>
                          <a:srgbClr val="000099"/>
                        </a:solidFill>
                        <a:effectLst/>
                        <a:latin typeface="Verdana" pitchFamily="34"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600" b="0" i="0" u="none" strike="noStrike" cap="none" normalizeH="0" baseline="0" dirty="0" smtClean="0">
                        <a:ln>
                          <a:noFill/>
                        </a:ln>
                        <a:solidFill>
                          <a:srgbClr val="000099"/>
                        </a:solidFill>
                        <a:effectLst/>
                        <a:latin typeface="Verdana" pitchFamily="34" charset="0"/>
                      </a:endParaRPr>
                    </a:p>
                  </a:txBody>
                  <a:tcPr marL="74297" marR="74297"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562967160"/>
      </p:ext>
    </p:extLst>
  </p:cSld>
  <p:clrMapOvr>
    <a:masterClrMapping/>
  </p:clrMapOvr>
  <p:transition spd="slow">
    <p:wipe dir="d"/>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en-US" smtClean="0"/>
              <a:t>Đọc dữ liệu gửi từ Form</a:t>
            </a:r>
          </a:p>
        </p:txBody>
      </p:sp>
      <p:sp>
        <p:nvSpPr>
          <p:cNvPr id="129027" name="Rectangle 3"/>
          <p:cNvSpPr>
            <a:spLocks noGrp="1" noChangeArrowheads="1"/>
          </p:cNvSpPr>
          <p:nvPr>
            <p:ph type="body" idx="1"/>
          </p:nvPr>
        </p:nvSpPr>
        <p:spPr/>
        <p:txBody>
          <a:bodyPr>
            <a:normAutofit lnSpcReduction="10000"/>
          </a:bodyPr>
          <a:lstStyle/>
          <a:p>
            <a:pPr algn="just" eaLnBrk="1" hangingPunct="1">
              <a:defRPr/>
            </a:pPr>
            <a:r>
              <a:rPr lang="en-US" sz="2800" dirty="0" err="1"/>
              <a:t>Ví</a:t>
            </a:r>
            <a:r>
              <a:rPr lang="en-US" sz="2800" dirty="0"/>
              <a:t> </a:t>
            </a:r>
            <a:r>
              <a:rPr lang="en-US" sz="2800" dirty="0" err="1"/>
              <a:t>dụ</a:t>
            </a:r>
            <a:r>
              <a:rPr lang="en-US" sz="2800" dirty="0"/>
              <a:t>: </a:t>
            </a:r>
            <a:r>
              <a:rPr lang="en-US" sz="2800" dirty="0" err="1"/>
              <a:t>đọc</a:t>
            </a:r>
            <a:r>
              <a:rPr lang="en-US" sz="2800" dirty="0"/>
              <a:t> </a:t>
            </a:r>
            <a:r>
              <a:rPr lang="en-US" sz="2800" dirty="0" err="1"/>
              <a:t>các</a:t>
            </a:r>
            <a:r>
              <a:rPr lang="en-US" sz="2800" dirty="0"/>
              <a:t> </a:t>
            </a:r>
            <a:r>
              <a:rPr lang="en-US" sz="2800" dirty="0" err="1"/>
              <a:t>biến</a:t>
            </a:r>
            <a:r>
              <a:rPr lang="en-US" sz="2800" dirty="0"/>
              <a:t> a, b, c </a:t>
            </a:r>
            <a:r>
              <a:rPr lang="en-US" sz="2800" dirty="0" err="1"/>
              <a:t>trong</a:t>
            </a:r>
            <a:r>
              <a:rPr lang="en-US" sz="2800" dirty="0"/>
              <a:t> </a:t>
            </a:r>
            <a:r>
              <a:rPr lang="en-US" sz="2800" dirty="0" err="1"/>
              <a:t>trang</a:t>
            </a:r>
            <a:r>
              <a:rPr lang="en-US" sz="2800" dirty="0"/>
              <a:t> gptb2.php ở </a:t>
            </a:r>
            <a:r>
              <a:rPr lang="en-US" sz="2800" dirty="0" err="1"/>
              <a:t>ví</a:t>
            </a:r>
            <a:r>
              <a:rPr lang="en-US" sz="2800" dirty="0"/>
              <a:t> </a:t>
            </a:r>
            <a:r>
              <a:rPr lang="en-US" sz="2800" dirty="0" err="1"/>
              <a:t>dụ</a:t>
            </a:r>
            <a:r>
              <a:rPr lang="en-US" sz="2800" dirty="0"/>
              <a:t> </a:t>
            </a:r>
            <a:r>
              <a:rPr lang="en-US" sz="2800" dirty="0" err="1"/>
              <a:t>trên</a:t>
            </a:r>
            <a:r>
              <a:rPr lang="en-US" sz="2800" dirty="0"/>
              <a:t>:</a:t>
            </a:r>
          </a:p>
          <a:p>
            <a:pPr lvl="1" algn="just" eaLnBrk="1" hangingPunct="1">
              <a:defRPr/>
            </a:pPr>
            <a:r>
              <a:rPr lang="en-US" sz="2400" dirty="0" err="1"/>
              <a:t>Gửi</a:t>
            </a:r>
            <a:r>
              <a:rPr lang="en-US" sz="2400" dirty="0"/>
              <a:t> </a:t>
            </a:r>
            <a:r>
              <a:rPr lang="en-US" sz="2400" dirty="0" err="1"/>
              <a:t>bằng</a:t>
            </a:r>
            <a:r>
              <a:rPr lang="en-US" sz="2400" dirty="0"/>
              <a:t> GET</a:t>
            </a:r>
          </a:p>
          <a:p>
            <a:pPr marL="900077" lvl="1" algn="just">
              <a:buNone/>
              <a:defRPr/>
            </a:pPr>
            <a:r>
              <a:rPr lang="en-US" sz="2400" dirty="0">
                <a:latin typeface="Courier New" pitchFamily="49" charset="0"/>
              </a:rPr>
              <a:t>$a = $_GET['a'];</a:t>
            </a:r>
          </a:p>
          <a:p>
            <a:pPr marL="900077" lvl="1" algn="just">
              <a:buNone/>
              <a:defRPr/>
            </a:pPr>
            <a:r>
              <a:rPr lang="en-US" sz="2400" dirty="0">
                <a:latin typeface="Courier New" pitchFamily="49" charset="0"/>
              </a:rPr>
              <a:t>$b = $_GET['b'];</a:t>
            </a:r>
          </a:p>
          <a:p>
            <a:pPr marL="900077" lvl="1" algn="just">
              <a:buNone/>
              <a:defRPr/>
            </a:pPr>
            <a:r>
              <a:rPr lang="en-US" sz="2400" dirty="0">
                <a:latin typeface="Courier New" pitchFamily="49" charset="0"/>
              </a:rPr>
              <a:t>$c = $_GET['c'];</a:t>
            </a:r>
          </a:p>
          <a:p>
            <a:pPr lvl="1" algn="just" eaLnBrk="1" hangingPunct="1">
              <a:defRPr/>
            </a:pPr>
            <a:r>
              <a:rPr lang="en-US" sz="2400" dirty="0" err="1"/>
              <a:t>Gửi</a:t>
            </a:r>
            <a:r>
              <a:rPr lang="en-US" sz="2400" dirty="0"/>
              <a:t> </a:t>
            </a:r>
            <a:r>
              <a:rPr lang="en-US" sz="2400" dirty="0" err="1"/>
              <a:t>bằng</a:t>
            </a:r>
            <a:r>
              <a:rPr lang="en-US" sz="2400" dirty="0"/>
              <a:t> POST</a:t>
            </a:r>
          </a:p>
          <a:p>
            <a:pPr marL="900077" lvl="1" algn="just">
              <a:buNone/>
              <a:defRPr/>
            </a:pPr>
            <a:r>
              <a:rPr lang="en-US" sz="2400" dirty="0">
                <a:latin typeface="Courier New" pitchFamily="49" charset="0"/>
              </a:rPr>
              <a:t>$a = $_POST['a'];</a:t>
            </a:r>
          </a:p>
          <a:p>
            <a:pPr marL="900077" lvl="1" algn="just">
              <a:buNone/>
              <a:defRPr/>
            </a:pPr>
            <a:r>
              <a:rPr lang="en-US" sz="2400" dirty="0">
                <a:latin typeface="Courier New" pitchFamily="49" charset="0"/>
              </a:rPr>
              <a:t>$b = $_POST['b'];</a:t>
            </a:r>
          </a:p>
          <a:p>
            <a:pPr marL="900077" lvl="1" algn="just">
              <a:buNone/>
              <a:defRPr/>
            </a:pPr>
            <a:r>
              <a:rPr lang="en-US" sz="2400" dirty="0">
                <a:latin typeface="Courier New" pitchFamily="49" charset="0"/>
              </a:rPr>
              <a:t>$c = $_POST['c'];</a:t>
            </a:r>
          </a:p>
          <a:p>
            <a:pPr marL="900077" lvl="1">
              <a:buNone/>
              <a:defRPr/>
            </a:pPr>
            <a:endParaRPr lang="en-US" sz="1750" dirty="0">
              <a:latin typeface="Courier New" pitchFamily="49" charset="0"/>
            </a:endParaRPr>
          </a:p>
        </p:txBody>
      </p:sp>
    </p:spTree>
    <p:extLst>
      <p:ext uri="{BB962C8B-B14F-4D97-AF65-F5344CB8AC3E}">
        <p14:creationId xmlns:p14="http://schemas.microsoft.com/office/powerpoint/2010/main" val="2188555506"/>
      </p:ext>
    </p:extLst>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800100"/>
          </a:xfrm>
        </p:spPr>
        <p:txBody>
          <a:bodyPr/>
          <a:lstStyle/>
          <a:p>
            <a:pPr>
              <a:defRPr/>
            </a:pPr>
            <a:r>
              <a:rPr lang="en-US" dirty="0" smtClean="0"/>
              <a:t>Web </a:t>
            </a:r>
            <a:r>
              <a:rPr lang="en-US" dirty="0" err="1" smtClean="0"/>
              <a:t>động</a:t>
            </a:r>
            <a:endParaRPr lang="en-US" dirty="0"/>
          </a:p>
        </p:txBody>
      </p:sp>
      <p:sp>
        <p:nvSpPr>
          <p:cNvPr id="40963" name="Content Placeholder 2"/>
          <p:cNvSpPr>
            <a:spLocks noGrp="1"/>
          </p:cNvSpPr>
          <p:nvPr>
            <p:ph idx="1"/>
          </p:nvPr>
        </p:nvSpPr>
        <p:spPr>
          <a:xfrm>
            <a:off x="685800" y="1219200"/>
            <a:ext cx="8229600" cy="3243834"/>
          </a:xfrm>
        </p:spPr>
        <p:txBody>
          <a:bodyPr/>
          <a:lstStyle/>
          <a:p>
            <a:r>
              <a:rPr lang="en-US" altLang="en-US" dirty="0" err="1" smtClean="0"/>
              <a:t>Các</a:t>
            </a:r>
            <a:r>
              <a:rPr lang="en-US" altLang="en-US" dirty="0" smtClean="0"/>
              <a:t> </a:t>
            </a:r>
            <a:r>
              <a:rPr lang="en-US" altLang="en-US" dirty="0" err="1" smtClean="0"/>
              <a:t>thành</a:t>
            </a:r>
            <a:r>
              <a:rPr lang="en-US" altLang="en-US" dirty="0" smtClean="0"/>
              <a:t> </a:t>
            </a:r>
            <a:r>
              <a:rPr lang="en-US" altLang="en-US" dirty="0" err="1" smtClean="0"/>
              <a:t>phần</a:t>
            </a:r>
            <a:r>
              <a:rPr lang="en-US" altLang="en-US" dirty="0" smtClean="0"/>
              <a:t> </a:t>
            </a:r>
            <a:r>
              <a:rPr lang="en-US" altLang="en-US" dirty="0" err="1" smtClean="0"/>
              <a:t>trong</a:t>
            </a:r>
            <a:r>
              <a:rPr lang="en-US" altLang="en-US" dirty="0" smtClean="0"/>
              <a:t> </a:t>
            </a:r>
            <a:r>
              <a:rPr lang="en-US" altLang="en-US" dirty="0" err="1" smtClean="0"/>
              <a:t>mô</a:t>
            </a:r>
            <a:r>
              <a:rPr lang="en-US" altLang="en-US" dirty="0" smtClean="0"/>
              <a:t> </a:t>
            </a:r>
            <a:r>
              <a:rPr lang="en-US" altLang="en-US" dirty="0" err="1" smtClean="0"/>
              <a:t>hình</a:t>
            </a:r>
            <a:r>
              <a:rPr lang="en-US" altLang="en-US" dirty="0" smtClean="0"/>
              <a:t> web </a:t>
            </a:r>
            <a:r>
              <a:rPr lang="en-US" altLang="en-US" dirty="0" err="1" smtClean="0"/>
              <a:t>động</a:t>
            </a:r>
            <a:endParaRPr lang="en-US" altLang="en-US" dirty="0" smtClean="0"/>
          </a:p>
        </p:txBody>
      </p:sp>
      <p:pic>
        <p:nvPicPr>
          <p:cNvPr id="40964" name="Picture 2" descr="E:\Binh\Storage\Enseignement1\Lap trinh web\mo hinh web.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76412" y="2209800"/>
            <a:ext cx="6048375" cy="338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784619"/>
      </p:ext>
    </p:extLst>
  </p:cSld>
  <p:clrMapOvr>
    <a:masterClrMapping/>
  </p:clrMapOvr>
  <p:transition spd="slow">
    <p:wipe dir="d"/>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dữ liệu gửi từ Form (tiếp)</a:t>
            </a:r>
            <a:endParaRPr lang="en-US"/>
          </a:p>
        </p:txBody>
      </p:sp>
      <p:sp>
        <p:nvSpPr>
          <p:cNvPr id="3" name="Content Placeholder 2"/>
          <p:cNvSpPr>
            <a:spLocks noGrp="1"/>
          </p:cNvSpPr>
          <p:nvPr>
            <p:ph idx="1"/>
          </p:nvPr>
        </p:nvSpPr>
        <p:spPr>
          <a:xfrm>
            <a:off x="762000" y="1412632"/>
            <a:ext cx="8077200" cy="4759567"/>
          </a:xfrm>
        </p:spPr>
        <p:txBody>
          <a:bodyPr>
            <a:normAutofit/>
          </a:bodyPr>
          <a:lstStyle/>
          <a:p>
            <a:pPr>
              <a:defRPr/>
            </a:pPr>
            <a:r>
              <a:rPr lang="en-US" dirty="0" err="1" smtClean="0"/>
              <a:t>Ví</a:t>
            </a:r>
            <a:r>
              <a:rPr lang="en-US" dirty="0" smtClean="0"/>
              <a:t> </a:t>
            </a:r>
            <a:r>
              <a:rPr lang="en-US" dirty="0" err="1" smtClean="0"/>
              <a:t>dụ</a:t>
            </a:r>
            <a:r>
              <a:rPr lang="en-US" dirty="0" smtClean="0"/>
              <a:t>:</a:t>
            </a:r>
          </a:p>
          <a:p>
            <a:pPr lvl="1">
              <a:defRPr/>
            </a:pPr>
            <a:r>
              <a:rPr lang="en-US" sz="3200" dirty="0" err="1"/>
              <a:t>Trang</a:t>
            </a:r>
            <a:r>
              <a:rPr lang="en-US" sz="3200" dirty="0"/>
              <a:t> </a:t>
            </a:r>
            <a:r>
              <a:rPr lang="en-US" sz="3200" dirty="0" smtClean="0"/>
              <a:t>"</a:t>
            </a:r>
            <a:r>
              <a:rPr lang="en-US" sz="3200" dirty="0" err="1" smtClean="0"/>
              <a:t>gui.php</a:t>
            </a:r>
            <a:r>
              <a:rPr lang="en-US" sz="3200" dirty="0" smtClean="0"/>
              <a:t>"</a:t>
            </a:r>
            <a:endParaRPr lang="en-US" sz="3200" dirty="0"/>
          </a:p>
          <a:p>
            <a:pPr marL="563144" indent="0">
              <a:buNone/>
              <a:tabLst>
                <a:tab pos="1077473" algn="l"/>
              </a:tabLst>
              <a:defRPr/>
            </a:pPr>
            <a:r>
              <a:rPr lang="en-US" sz="2000" dirty="0">
                <a:latin typeface="Courier New" pitchFamily="49" charset="0"/>
                <a:cs typeface="Courier New" pitchFamily="49" charset="0"/>
              </a:rPr>
              <a:t>&lt;form action="</a:t>
            </a:r>
            <a:r>
              <a:rPr lang="en-US" sz="2000" dirty="0" err="1">
                <a:solidFill>
                  <a:srgbClr val="C00000"/>
                </a:solidFill>
                <a:latin typeface="Courier New" pitchFamily="49" charset="0"/>
                <a:cs typeface="Courier New" pitchFamily="49" charset="0"/>
              </a:rPr>
              <a:t>nhan.php</a:t>
            </a:r>
            <a:r>
              <a:rPr lang="en-US" sz="2000" dirty="0">
                <a:latin typeface="Courier New" pitchFamily="49" charset="0"/>
                <a:cs typeface="Courier New" pitchFamily="49" charset="0"/>
              </a:rPr>
              <a:t>" method="</a:t>
            </a:r>
            <a:r>
              <a:rPr lang="en-US" sz="2000" dirty="0">
                <a:solidFill>
                  <a:srgbClr val="C00000"/>
                </a:solidFill>
                <a:latin typeface="Courier New" pitchFamily="49" charset="0"/>
                <a:cs typeface="Courier New" pitchFamily="49" charset="0"/>
              </a:rPr>
              <a:t>POST</a:t>
            </a:r>
            <a:r>
              <a:rPr lang="en-US" sz="2000" dirty="0">
                <a:latin typeface="Courier New" pitchFamily="49" charset="0"/>
                <a:cs typeface="Courier New" pitchFamily="49" charset="0"/>
              </a:rPr>
              <a:t>"&gt;</a:t>
            </a:r>
          </a:p>
          <a:p>
            <a:pPr marL="563144" indent="0">
              <a:buNone/>
              <a:tabLst>
                <a:tab pos="1077473" algn="l"/>
              </a:tabLst>
              <a:defRPr/>
            </a:pPr>
            <a:r>
              <a:rPr lang="en-US" sz="2000" dirty="0">
                <a:latin typeface="Courier New" pitchFamily="49" charset="0"/>
                <a:cs typeface="Courier New" pitchFamily="49" charset="0"/>
              </a:rPr>
              <a:t>	&lt;input type="text" name="</a:t>
            </a:r>
            <a:r>
              <a:rPr lang="en-US" sz="2000" b="1" dirty="0" err="1">
                <a:solidFill>
                  <a:srgbClr val="C00000"/>
                </a:solidFill>
                <a:latin typeface="Courier New" pitchFamily="49" charset="0"/>
                <a:cs typeface="Courier New" pitchFamily="49" charset="0"/>
              </a:rPr>
              <a:t>hoten</a:t>
            </a:r>
            <a:r>
              <a:rPr lang="en-US" sz="2000" dirty="0">
                <a:latin typeface="Courier New" pitchFamily="49" charset="0"/>
                <a:cs typeface="Courier New" pitchFamily="49" charset="0"/>
              </a:rPr>
              <a:t>"&gt;</a:t>
            </a:r>
          </a:p>
          <a:p>
            <a:pPr marL="563144" indent="0">
              <a:buNone/>
              <a:tabLst>
                <a:tab pos="1077473" algn="l"/>
              </a:tabLst>
              <a:defRPr/>
            </a:pPr>
            <a:r>
              <a:rPr lang="en-US" sz="2000" dirty="0">
                <a:latin typeface="Courier New" pitchFamily="49" charset="0"/>
                <a:cs typeface="Courier New" pitchFamily="49" charset="0"/>
              </a:rPr>
              <a:t>	&lt;input type="submit" name="</a:t>
            </a:r>
            <a:r>
              <a:rPr lang="en-US" sz="2000" dirty="0" err="1">
                <a:latin typeface="Courier New" pitchFamily="49" charset="0"/>
                <a:cs typeface="Courier New" pitchFamily="49" charset="0"/>
              </a:rPr>
              <a:t>Gui</a:t>
            </a:r>
            <a:r>
              <a:rPr lang="en-US" sz="2000" dirty="0">
                <a:latin typeface="Courier New" pitchFamily="49" charset="0"/>
                <a:cs typeface="Courier New" pitchFamily="49" charset="0"/>
              </a:rPr>
              <a:t>"&gt;</a:t>
            </a:r>
          </a:p>
          <a:p>
            <a:pPr marL="563144" lvl="1" indent="0">
              <a:buNone/>
              <a:tabLst>
                <a:tab pos="1077473" algn="l"/>
              </a:tabLst>
              <a:defRPr/>
            </a:pPr>
            <a:r>
              <a:rPr lang="en-US" sz="2000" dirty="0">
                <a:latin typeface="Courier New" pitchFamily="49" charset="0"/>
                <a:cs typeface="Courier New" pitchFamily="49" charset="0"/>
              </a:rPr>
              <a:t>&lt;/</a:t>
            </a:r>
            <a:r>
              <a:rPr lang="en-US" sz="2000" dirty="0" smtClean="0">
                <a:latin typeface="Courier New" pitchFamily="49" charset="0"/>
                <a:cs typeface="Courier New" pitchFamily="49" charset="0"/>
              </a:rPr>
              <a:t>form&gt;</a:t>
            </a:r>
          </a:p>
          <a:p>
            <a:pPr marL="563144" lvl="1" indent="0">
              <a:buNone/>
              <a:tabLst>
                <a:tab pos="1077473" algn="l"/>
              </a:tabLst>
              <a:defRPr/>
            </a:pPr>
            <a:r>
              <a:rPr lang="en-US" sz="3200" dirty="0" err="1" smtClean="0"/>
              <a:t>Trang</a:t>
            </a:r>
            <a:r>
              <a:rPr lang="en-US" sz="3200" dirty="0" smtClean="0"/>
              <a:t> </a:t>
            </a:r>
            <a:r>
              <a:rPr lang="en-US" sz="3200" dirty="0"/>
              <a:t>"</a:t>
            </a:r>
            <a:r>
              <a:rPr lang="en-US" sz="3200" dirty="0" err="1"/>
              <a:t>nhan.php</a:t>
            </a:r>
            <a:r>
              <a:rPr lang="en-US" sz="3200" dirty="0"/>
              <a:t>"</a:t>
            </a:r>
          </a:p>
          <a:p>
            <a:pPr marL="563144" indent="0">
              <a:buNone/>
              <a:tabLst>
                <a:tab pos="1077473" algn="l"/>
              </a:tabLst>
              <a:defRPr/>
            </a:pPr>
            <a:r>
              <a:rPr lang="en-US" sz="2000" smtClean="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563144" indent="0">
              <a:buNone/>
              <a:tabLst>
                <a:tab pos="1077473"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hten</a:t>
            </a:r>
            <a:r>
              <a:rPr lang="en-US" sz="2000" dirty="0">
                <a:latin typeface="Courier New" pitchFamily="49" charset="0"/>
                <a:cs typeface="Courier New" pitchFamily="49" charset="0"/>
              </a:rPr>
              <a:t> = </a:t>
            </a:r>
            <a:r>
              <a:rPr lang="en-US" sz="2000" b="1" dirty="0">
                <a:solidFill>
                  <a:srgbClr val="C00000"/>
                </a:solidFill>
                <a:latin typeface="Courier New" pitchFamily="49" charset="0"/>
                <a:cs typeface="Courier New" pitchFamily="49" charset="0"/>
              </a:rPr>
              <a:t>$_POST</a:t>
            </a:r>
            <a:r>
              <a:rPr lang="en-US" sz="2000" dirty="0">
                <a:latin typeface="Courier New" pitchFamily="49" charset="0"/>
                <a:cs typeface="Courier New" pitchFamily="49" charset="0"/>
              </a:rPr>
              <a:t>['</a:t>
            </a:r>
            <a:r>
              <a:rPr lang="en-US" sz="2000" b="1" dirty="0" err="1">
                <a:solidFill>
                  <a:srgbClr val="C00000"/>
                </a:solidFill>
                <a:latin typeface="Courier New" pitchFamily="49" charset="0"/>
                <a:cs typeface="Courier New" pitchFamily="49" charset="0"/>
              </a:rPr>
              <a:t>hoten</a:t>
            </a:r>
            <a:r>
              <a:rPr lang="en-US" sz="2000" dirty="0">
                <a:latin typeface="Courier New" pitchFamily="49" charset="0"/>
                <a:cs typeface="Courier New" pitchFamily="49" charset="0"/>
              </a:rPr>
              <a:t>'];</a:t>
            </a:r>
          </a:p>
          <a:p>
            <a:pPr marL="563144" indent="0">
              <a:buNone/>
              <a:tabLst>
                <a:tab pos="1077473"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hten</a:t>
            </a:r>
            <a:r>
              <a:rPr lang="en-US" sz="2000" dirty="0">
                <a:latin typeface="Courier New" pitchFamily="49" charset="0"/>
                <a:cs typeface="Courier New" pitchFamily="49" charset="0"/>
              </a:rPr>
              <a:t>;</a:t>
            </a:r>
          </a:p>
          <a:p>
            <a:pPr marL="563144" indent="0">
              <a:buNone/>
              <a:tabLst>
                <a:tab pos="1077473" algn="l"/>
              </a:tabLst>
              <a:defRPr/>
            </a:pPr>
            <a:r>
              <a:rPr lang="en-US" sz="2000" dirty="0">
                <a:latin typeface="Courier New" pitchFamily="49" charset="0"/>
                <a:cs typeface="Courier New" pitchFamily="49" charset="0"/>
              </a:rPr>
              <a:t>?&gt;</a:t>
            </a:r>
            <a:endParaRPr lang="en-US" sz="4400" dirty="0">
              <a:latin typeface="Courier New" pitchFamily="49" charset="0"/>
              <a:cs typeface="Courier New" pitchFamily="49" charset="0"/>
            </a:endParaRPr>
          </a:p>
          <a:p>
            <a:pPr marL="0" indent="0">
              <a:buNone/>
              <a:defRPr/>
            </a:pPr>
            <a:endParaRPr lang="en-US" dirty="0"/>
          </a:p>
        </p:txBody>
      </p:sp>
      <p:sp>
        <p:nvSpPr>
          <p:cNvPr id="219140" name="Line 5"/>
          <p:cNvSpPr>
            <a:spLocks noChangeShapeType="1"/>
          </p:cNvSpPr>
          <p:nvPr/>
        </p:nvSpPr>
        <p:spPr bwMode="auto">
          <a:xfrm flipH="1">
            <a:off x="4648200" y="2971800"/>
            <a:ext cx="1371600" cy="2057400"/>
          </a:xfrm>
          <a:prstGeom prst="line">
            <a:avLst/>
          </a:prstGeom>
          <a:noFill/>
          <a:ln w="9525">
            <a:solidFill>
              <a:srgbClr val="405E4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sz="1125"/>
          </a:p>
        </p:txBody>
      </p:sp>
    </p:spTree>
    <p:extLst>
      <p:ext uri="{BB962C8B-B14F-4D97-AF65-F5344CB8AC3E}">
        <p14:creationId xmlns:p14="http://schemas.microsoft.com/office/powerpoint/2010/main" val="3751586470"/>
      </p:ext>
    </p:extLst>
  </p:cSld>
  <p:clrMapOvr>
    <a:masterClrMapping/>
  </p:clrMapOvr>
  <p:transition spd="slow">
    <p:wipe dir="d"/>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563" y="95847"/>
            <a:ext cx="8229600" cy="800100"/>
          </a:xfrm>
        </p:spPr>
        <p:txBody>
          <a:bodyPr/>
          <a:lstStyle/>
          <a:p>
            <a:pPr>
              <a:defRPr/>
            </a:pPr>
            <a:r>
              <a:rPr lang="en-US" dirty="0" err="1" smtClean="0"/>
              <a:t>Đọc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gửi</a:t>
            </a:r>
            <a:r>
              <a:rPr lang="en-US" dirty="0" smtClean="0"/>
              <a:t> </a:t>
            </a:r>
            <a:r>
              <a:rPr lang="en-US" dirty="0" err="1" smtClean="0"/>
              <a:t>từ</a:t>
            </a:r>
            <a:r>
              <a:rPr lang="en-US" dirty="0" smtClean="0"/>
              <a:t> Form (</a:t>
            </a:r>
            <a:r>
              <a:rPr lang="en-US" dirty="0" err="1" smtClean="0"/>
              <a:t>tiếp</a:t>
            </a:r>
            <a:r>
              <a:rPr lang="en-US" dirty="0" smtClean="0"/>
              <a:t>)</a:t>
            </a:r>
            <a:endParaRPr lang="en-US" dirty="0"/>
          </a:p>
        </p:txBody>
      </p:sp>
      <p:sp>
        <p:nvSpPr>
          <p:cNvPr id="3" name="Content Placeholder 2"/>
          <p:cNvSpPr>
            <a:spLocks noGrp="1"/>
          </p:cNvSpPr>
          <p:nvPr>
            <p:ph idx="1"/>
          </p:nvPr>
        </p:nvSpPr>
        <p:spPr>
          <a:xfrm>
            <a:off x="728564" y="895947"/>
            <a:ext cx="8415436" cy="5657253"/>
          </a:xfrm>
        </p:spPr>
        <p:txBody>
          <a:bodyPr>
            <a:normAutofit/>
          </a:bodyPr>
          <a:lstStyle/>
          <a:p>
            <a:pPr>
              <a:defRPr/>
            </a:pPr>
            <a:r>
              <a:rPr lang="en-US" sz="2000" dirty="0" err="1"/>
              <a:t>Ví</a:t>
            </a:r>
            <a:r>
              <a:rPr lang="en-US" sz="2000" dirty="0"/>
              <a:t> </a:t>
            </a:r>
            <a:r>
              <a:rPr lang="en-US" sz="2000" dirty="0" err="1"/>
              <a:t>dụ</a:t>
            </a:r>
            <a:r>
              <a:rPr lang="en-US" sz="2000" dirty="0"/>
              <a:t>: </a:t>
            </a:r>
            <a:r>
              <a:rPr lang="en-US" sz="2000" dirty="0" err="1"/>
              <a:t>nhận</a:t>
            </a:r>
            <a:r>
              <a:rPr lang="en-US" sz="2000" dirty="0"/>
              <a:t> </a:t>
            </a:r>
            <a:r>
              <a:rPr lang="en-US" sz="2000" dirty="0" err="1"/>
              <a:t>dữ</a:t>
            </a:r>
            <a:r>
              <a:rPr lang="en-US" sz="2000" dirty="0"/>
              <a:t> </a:t>
            </a:r>
            <a:r>
              <a:rPr lang="en-US" sz="2000" dirty="0" err="1"/>
              <a:t>liệu</a:t>
            </a:r>
            <a:r>
              <a:rPr lang="en-US" sz="2000" dirty="0"/>
              <a:t> </a:t>
            </a:r>
            <a:r>
              <a:rPr lang="en-US" sz="2000" dirty="0" err="1"/>
              <a:t>gửi</a:t>
            </a:r>
            <a:r>
              <a:rPr lang="en-US" sz="2000" dirty="0"/>
              <a:t> </a:t>
            </a:r>
            <a:r>
              <a:rPr lang="en-US" sz="2000" dirty="0" err="1"/>
              <a:t>từ</a:t>
            </a:r>
            <a:r>
              <a:rPr lang="en-US" sz="2000" dirty="0"/>
              <a:t> </a:t>
            </a:r>
            <a:r>
              <a:rPr lang="en-US" sz="2000" dirty="0" err="1"/>
              <a:t>các</a:t>
            </a:r>
            <a:r>
              <a:rPr lang="en-US" sz="2000" dirty="0"/>
              <a:t> checkbox </a:t>
            </a:r>
            <a:r>
              <a:rPr lang="en-US" sz="2000" dirty="0" err="1"/>
              <a:t>cùng</a:t>
            </a:r>
            <a:r>
              <a:rPr lang="en-US" sz="2000" dirty="0"/>
              <a:t> </a:t>
            </a:r>
            <a:r>
              <a:rPr lang="en-US" sz="2000" dirty="0" err="1"/>
              <a:t>tên</a:t>
            </a:r>
            <a:endParaRPr lang="en-US" sz="2000" dirty="0"/>
          </a:p>
          <a:p>
            <a:pPr lvl="1">
              <a:defRPr/>
            </a:pPr>
            <a:r>
              <a:rPr lang="en-US" sz="2000" dirty="0" err="1"/>
              <a:t>Trang</a:t>
            </a:r>
            <a:r>
              <a:rPr lang="en-US" sz="2000" dirty="0"/>
              <a:t> "</a:t>
            </a:r>
            <a:r>
              <a:rPr lang="en-US" sz="2000" dirty="0" err="1"/>
              <a:t>gui.php</a:t>
            </a:r>
            <a:r>
              <a:rPr lang="en-US" sz="2000" dirty="0"/>
              <a:t>"</a:t>
            </a:r>
          </a:p>
          <a:p>
            <a:pPr marL="342887" indent="0">
              <a:buNone/>
              <a:tabLst>
                <a:tab pos="685772" algn="l"/>
              </a:tabLst>
              <a:defRPr/>
            </a:pPr>
            <a:r>
              <a:rPr lang="en-US" sz="2000" dirty="0">
                <a:latin typeface="Courier New" pitchFamily="49" charset="0"/>
                <a:cs typeface="Courier New" pitchFamily="49" charset="0"/>
              </a:rPr>
              <a:t>&lt;form action="</a:t>
            </a:r>
            <a:r>
              <a:rPr lang="en-US" sz="2000" dirty="0" err="1">
                <a:solidFill>
                  <a:srgbClr val="C00000"/>
                </a:solidFill>
                <a:latin typeface="Courier New" pitchFamily="49" charset="0"/>
                <a:cs typeface="Courier New" pitchFamily="49" charset="0"/>
              </a:rPr>
              <a:t>nhan.php</a:t>
            </a:r>
            <a:r>
              <a:rPr lang="en-US" sz="2000" dirty="0">
                <a:latin typeface="Courier New" pitchFamily="49" charset="0"/>
                <a:cs typeface="Courier New" pitchFamily="49" charset="0"/>
              </a:rPr>
              <a:t>" method="</a:t>
            </a:r>
            <a:r>
              <a:rPr lang="en-US" sz="2000" dirty="0">
                <a:solidFill>
                  <a:srgbClr val="C00000"/>
                </a:solidFill>
                <a:latin typeface="Courier New" pitchFamily="49" charset="0"/>
                <a:cs typeface="Courier New" pitchFamily="49" charset="0"/>
              </a:rPr>
              <a:t>POST</a:t>
            </a:r>
            <a:r>
              <a:rPr lang="en-US" sz="2000" dirty="0">
                <a:latin typeface="Courier New" pitchFamily="49" charset="0"/>
                <a:cs typeface="Courier New" pitchFamily="49" charset="0"/>
              </a:rPr>
              <a:t>"&gt;</a:t>
            </a:r>
          </a:p>
          <a:p>
            <a:pPr marL="342887" indent="0">
              <a:buNone/>
              <a:tabLst>
                <a:tab pos="685772" algn="l"/>
              </a:tabLst>
              <a:defRPr/>
            </a:pPr>
            <a:r>
              <a:rPr lang="en-US" sz="2000" dirty="0">
                <a:latin typeface="Courier New" pitchFamily="49" charset="0"/>
                <a:cs typeface="Courier New" pitchFamily="49" charset="0"/>
              </a:rPr>
              <a:t>	&lt;input type="checkbox" name="</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value=1 /&gt;</a:t>
            </a:r>
            <a:r>
              <a:rPr lang="en-US" sz="2000" dirty="0" err="1">
                <a:latin typeface="Courier New" pitchFamily="49" charset="0"/>
                <a:cs typeface="Courier New" pitchFamily="49" charset="0"/>
              </a:rPr>
              <a:t>Một</a:t>
            </a:r>
            <a:endParaRPr lang="en-US" sz="2000" dirty="0">
              <a:latin typeface="Courier New" pitchFamily="49" charset="0"/>
              <a:cs typeface="Courier New" pitchFamily="49" charset="0"/>
            </a:endParaRPr>
          </a:p>
          <a:p>
            <a:pPr marL="342887" indent="0">
              <a:buNone/>
              <a:tabLst>
                <a:tab pos="685772" algn="l"/>
              </a:tabLst>
              <a:defRPr/>
            </a:pPr>
            <a:r>
              <a:rPr lang="en-US" sz="2000" dirty="0">
                <a:latin typeface="Courier New" pitchFamily="49" charset="0"/>
                <a:cs typeface="Courier New" pitchFamily="49" charset="0"/>
              </a:rPr>
              <a:t>	&lt;input type="checkbox" name="</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value=2 /&gt;Hai</a:t>
            </a:r>
          </a:p>
          <a:p>
            <a:pPr marL="342887" indent="0">
              <a:buNone/>
              <a:tabLst>
                <a:tab pos="685772" algn="l"/>
              </a:tabLst>
              <a:defRPr/>
            </a:pPr>
            <a:r>
              <a:rPr lang="en-US" sz="2000" dirty="0">
                <a:latin typeface="Courier New" pitchFamily="49" charset="0"/>
                <a:cs typeface="Courier New" pitchFamily="49" charset="0"/>
              </a:rPr>
              <a:t>	&lt;input type="checkbox" name="</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value=3 /&gt;Ba</a:t>
            </a:r>
          </a:p>
          <a:p>
            <a:pPr marL="342887" indent="0">
              <a:buNone/>
              <a:tabLst>
                <a:tab pos="685772" algn="l"/>
              </a:tabLst>
              <a:defRPr/>
            </a:pPr>
            <a:r>
              <a:rPr lang="en-US" sz="2000" dirty="0">
                <a:latin typeface="Courier New" pitchFamily="49" charset="0"/>
                <a:cs typeface="Courier New" pitchFamily="49" charset="0"/>
              </a:rPr>
              <a:t>	&lt;input type="submit" name="</a:t>
            </a:r>
            <a:r>
              <a:rPr lang="en-US" sz="2000" dirty="0" err="1">
                <a:latin typeface="Courier New" pitchFamily="49" charset="0"/>
                <a:cs typeface="Courier New" pitchFamily="49" charset="0"/>
              </a:rPr>
              <a:t>Sumit</a:t>
            </a:r>
            <a:r>
              <a:rPr lang="en-US" sz="2000" dirty="0">
                <a:latin typeface="Courier New" pitchFamily="49" charset="0"/>
                <a:cs typeface="Courier New" pitchFamily="49" charset="0"/>
              </a:rPr>
              <a:t>"&gt;</a:t>
            </a:r>
          </a:p>
          <a:p>
            <a:pPr marL="342887" indent="0">
              <a:buNone/>
              <a:tabLst>
                <a:tab pos="685772" algn="l"/>
              </a:tabLst>
              <a:defRPr/>
            </a:pPr>
            <a:r>
              <a:rPr lang="en-US" sz="2000" dirty="0">
                <a:latin typeface="Courier New" pitchFamily="49" charset="0"/>
                <a:cs typeface="Courier New" pitchFamily="49" charset="0"/>
              </a:rPr>
              <a:t>&lt;/form&gt;</a:t>
            </a:r>
            <a:endParaRPr lang="en-US" sz="2000" dirty="0" smtClean="0"/>
          </a:p>
          <a:p>
            <a:pPr lvl="1">
              <a:defRPr/>
            </a:pPr>
            <a:r>
              <a:rPr lang="en-US" sz="2000" dirty="0" err="1"/>
              <a:t>Trang</a:t>
            </a:r>
            <a:r>
              <a:rPr lang="en-US" sz="2000" dirty="0"/>
              <a:t> "</a:t>
            </a:r>
            <a:r>
              <a:rPr lang="en-US" sz="2000" dirty="0" err="1"/>
              <a:t>nhan.php</a:t>
            </a:r>
            <a:r>
              <a:rPr lang="en-US" sz="2000" dirty="0"/>
              <a:t>"</a:t>
            </a:r>
          </a:p>
          <a:p>
            <a:pPr marL="563144" indent="0">
              <a:spcBef>
                <a:spcPts val="450"/>
              </a:spcBef>
              <a:buNone/>
              <a:tabLst>
                <a:tab pos="942938"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563144" indent="0">
              <a:spcBef>
                <a:spcPts val="450"/>
              </a:spcBef>
              <a:buNone/>
              <a:tabLst>
                <a:tab pos="942938"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val</a:t>
            </a:r>
            <a:r>
              <a:rPr lang="en-US" sz="2000" dirty="0">
                <a:latin typeface="Courier New" pitchFamily="49" charset="0"/>
                <a:cs typeface="Courier New" pitchFamily="49" charset="0"/>
              </a:rPr>
              <a:t> = $_POST['</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val</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là</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mảng</a:t>
            </a:r>
            <a:endParaRPr lang="en-US" sz="2000" dirty="0">
              <a:latin typeface="Courier New" pitchFamily="49" charset="0"/>
              <a:cs typeface="Courier New" pitchFamily="49" charset="0"/>
            </a:endParaRPr>
          </a:p>
          <a:p>
            <a:pPr marL="563144" indent="0">
              <a:spcBef>
                <a:spcPts val="450"/>
              </a:spcBef>
              <a:buNone/>
              <a:tabLst>
                <a:tab pos="942938"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foreach</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val</a:t>
            </a:r>
            <a:r>
              <a:rPr lang="en-US" sz="2000" dirty="0">
                <a:latin typeface="Courier New" pitchFamily="49" charset="0"/>
                <a:cs typeface="Courier New" pitchFamily="49" charset="0"/>
              </a:rPr>
              <a:t> as $k=&gt;$v) </a:t>
            </a:r>
          </a:p>
          <a:p>
            <a:pPr marL="563144" indent="0">
              <a:spcBef>
                <a:spcPts val="450"/>
              </a:spcBef>
              <a:buNone/>
              <a:tabLst>
                <a:tab pos="942938" algn="l"/>
              </a:tabLst>
              <a:defRPr/>
            </a:pPr>
            <a:r>
              <a:rPr lang="en-US" sz="2000" dirty="0">
                <a:latin typeface="Courier New" pitchFamily="49" charset="0"/>
                <a:cs typeface="Courier New" pitchFamily="49" charset="0"/>
              </a:rPr>
              <a:t>		echo "$v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563144" indent="0">
              <a:spcBef>
                <a:spcPts val="450"/>
              </a:spcBef>
              <a:buNone/>
              <a:tabLst>
                <a:tab pos="942938" algn="l"/>
              </a:tabLst>
              <a:defRPr/>
            </a:pPr>
            <a:r>
              <a:rPr lang="en-US" sz="2000" dirty="0">
                <a:latin typeface="Courier New" pitchFamily="49" charset="0"/>
                <a:cs typeface="Courier New" pitchFamily="49" charset="0"/>
              </a:rPr>
              <a:t>?&gt;</a:t>
            </a:r>
          </a:p>
          <a:p>
            <a:pPr marL="0" indent="0">
              <a:buNone/>
              <a:defRPr/>
            </a:pPr>
            <a:endParaRPr lang="en-US" dirty="0"/>
          </a:p>
        </p:txBody>
      </p:sp>
      <p:sp>
        <p:nvSpPr>
          <p:cNvPr id="130052" name="Line 5"/>
          <p:cNvSpPr>
            <a:spLocks noChangeShapeType="1"/>
          </p:cNvSpPr>
          <p:nvPr/>
        </p:nvSpPr>
        <p:spPr bwMode="auto">
          <a:xfrm flipH="1">
            <a:off x="4286249" y="2971800"/>
            <a:ext cx="2190750" cy="1752998"/>
          </a:xfrm>
          <a:prstGeom prst="line">
            <a:avLst/>
          </a:prstGeom>
          <a:noFill/>
          <a:ln w="9525">
            <a:solidFill>
              <a:srgbClr val="405E4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sz="1125"/>
          </a:p>
        </p:txBody>
      </p:sp>
      <p:sp>
        <p:nvSpPr>
          <p:cNvPr id="5" name="Oval 7"/>
          <p:cNvSpPr>
            <a:spLocks noChangeArrowheads="1"/>
          </p:cNvSpPr>
          <p:nvPr/>
        </p:nvSpPr>
        <p:spPr bwMode="auto">
          <a:xfrm>
            <a:off x="6248400" y="2014205"/>
            <a:ext cx="652859" cy="1086445"/>
          </a:xfrm>
          <a:prstGeom prst="ellipse">
            <a:avLst/>
          </a:prstGeom>
          <a:noFill/>
          <a:ln w="28575">
            <a:solidFill>
              <a:srgbClr val="FDABB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Tree>
    <p:extLst>
      <p:ext uri="{BB962C8B-B14F-4D97-AF65-F5344CB8AC3E}">
        <p14:creationId xmlns:p14="http://schemas.microsoft.com/office/powerpoint/2010/main" val="7134716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0052"/>
                                        </p:tgtEl>
                                        <p:attrNameLst>
                                          <p:attrName>style.visibility</p:attrName>
                                        </p:attrNameLst>
                                      </p:cBhvr>
                                      <p:to>
                                        <p:strVal val="visible"/>
                                      </p:to>
                                    </p:set>
                                    <p:animEffect transition="in" filter="fade">
                                      <p:cBhvr>
                                        <p:cTn id="11" dur="500"/>
                                        <p:tgtEl>
                                          <p:spTgt spid="130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animBg="1"/>
      <p:bldP spid="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Biến $REQUEST</a:t>
            </a:r>
          </a:p>
        </p:txBody>
      </p:sp>
      <p:sp>
        <p:nvSpPr>
          <p:cNvPr id="222211" name="Content Placeholder 2"/>
          <p:cNvSpPr>
            <a:spLocks noGrp="1"/>
          </p:cNvSpPr>
          <p:nvPr>
            <p:ph idx="1"/>
          </p:nvPr>
        </p:nvSpPr>
        <p:spPr/>
        <p:txBody>
          <a:bodyPr>
            <a:normAutofit/>
          </a:bodyPr>
          <a:lstStyle/>
          <a:p>
            <a:pPr eaLnBrk="1" hangingPunct="1"/>
            <a:r>
              <a:rPr lang="vi-VN" altLang="en-US" sz="2800" dirty="0" smtClean="0"/>
              <a:t>Lấy các giá trị của GET, POST, COOKIE</a:t>
            </a:r>
            <a:r>
              <a:rPr lang="en-US" altLang="en-US" sz="2800" dirty="0" smtClean="0"/>
              <a:t>.</a:t>
            </a:r>
            <a:endParaRPr lang="vi-VN" altLang="en-US" sz="2800" dirty="0" smtClean="0"/>
          </a:p>
          <a:p>
            <a:pPr eaLnBrk="1" hangingPunct="1"/>
            <a:r>
              <a:rPr lang="en-US" altLang="en-US" sz="2800" dirty="0" err="1" smtClean="0"/>
              <a:t>Chú</a:t>
            </a:r>
            <a:r>
              <a:rPr lang="en-US" altLang="en-US" sz="2800" dirty="0" smtClean="0"/>
              <a:t> ý:</a:t>
            </a:r>
            <a:r>
              <a:rPr lang="vi-VN" altLang="en-US" sz="2800" dirty="0" smtClean="0"/>
              <a:t> </a:t>
            </a:r>
            <a:endParaRPr lang="en-US" altLang="en-US" sz="2800" dirty="0" smtClean="0"/>
          </a:p>
          <a:p>
            <a:pPr lvl="1" eaLnBrk="1" hangingPunct="1"/>
            <a:r>
              <a:rPr lang="en-US" altLang="en-US" dirty="0" smtClean="0"/>
              <a:t>C</a:t>
            </a:r>
            <a:r>
              <a:rPr lang="vi-VN" altLang="en-US" dirty="0" smtClean="0"/>
              <a:t>ác phần tử trong mảng REQUEST hoàn toàn độc lập với các phần tử trong GET, POST</a:t>
            </a:r>
            <a:r>
              <a:rPr lang="en-US" altLang="en-US" dirty="0" smtClean="0"/>
              <a:t>,…</a:t>
            </a:r>
          </a:p>
          <a:p>
            <a:pPr lvl="1" eaLnBrk="1" hangingPunct="1"/>
            <a:r>
              <a:rPr lang="en-US" altLang="en-US" dirty="0" smtClean="0"/>
              <a:t>Ta </a:t>
            </a:r>
            <a:r>
              <a:rPr lang="vi-VN" altLang="en-US" dirty="0" smtClean="0"/>
              <a:t>có thể thay </a:t>
            </a:r>
            <a:r>
              <a:rPr lang="en-US" altLang="en-US" dirty="0" err="1" smtClean="0"/>
              <a:t>đổi</a:t>
            </a:r>
            <a:r>
              <a:rPr lang="en-US" altLang="en-US" dirty="0" smtClean="0"/>
              <a:t> </a:t>
            </a:r>
            <a:r>
              <a:rPr lang="en-US" altLang="en-US" dirty="0" err="1" smtClean="0"/>
              <a:t>các</a:t>
            </a:r>
            <a:r>
              <a:rPr lang="en-US" altLang="en-US" dirty="0" smtClean="0"/>
              <a:t> </a:t>
            </a:r>
            <a:r>
              <a:rPr lang="vi-VN" altLang="en-US" dirty="0" smtClean="0"/>
              <a:t>giá trị </a:t>
            </a:r>
            <a:r>
              <a:rPr lang="en-US" altLang="en-US" dirty="0" err="1" smtClean="0"/>
              <a:t>trong</a:t>
            </a:r>
            <a:r>
              <a:rPr lang="en-US" altLang="en-US" dirty="0" smtClean="0"/>
              <a:t> </a:t>
            </a:r>
            <a:r>
              <a:rPr lang="vi-VN" altLang="en-US" dirty="0" smtClean="0"/>
              <a:t>mảng REQUEST </a:t>
            </a:r>
            <a:r>
              <a:rPr lang="en-US" altLang="en-US" dirty="0" err="1" smtClean="0"/>
              <a:t>mà</a:t>
            </a:r>
            <a:r>
              <a:rPr lang="en-US" altLang="en-US" dirty="0" smtClean="0"/>
              <a:t> </a:t>
            </a:r>
            <a:r>
              <a:rPr lang="en-US" altLang="en-US" dirty="0" err="1" smtClean="0"/>
              <a:t>không</a:t>
            </a:r>
            <a:r>
              <a:rPr lang="en-US" altLang="en-US" dirty="0" smtClean="0"/>
              <a:t> </a:t>
            </a:r>
            <a:r>
              <a:rPr lang="en-US" altLang="en-US" dirty="0" err="1" smtClean="0"/>
              <a:t>ảnh</a:t>
            </a:r>
            <a:r>
              <a:rPr lang="en-US" altLang="en-US" dirty="0" smtClean="0"/>
              <a:t> </a:t>
            </a:r>
            <a:r>
              <a:rPr lang="en-US" altLang="en-US" dirty="0" err="1" smtClean="0"/>
              <a:t>hưởng</a:t>
            </a:r>
            <a:r>
              <a:rPr lang="en-US" altLang="en-US" dirty="0" smtClean="0"/>
              <a:t> </a:t>
            </a:r>
            <a:r>
              <a:rPr lang="en-US" altLang="en-US" dirty="0" err="1" smtClean="0"/>
              <a:t>đến</a:t>
            </a:r>
            <a:r>
              <a:rPr lang="en-US" altLang="en-US" dirty="0" smtClean="0"/>
              <a:t> </a:t>
            </a:r>
            <a:r>
              <a:rPr lang="en-US" altLang="en-US" dirty="0" err="1" smtClean="0"/>
              <a:t>các</a:t>
            </a:r>
            <a:r>
              <a:rPr lang="en-US" altLang="en-US" dirty="0" smtClean="0"/>
              <a:t> </a:t>
            </a:r>
            <a:r>
              <a:rPr lang="vi-VN" altLang="en-US" dirty="0" smtClean="0"/>
              <a:t>giá trị </a:t>
            </a:r>
            <a:r>
              <a:rPr lang="en-US" altLang="en-US" dirty="0" err="1" smtClean="0"/>
              <a:t>lưu</a:t>
            </a:r>
            <a:r>
              <a:rPr lang="en-US" altLang="en-US" dirty="0" smtClean="0"/>
              <a:t> </a:t>
            </a:r>
            <a:r>
              <a:rPr lang="vi-VN" altLang="en-US" dirty="0" smtClean="0"/>
              <a:t>trong GET,POST</a:t>
            </a:r>
            <a:r>
              <a:rPr lang="en-US" altLang="en-US" dirty="0" smtClean="0"/>
              <a:t>,…</a:t>
            </a:r>
          </a:p>
        </p:txBody>
      </p:sp>
    </p:spTree>
    <p:extLst>
      <p:ext uri="{BB962C8B-B14F-4D97-AF65-F5344CB8AC3E}">
        <p14:creationId xmlns:p14="http://schemas.microsoft.com/office/powerpoint/2010/main" val="3038567511"/>
      </p:ext>
    </p:extLst>
  </p:cSld>
  <p:clrMapOvr>
    <a:masterClrMapping/>
  </p:clrMapOvr>
  <p:transition spd="slow">
    <p:wipe dir="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mẫu</a:t>
            </a:r>
            <a:endParaRPr lang="en-US"/>
          </a:p>
        </p:txBody>
      </p:sp>
      <p:sp>
        <p:nvSpPr>
          <p:cNvPr id="223235" name="Content Placeholder 2"/>
          <p:cNvSpPr>
            <a:spLocks noGrp="1"/>
          </p:cNvSpPr>
          <p:nvPr>
            <p:ph idx="1"/>
          </p:nvPr>
        </p:nvSpPr>
        <p:spPr/>
        <p:txBody>
          <a:bodyPr/>
          <a:lstStyle/>
          <a:p>
            <a:r>
              <a:rPr lang="vi-VN" altLang="en-US" smtClean="0"/>
              <a:t>Xây dựng 1 trang HTML với nội dung gồm form </a:t>
            </a:r>
            <a:r>
              <a:rPr lang="en-US" altLang="en-US" smtClean="0"/>
              <a:t>cho phép </a:t>
            </a:r>
            <a:r>
              <a:rPr lang="vi-VN" altLang="en-US" smtClean="0"/>
              <a:t>nhập họ tên. Sau đó dùng 1 file </a:t>
            </a:r>
            <a:r>
              <a:rPr lang="en-US" altLang="en-US" smtClean="0"/>
              <a:t>PHP</a:t>
            </a:r>
            <a:r>
              <a:rPr lang="vi-VN" altLang="en-US" smtClean="0"/>
              <a:t> để xuất ra thông tin họ tên mà người sử dụng vừa nhập.</a:t>
            </a:r>
          </a:p>
          <a:p>
            <a:endParaRPr lang="en-US" altLang="en-US" smtClean="0"/>
          </a:p>
        </p:txBody>
      </p:sp>
    </p:spTree>
    <p:extLst>
      <p:ext uri="{BB962C8B-B14F-4D97-AF65-F5344CB8AC3E}">
        <p14:creationId xmlns:p14="http://schemas.microsoft.com/office/powerpoint/2010/main" val="547714406"/>
      </p:ext>
    </p:extLst>
  </p:cSld>
  <p:clrMapOvr>
    <a:masterClrMapping/>
  </p:clrMapOvr>
  <p:transition spd="slow">
    <p:wipe di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293"/>
            <a:ext cx="8229600" cy="800100"/>
          </a:xfrm>
        </p:spPr>
        <p:txBody>
          <a:bodyPr/>
          <a:lstStyle/>
          <a:p>
            <a:pPr>
              <a:defRPr/>
            </a:pPr>
            <a:r>
              <a:rPr lang="en-US" dirty="0" err="1"/>
              <a:t>Ví</a:t>
            </a:r>
            <a:r>
              <a:rPr lang="en-US" dirty="0"/>
              <a:t> </a:t>
            </a:r>
            <a:r>
              <a:rPr lang="en-US" dirty="0" err="1"/>
              <a:t>dụ</a:t>
            </a:r>
            <a:r>
              <a:rPr lang="en-US" dirty="0"/>
              <a:t> </a:t>
            </a:r>
            <a:r>
              <a:rPr lang="en-US" dirty="0" err="1"/>
              <a:t>mẫu</a:t>
            </a:r>
            <a:r>
              <a:rPr lang="en-US" dirty="0"/>
              <a:t> (</a:t>
            </a:r>
            <a:r>
              <a:rPr lang="en-US" dirty="0" err="1"/>
              <a:t>tiếp</a:t>
            </a:r>
            <a:r>
              <a:rPr lang="en-US" dirty="0"/>
              <a:t>)</a:t>
            </a:r>
          </a:p>
        </p:txBody>
      </p:sp>
      <p:sp>
        <p:nvSpPr>
          <p:cNvPr id="3" name="Content Placeholder 2"/>
          <p:cNvSpPr>
            <a:spLocks noGrp="1"/>
          </p:cNvSpPr>
          <p:nvPr>
            <p:ph idx="1"/>
          </p:nvPr>
        </p:nvSpPr>
        <p:spPr>
          <a:xfrm>
            <a:off x="838200" y="1066800"/>
            <a:ext cx="8001000" cy="5562600"/>
          </a:xfrm>
        </p:spPr>
        <p:txBody>
          <a:bodyPr/>
          <a:lstStyle/>
          <a:p>
            <a:pPr>
              <a:defRPr/>
            </a:pPr>
            <a:r>
              <a:rPr lang="en-US" dirty="0" err="1"/>
              <a:t>Tạo</a:t>
            </a:r>
            <a:r>
              <a:rPr lang="en-US" dirty="0"/>
              <a:t> file </a:t>
            </a:r>
            <a:r>
              <a:rPr lang="en-US" dirty="0" err="1" smtClean="0">
                <a:latin typeface="Courier New" pitchFamily="49" charset="0"/>
                <a:cs typeface="Courier New" pitchFamily="49" charset="0"/>
              </a:rPr>
              <a:t>dangnhap.php</a:t>
            </a:r>
            <a:r>
              <a:rPr lang="en-US" dirty="0" smtClean="0"/>
              <a:t> </a:t>
            </a:r>
            <a:r>
              <a:rPr lang="en-US" dirty="0" err="1"/>
              <a:t>để</a:t>
            </a:r>
            <a:r>
              <a:rPr lang="en-US" dirty="0"/>
              <a:t> </a:t>
            </a:r>
            <a:r>
              <a:rPr lang="en-US" dirty="0" err="1"/>
              <a:t>xuất</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với</a:t>
            </a:r>
            <a:r>
              <a:rPr lang="en-US" dirty="0"/>
              <a:t> </a:t>
            </a:r>
            <a:r>
              <a:rPr lang="en-US" dirty="0" err="1"/>
              <a:t>nội</a:t>
            </a:r>
            <a:r>
              <a:rPr lang="en-US" dirty="0"/>
              <a:t> dung </a:t>
            </a:r>
            <a:r>
              <a:rPr lang="en-US" dirty="0" err="1"/>
              <a:t>như</a:t>
            </a:r>
            <a:r>
              <a:rPr lang="en-US" dirty="0"/>
              <a:t> </a:t>
            </a:r>
            <a:r>
              <a:rPr lang="en-US" dirty="0" err="1"/>
              <a:t>sau</a:t>
            </a:r>
            <a:r>
              <a:rPr lang="en-US" dirty="0"/>
              <a:t>:</a:t>
            </a:r>
          </a:p>
          <a:p>
            <a:pPr indent="0">
              <a:spcBef>
                <a:spcPts val="300"/>
              </a:spcBef>
              <a:buNone/>
              <a:tabLst>
                <a:tab pos="648866" algn="l"/>
                <a:tab pos="1028659" algn="l"/>
              </a:tabLst>
              <a:defRPr/>
            </a:pPr>
            <a:r>
              <a:rPr lang="en-US" sz="2000" dirty="0">
                <a:latin typeface="Courier New" pitchFamily="49" charset="0"/>
                <a:cs typeface="Courier New" pitchFamily="49" charset="0"/>
              </a:rPr>
              <a:t>&lt;html&gt;</a:t>
            </a:r>
          </a:p>
          <a:p>
            <a:pPr indent="0">
              <a:spcBef>
                <a:spcPts val="300"/>
              </a:spcBef>
              <a:buNone/>
              <a:tabLst>
                <a:tab pos="648866" algn="l"/>
                <a:tab pos="1028659" algn="l"/>
              </a:tabLst>
              <a:defRPr/>
            </a:pPr>
            <a:r>
              <a:rPr lang="en-US" sz="2000" dirty="0">
                <a:latin typeface="Courier New" pitchFamily="49" charset="0"/>
                <a:cs typeface="Courier New" pitchFamily="49" charset="0"/>
              </a:rPr>
              <a:t>	&lt;head&gt;&lt;title&gt;Vi du </a:t>
            </a:r>
            <a:r>
              <a:rPr lang="en-US" sz="2000" dirty="0" err="1">
                <a:latin typeface="Courier New" pitchFamily="49" charset="0"/>
                <a:cs typeface="Courier New" pitchFamily="49" charset="0"/>
              </a:rPr>
              <a:t>mau</a:t>
            </a:r>
            <a:r>
              <a:rPr lang="en-US" sz="2000" dirty="0">
                <a:latin typeface="Courier New" pitchFamily="49" charset="0"/>
                <a:cs typeface="Courier New" pitchFamily="49" charset="0"/>
              </a:rPr>
              <a:t>&lt;/title&gt;&lt;/head&gt;</a:t>
            </a:r>
          </a:p>
          <a:p>
            <a:pPr indent="0">
              <a:spcBef>
                <a:spcPts val="300"/>
              </a:spcBef>
              <a:buNone/>
              <a:tabLst>
                <a:tab pos="648866" algn="l"/>
                <a:tab pos="1028659" algn="l"/>
              </a:tabLst>
              <a:defRPr/>
            </a:pPr>
            <a:r>
              <a:rPr lang="en-US" sz="2000" dirty="0">
                <a:latin typeface="Courier New" pitchFamily="49" charset="0"/>
                <a:cs typeface="Courier New" pitchFamily="49" charset="0"/>
              </a:rPr>
              <a:t>	&lt;body&gt;</a:t>
            </a:r>
          </a:p>
          <a:p>
            <a:pPr indent="0">
              <a:spcBef>
                <a:spcPts val="300"/>
              </a:spcBef>
              <a:buNone/>
              <a:tabLst>
                <a:tab pos="648866" algn="l"/>
                <a:tab pos="1028659" algn="l"/>
              </a:tabLst>
              <a:defRPr/>
            </a:pPr>
            <a:r>
              <a:rPr lang="en-US" sz="2000" dirty="0">
                <a:latin typeface="Courier New" pitchFamily="49" charset="0"/>
                <a:cs typeface="Courier New" pitchFamily="49" charset="0"/>
              </a:rPr>
              <a:t>		&lt;form action="</a:t>
            </a:r>
            <a:r>
              <a:rPr lang="en-US" sz="2000" b="1" dirty="0" err="1">
                <a:solidFill>
                  <a:srgbClr val="FF0000"/>
                </a:solidFill>
                <a:latin typeface="Courier New" pitchFamily="49" charset="0"/>
                <a:cs typeface="Courier New" pitchFamily="49" charset="0"/>
              </a:rPr>
              <a:t>xuly.php</a:t>
            </a:r>
            <a:r>
              <a:rPr lang="en-US" sz="2000" dirty="0">
                <a:latin typeface="Courier New" pitchFamily="49" charset="0"/>
                <a:cs typeface="Courier New" pitchFamily="49" charset="0"/>
              </a:rPr>
              <a:t>" method="</a:t>
            </a:r>
            <a:r>
              <a:rPr lang="en-US" sz="2000" b="1" dirty="0">
                <a:solidFill>
                  <a:srgbClr val="FF0000"/>
                </a:solidFill>
                <a:latin typeface="Courier New" pitchFamily="49" charset="0"/>
                <a:cs typeface="Courier New" pitchFamily="49" charset="0"/>
              </a:rPr>
              <a:t>POST</a:t>
            </a:r>
            <a:r>
              <a:rPr lang="en-US" sz="2000" dirty="0">
                <a:latin typeface="Courier New" pitchFamily="49" charset="0"/>
                <a:cs typeface="Courier New" pitchFamily="49" charset="0"/>
              </a:rPr>
              <a:t>"&gt;</a:t>
            </a:r>
          </a:p>
          <a:p>
            <a:pPr indent="0">
              <a:spcBef>
                <a:spcPts val="300"/>
              </a:spcBef>
              <a:buNone/>
              <a:tabLst>
                <a:tab pos="648866" algn="l"/>
                <a:tab pos="102865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Nhap</a:t>
            </a:r>
            <a:r>
              <a:rPr lang="en-US" sz="2000" dirty="0">
                <a:latin typeface="Courier New" pitchFamily="49" charset="0"/>
                <a:cs typeface="Courier New" pitchFamily="49" charset="0"/>
              </a:rPr>
              <a:t> ho ten: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indent="0">
              <a:spcBef>
                <a:spcPts val="300"/>
              </a:spcBef>
              <a:buNone/>
              <a:tabLst>
                <a:tab pos="648866" algn="l"/>
                <a:tab pos="1028659" algn="l"/>
              </a:tabLst>
              <a:defRPr/>
            </a:pPr>
            <a:r>
              <a:rPr lang="en-US" sz="2000" dirty="0">
                <a:latin typeface="Courier New" pitchFamily="49" charset="0"/>
                <a:cs typeface="Courier New" pitchFamily="49" charset="0"/>
              </a:rPr>
              <a:t>			&lt;input type="text" name="</a:t>
            </a:r>
            <a:r>
              <a:rPr lang="en-US" sz="2000" dirty="0" err="1">
                <a:solidFill>
                  <a:srgbClr val="FF0000"/>
                </a:solidFill>
                <a:latin typeface="Courier New" pitchFamily="49" charset="0"/>
                <a:cs typeface="Courier New" pitchFamily="49" charset="0"/>
              </a:rPr>
              <a:t>hoten</a:t>
            </a:r>
            <a:r>
              <a:rPr lang="en-US" sz="2000" dirty="0">
                <a:latin typeface="Courier New" pitchFamily="49" charset="0"/>
                <a:cs typeface="Courier New" pitchFamily="49" charset="0"/>
              </a:rPr>
              <a:t>" /&gt;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indent="0">
              <a:spcBef>
                <a:spcPts val="300"/>
              </a:spcBef>
              <a:buNone/>
              <a:tabLst>
                <a:tab pos="648866" algn="l"/>
                <a:tab pos="1028659" algn="l"/>
              </a:tabLst>
              <a:defRPr/>
            </a:pPr>
            <a:r>
              <a:rPr lang="en-US" sz="2000" dirty="0">
                <a:latin typeface="Courier New" pitchFamily="49" charset="0"/>
                <a:cs typeface="Courier New" pitchFamily="49" charset="0"/>
              </a:rPr>
              <a:t>			&lt;input type="submit" value="</a:t>
            </a:r>
            <a:r>
              <a:rPr lang="en-US" sz="2000" dirty="0" err="1">
                <a:latin typeface="Courier New" pitchFamily="49" charset="0"/>
                <a:cs typeface="Courier New" pitchFamily="49" charset="0"/>
              </a:rPr>
              <a:t>Gui</a:t>
            </a:r>
            <a:r>
              <a:rPr lang="en-US" sz="2000" dirty="0">
                <a:latin typeface="Courier New" pitchFamily="49" charset="0"/>
                <a:cs typeface="Courier New" pitchFamily="49" charset="0"/>
              </a:rPr>
              <a:t>" /&gt;</a:t>
            </a:r>
          </a:p>
          <a:p>
            <a:pPr indent="0">
              <a:spcBef>
                <a:spcPts val="300"/>
              </a:spcBef>
              <a:buNone/>
              <a:tabLst>
                <a:tab pos="648866" algn="l"/>
                <a:tab pos="1028659" algn="l"/>
              </a:tabLst>
              <a:defRPr/>
            </a:pPr>
            <a:r>
              <a:rPr lang="en-US" sz="2000" dirty="0">
                <a:latin typeface="Courier New" pitchFamily="49" charset="0"/>
                <a:cs typeface="Courier New" pitchFamily="49" charset="0"/>
              </a:rPr>
              <a:t>		&lt;/form&gt;</a:t>
            </a:r>
          </a:p>
          <a:p>
            <a:pPr indent="0">
              <a:spcBef>
                <a:spcPts val="300"/>
              </a:spcBef>
              <a:buNone/>
              <a:tabLst>
                <a:tab pos="648866" algn="l"/>
                <a:tab pos="1028659" algn="l"/>
              </a:tabLst>
              <a:defRPr/>
            </a:pPr>
            <a:r>
              <a:rPr lang="en-US" sz="2000" dirty="0">
                <a:latin typeface="Courier New" pitchFamily="49" charset="0"/>
                <a:cs typeface="Courier New" pitchFamily="49" charset="0"/>
              </a:rPr>
              <a:t> 	&lt;/body&gt;</a:t>
            </a:r>
          </a:p>
          <a:p>
            <a:pPr indent="0">
              <a:spcBef>
                <a:spcPts val="300"/>
              </a:spcBef>
              <a:buNone/>
              <a:tabLst>
                <a:tab pos="648866" algn="l"/>
                <a:tab pos="1028659" algn="l"/>
              </a:tabLst>
              <a:defRPr/>
            </a:pPr>
            <a:r>
              <a:rPr lang="en-US" sz="2000" dirty="0">
                <a:latin typeface="Courier New" pitchFamily="49" charset="0"/>
                <a:cs typeface="Courier New" pitchFamily="49" charset="0"/>
              </a:rPr>
              <a:t>&lt;/html&gt;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3538367549"/>
      </p:ext>
    </p:extLst>
  </p:cSld>
  <p:clrMapOvr>
    <a:masterClrMapping/>
  </p:clrMapOvr>
  <p:transition spd="slow">
    <p:wipe di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a:t>Ví</a:t>
            </a:r>
            <a:r>
              <a:rPr lang="en-US" dirty="0"/>
              <a:t> </a:t>
            </a:r>
            <a:r>
              <a:rPr lang="en-US" dirty="0" err="1"/>
              <a:t>dụ</a:t>
            </a:r>
            <a:r>
              <a:rPr lang="en-US" dirty="0"/>
              <a:t> </a:t>
            </a:r>
            <a:r>
              <a:rPr lang="en-US" dirty="0" err="1"/>
              <a:t>mẫu</a:t>
            </a:r>
            <a:r>
              <a:rPr lang="en-US" dirty="0"/>
              <a:t> (</a:t>
            </a:r>
            <a:r>
              <a:rPr lang="en-US" dirty="0" err="1"/>
              <a:t>tiếp</a:t>
            </a:r>
            <a:r>
              <a:rPr lang="en-US" dirty="0"/>
              <a:t>)</a:t>
            </a:r>
          </a:p>
        </p:txBody>
      </p:sp>
      <p:sp>
        <p:nvSpPr>
          <p:cNvPr id="3" name="Content Placeholder 2"/>
          <p:cNvSpPr>
            <a:spLocks noGrp="1"/>
          </p:cNvSpPr>
          <p:nvPr>
            <p:ph idx="1"/>
          </p:nvPr>
        </p:nvSpPr>
        <p:spPr>
          <a:xfrm>
            <a:off x="838200" y="1066800"/>
            <a:ext cx="8153399" cy="5562599"/>
          </a:xfrm>
        </p:spPr>
        <p:txBody>
          <a:bodyPr>
            <a:normAutofit/>
          </a:bodyPr>
          <a:lstStyle/>
          <a:p>
            <a:pPr>
              <a:defRPr/>
            </a:pPr>
            <a:r>
              <a:rPr lang="en-US" dirty="0" err="1"/>
              <a:t>Tạo</a:t>
            </a:r>
            <a:r>
              <a:rPr lang="en-US" dirty="0"/>
              <a:t> file </a:t>
            </a:r>
            <a:r>
              <a:rPr lang="en-US" dirty="0" err="1" smtClean="0">
                <a:latin typeface="Courier New" pitchFamily="49" charset="0"/>
                <a:cs typeface="Courier New" pitchFamily="49" charset="0"/>
              </a:rPr>
              <a:t>xuly.php</a:t>
            </a:r>
            <a:r>
              <a:rPr lang="en-US" dirty="0" smtClean="0">
                <a:latin typeface="Courier New" pitchFamily="49" charset="0"/>
                <a:cs typeface="Courier New" pitchFamily="49" charset="0"/>
              </a:rPr>
              <a:t> </a:t>
            </a:r>
            <a:r>
              <a:rPr lang="en-US" dirty="0" err="1" smtClean="0"/>
              <a:t>để</a:t>
            </a:r>
            <a:r>
              <a:rPr lang="en-US" dirty="0" smtClean="0"/>
              <a:t> </a:t>
            </a:r>
            <a:r>
              <a:rPr lang="en-US" dirty="0" err="1"/>
              <a:t>xuất</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với</a:t>
            </a:r>
            <a:r>
              <a:rPr lang="en-US" dirty="0"/>
              <a:t> </a:t>
            </a:r>
            <a:r>
              <a:rPr lang="en-US" dirty="0" err="1"/>
              <a:t>nội</a:t>
            </a:r>
            <a:r>
              <a:rPr lang="en-US" dirty="0"/>
              <a:t> dung </a:t>
            </a:r>
            <a:r>
              <a:rPr lang="en-US" dirty="0" err="1"/>
              <a:t>như</a:t>
            </a:r>
            <a:r>
              <a:rPr lang="en-US" dirty="0"/>
              <a:t> </a:t>
            </a:r>
            <a:r>
              <a:rPr lang="en-US" dirty="0" err="1"/>
              <a:t>sau</a:t>
            </a:r>
            <a:r>
              <a:rPr lang="en-US" dirty="0" smtClean="0"/>
              <a:t>:</a:t>
            </a:r>
            <a:endParaRPr lang="en-US" dirty="0"/>
          </a:p>
          <a:p>
            <a:pPr indent="0">
              <a:spcBef>
                <a:spcPts val="300"/>
              </a:spcBef>
              <a:buNone/>
              <a:tabLst>
                <a:tab pos="648866" algn="l"/>
                <a:tab pos="1028659" algn="l"/>
              </a:tabLst>
              <a:defRPr/>
            </a:pPr>
            <a:r>
              <a:rPr lang="en-US" sz="2400" dirty="0">
                <a:latin typeface="Courier New" pitchFamily="49" charset="0"/>
                <a:cs typeface="Courier New" pitchFamily="49" charset="0"/>
              </a:rPr>
              <a:t>&lt;html&gt;</a:t>
            </a:r>
          </a:p>
          <a:p>
            <a:pPr indent="0">
              <a:spcBef>
                <a:spcPts val="300"/>
              </a:spcBef>
              <a:buNone/>
              <a:tabLst>
                <a:tab pos="648866" algn="l"/>
                <a:tab pos="1028659" algn="l"/>
              </a:tabLst>
              <a:defRPr/>
            </a:pPr>
            <a:r>
              <a:rPr lang="en-US" sz="2400" dirty="0">
                <a:latin typeface="Courier New" pitchFamily="49" charset="0"/>
                <a:cs typeface="Courier New" pitchFamily="49" charset="0"/>
              </a:rPr>
              <a:t>	&lt;head&gt;&lt;title&gt;Vi du </a:t>
            </a:r>
            <a:r>
              <a:rPr lang="en-US" sz="2400" dirty="0" err="1">
                <a:latin typeface="Courier New" pitchFamily="49" charset="0"/>
                <a:cs typeface="Courier New" pitchFamily="49" charset="0"/>
              </a:rPr>
              <a:t>mau</a:t>
            </a:r>
            <a:r>
              <a:rPr lang="en-US" sz="2400" dirty="0">
                <a:latin typeface="Courier New" pitchFamily="49" charset="0"/>
                <a:cs typeface="Courier New" pitchFamily="49" charset="0"/>
              </a:rPr>
              <a:t>&lt;/title&gt;&lt;/head&gt;</a:t>
            </a:r>
          </a:p>
          <a:p>
            <a:pPr indent="0">
              <a:spcBef>
                <a:spcPts val="300"/>
              </a:spcBef>
              <a:buNone/>
              <a:tabLst>
                <a:tab pos="648866" algn="l"/>
                <a:tab pos="1028659" algn="l"/>
              </a:tabLst>
              <a:defRPr/>
            </a:pPr>
            <a:r>
              <a:rPr lang="en-US" sz="2400" dirty="0">
                <a:latin typeface="Courier New" pitchFamily="49" charset="0"/>
                <a:cs typeface="Courier New" pitchFamily="49" charset="0"/>
              </a:rPr>
              <a:t>	&lt;body&gt;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Chào</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mừng</a:t>
            </a: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b="1" dirty="0">
                <a:latin typeface="Courier New" pitchFamily="49" charset="0"/>
                <a:cs typeface="Courier New" pitchFamily="49" charset="0"/>
              </a:rPr>
              <a:t>$_POST</a:t>
            </a:r>
            <a:r>
              <a:rPr lang="en-US" sz="2400" dirty="0">
                <a:latin typeface="Courier New" pitchFamily="49" charset="0"/>
                <a:cs typeface="Courier New" pitchFamily="49" charset="0"/>
              </a:rPr>
              <a:t>['</a:t>
            </a:r>
            <a:r>
              <a:rPr lang="en-US" sz="2400" dirty="0" err="1">
                <a:solidFill>
                  <a:srgbClr val="FF0000"/>
                </a:solidFill>
                <a:latin typeface="Courier New" pitchFamily="49" charset="0"/>
                <a:cs typeface="Courier New" pitchFamily="49" charset="0"/>
              </a:rPr>
              <a:t>hoten</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?&gt;</a:t>
            </a:r>
          </a:p>
          <a:p>
            <a:pPr indent="0">
              <a:spcBef>
                <a:spcPts val="300"/>
              </a:spcBef>
              <a:buNone/>
              <a:tabLst>
                <a:tab pos="648866" algn="l"/>
                <a:tab pos="1028659" algn="l"/>
              </a:tabLst>
              <a:defRPr/>
            </a:pPr>
            <a:r>
              <a:rPr lang="en-US" sz="2400" dirty="0">
                <a:latin typeface="Courier New" pitchFamily="49" charset="0"/>
                <a:cs typeface="Courier New" pitchFamily="49" charset="0"/>
              </a:rPr>
              <a:t> 	&lt;/body&gt;</a:t>
            </a:r>
          </a:p>
          <a:p>
            <a:pPr indent="0">
              <a:spcBef>
                <a:spcPts val="300"/>
              </a:spcBef>
              <a:buNone/>
              <a:tabLst>
                <a:tab pos="648866" algn="l"/>
                <a:tab pos="1028659" algn="l"/>
              </a:tabLst>
              <a:defRPr/>
            </a:pPr>
            <a:r>
              <a:rPr lang="en-US" sz="2400" dirty="0">
                <a:latin typeface="Courier New" pitchFamily="49" charset="0"/>
                <a:cs typeface="Courier New" pitchFamily="49" charset="0"/>
              </a:rPr>
              <a:t>&lt;/html&gt;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2264591322"/>
      </p:ext>
    </p:extLst>
  </p:cSld>
  <p:clrMapOvr>
    <a:masterClrMapping/>
  </p:clrMapOvr>
  <p:transition spd="slow">
    <p:wipe di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8001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a:t>hợp</a:t>
            </a:r>
            <a:endParaRPr lang="en-US" dirty="0"/>
          </a:p>
        </p:txBody>
      </p:sp>
      <p:sp>
        <p:nvSpPr>
          <p:cNvPr id="3" name="Content Placeholder 2"/>
          <p:cNvSpPr>
            <a:spLocks noGrp="1"/>
          </p:cNvSpPr>
          <p:nvPr>
            <p:ph idx="1"/>
          </p:nvPr>
        </p:nvSpPr>
        <p:spPr>
          <a:xfrm>
            <a:off x="838200" y="1028700"/>
            <a:ext cx="8077200" cy="5676899"/>
          </a:xfrm>
        </p:spPr>
        <p:txBody>
          <a:bodyPr>
            <a:normAutofit/>
          </a:bodyPr>
          <a:lstStyle/>
          <a:p>
            <a:pPr>
              <a:defRPr/>
            </a:pPr>
            <a:r>
              <a:rPr lang="en-US" dirty="0" err="1"/>
              <a:t>Tạo</a:t>
            </a:r>
            <a:r>
              <a:rPr lang="en-US" dirty="0"/>
              <a:t> file </a:t>
            </a:r>
            <a:r>
              <a:rPr lang="en-US" dirty="0" err="1" smtClean="0">
                <a:latin typeface="Courier New" pitchFamily="49" charset="0"/>
                <a:cs typeface="Courier New" pitchFamily="49" charset="0"/>
              </a:rPr>
              <a:t>info.php</a:t>
            </a:r>
            <a:r>
              <a:rPr lang="en-US" dirty="0" smtClean="0"/>
              <a:t> </a:t>
            </a:r>
            <a:r>
              <a:rPr lang="en-US" dirty="0" err="1"/>
              <a:t>để</a:t>
            </a:r>
            <a:r>
              <a:rPr lang="en-US" dirty="0"/>
              <a:t> </a:t>
            </a:r>
            <a:r>
              <a:rPr lang="en-US" dirty="0" err="1" smtClean="0"/>
              <a:t>nhập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&lt;html&gt;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&lt;head&gt;&lt;title&gt;</a:t>
            </a:r>
            <a:r>
              <a:rPr lang="en-US" sz="2000" dirty="0" err="1">
                <a:latin typeface="Courier New" pitchFamily="49" charset="0"/>
                <a:cs typeface="Courier New" pitchFamily="49" charset="0"/>
              </a:rPr>
              <a:t>Ví</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dụ</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tổng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hợp</a:t>
            </a:r>
            <a:r>
              <a:rPr lang="en-US" sz="2000" dirty="0">
                <a:latin typeface="Courier New" pitchFamily="49" charset="0"/>
                <a:cs typeface="Courier New" pitchFamily="49" charset="0"/>
              </a:rPr>
              <a:t>&lt;/title&gt;&lt;/head&gt;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&lt;body&gt;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&lt;form name="</a:t>
            </a:r>
            <a:r>
              <a:rPr lang="en-US" sz="2000" dirty="0" err="1">
                <a:latin typeface="Courier New" pitchFamily="49" charset="0"/>
                <a:cs typeface="Courier New" pitchFamily="49" charset="0"/>
              </a:rPr>
              <a:t>myform</a:t>
            </a:r>
            <a:r>
              <a:rPr lang="en-US" sz="2000" dirty="0">
                <a:latin typeface="Courier New" pitchFamily="49" charset="0"/>
                <a:cs typeface="Courier New" pitchFamily="49" charset="0"/>
              </a:rPr>
              <a:t>" method="post" action="</a:t>
            </a:r>
            <a:r>
              <a:rPr lang="en-US" sz="2000" dirty="0" err="1">
                <a:latin typeface="Courier New" pitchFamily="49" charset="0"/>
                <a:cs typeface="Courier New" pitchFamily="49" charset="0"/>
              </a:rPr>
              <a:t>xly.php</a:t>
            </a:r>
            <a:r>
              <a:rPr lang="en-US" sz="2000" dirty="0">
                <a:latin typeface="Courier New" pitchFamily="49" charset="0"/>
                <a:cs typeface="Courier New" pitchFamily="49" charset="0"/>
              </a:rPr>
              <a:t>"&gt;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&lt;p&gt;Name &lt;input type="text" name="</a:t>
            </a:r>
            <a:r>
              <a:rPr lang="en-US" sz="2000" dirty="0" err="1">
                <a:latin typeface="Courier New" pitchFamily="49" charset="0"/>
                <a:cs typeface="Courier New" pitchFamily="49" charset="0"/>
              </a:rPr>
              <a:t>txtname</a:t>
            </a:r>
            <a:r>
              <a:rPr lang="en-US" sz="2000" dirty="0">
                <a:latin typeface="Courier New" pitchFamily="49" charset="0"/>
                <a:cs typeface="Courier New" pitchFamily="49" charset="0"/>
              </a:rPr>
              <a:t>"/&gt;&lt;/p&gt;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&lt;p&gt;Job &lt;input type="text" name="</a:t>
            </a:r>
            <a:r>
              <a:rPr lang="en-US" sz="2000" dirty="0" err="1">
                <a:latin typeface="Courier New" pitchFamily="49" charset="0"/>
                <a:cs typeface="Courier New" pitchFamily="49" charset="0"/>
              </a:rPr>
              <a:t>txtjob</a:t>
            </a:r>
            <a:r>
              <a:rPr lang="en-US" sz="2000" dirty="0">
                <a:latin typeface="Courier New" pitchFamily="49" charset="0"/>
                <a:cs typeface="Courier New" pitchFamily="49" charset="0"/>
              </a:rPr>
              <a:t>"/&gt;&lt;/p&gt;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a:t>
            </a:r>
            <a:r>
              <a:rPr lang="en-US" sz="2000" dirty="0" err="1">
                <a:latin typeface="Courier New" pitchFamily="49" charset="0"/>
                <a:cs typeface="Courier New" pitchFamily="49" charset="0"/>
              </a:rPr>
              <a:t>Giới</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tính</a:t>
            </a: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&lt;input type="radio" name="</a:t>
            </a:r>
            <a:r>
              <a:rPr lang="en-US" sz="2000" dirty="0" err="1">
                <a:latin typeface="Courier New" pitchFamily="49" charset="0"/>
                <a:cs typeface="Courier New" pitchFamily="49" charset="0"/>
              </a:rPr>
              <a:t>rdbsex</a:t>
            </a:r>
            <a:r>
              <a:rPr lang="en-US" sz="2000" dirty="0">
                <a:latin typeface="Courier New" pitchFamily="49" charset="0"/>
                <a:cs typeface="Courier New" pitchFamily="49" charset="0"/>
              </a:rPr>
              <a:t>" value="Nam"/&gt;Nam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&lt;input type="radio" name="</a:t>
            </a:r>
            <a:r>
              <a:rPr lang="en-US" sz="2000" dirty="0" err="1">
                <a:latin typeface="Courier New" pitchFamily="49" charset="0"/>
                <a:cs typeface="Courier New" pitchFamily="49" charset="0"/>
              </a:rPr>
              <a:t>rdbsex</a:t>
            </a: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Nữ</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Nữ</a:t>
            </a: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a:t>
            </a:r>
          </a:p>
          <a:p>
            <a:pPr marL="0" indent="0">
              <a:spcBef>
                <a:spcPts val="300"/>
              </a:spcBef>
              <a:buNone/>
              <a:tabLst>
                <a:tab pos="257165" algn="l"/>
                <a:tab pos="563144" algn="l"/>
                <a:tab pos="820309" algn="l"/>
              </a:tabLst>
              <a:defRPr/>
            </a:pPr>
            <a:r>
              <a:rPr lang="en-US" sz="1500" dirty="0">
                <a:latin typeface="Courier New" pitchFamily="49" charset="0"/>
                <a:cs typeface="Courier New" pitchFamily="49" charset="0"/>
              </a:rPr>
              <a:t>	</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3450316909"/>
      </p:ext>
    </p:extLst>
  </p:cSld>
  <p:clrMapOvr>
    <a:masterClrMapping/>
  </p:clrMapOvr>
  <p:transition spd="slow">
    <p:wipe di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smtClean="0"/>
              <a:t>hợp</a:t>
            </a:r>
            <a:r>
              <a:rPr lang="en-US" dirty="0" smtClean="0"/>
              <a:t> (</a:t>
            </a:r>
            <a:r>
              <a:rPr lang="en-US" dirty="0" err="1" smtClean="0"/>
              <a:t>tiếp</a:t>
            </a:r>
            <a:r>
              <a:rPr lang="en-US" dirty="0"/>
              <a:t>)</a:t>
            </a:r>
          </a:p>
        </p:txBody>
      </p:sp>
      <p:sp>
        <p:nvSpPr>
          <p:cNvPr id="227331" name="Content Placeholder 2"/>
          <p:cNvSpPr>
            <a:spLocks noGrp="1"/>
          </p:cNvSpPr>
          <p:nvPr>
            <p:ph idx="1"/>
          </p:nvPr>
        </p:nvSpPr>
        <p:spPr>
          <a:xfrm>
            <a:off x="838200" y="1295400"/>
            <a:ext cx="8153399" cy="5212059"/>
          </a:xfrm>
        </p:spPr>
        <p:txBody>
          <a:bodyPr>
            <a:noAutofit/>
          </a:bodyPr>
          <a:lstStyle/>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&lt;p&gt;</a:t>
            </a:r>
            <a:r>
              <a:rPr lang="en-US" altLang="en-US" sz="2400" dirty="0" err="1">
                <a:latin typeface="Courier New" panose="02070309020205020404" pitchFamily="49" charset="0"/>
                <a:cs typeface="Courier New" panose="02070309020205020404" pitchFamily="49" charset="0"/>
              </a:rPr>
              <a:t>Quê</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quán</a:t>
            </a:r>
            <a:r>
              <a:rPr lang="en-US" altLang="en-US" sz="2400" dirty="0">
                <a:latin typeface="Courier New" panose="02070309020205020404" pitchFamily="49" charset="0"/>
                <a:cs typeface="Courier New" panose="02070309020205020404" pitchFamily="49" charset="0"/>
              </a:rPr>
              <a:t>&lt;/p&gt;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&lt;select name="</a:t>
            </a:r>
            <a:r>
              <a:rPr lang="en-US" altLang="en-US" sz="2400" dirty="0" err="1">
                <a:latin typeface="Courier New" panose="02070309020205020404" pitchFamily="49" charset="0"/>
                <a:cs typeface="Courier New" panose="02070309020205020404" pitchFamily="49" charset="0"/>
              </a:rPr>
              <a:t>selhomeland</a:t>
            </a:r>
            <a:r>
              <a:rPr lang="en-US" altLang="en-US" sz="2400" dirty="0">
                <a:latin typeface="Courier New" panose="02070309020205020404" pitchFamily="49" charset="0"/>
                <a:cs typeface="Courier New" panose="02070309020205020404" pitchFamily="49" charset="0"/>
              </a:rPr>
              <a:t>"&gt;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Hà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Nội</a:t>
            </a:r>
            <a:r>
              <a:rPr lang="en-US" altLang="en-US" sz="2400" dirty="0">
                <a:latin typeface="Courier New" panose="02070309020205020404" pitchFamily="49" charset="0"/>
                <a:cs typeface="Courier New" panose="02070309020205020404" pitchFamily="49" charset="0"/>
              </a:rPr>
              <a:t>"&gt; </a:t>
            </a:r>
            <a:r>
              <a:rPr lang="en-US" altLang="en-US" sz="2400" dirty="0" err="1">
                <a:latin typeface="Courier New" panose="02070309020205020404" pitchFamily="49" charset="0"/>
                <a:cs typeface="Courier New" panose="02070309020205020404" pitchFamily="49" charset="0"/>
              </a:rPr>
              <a:t>Hà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Nội</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Huế</a:t>
            </a:r>
            <a:r>
              <a:rPr lang="en-US" altLang="en-US" sz="2400" dirty="0">
                <a:latin typeface="Courier New" panose="02070309020205020404" pitchFamily="49" charset="0"/>
                <a:cs typeface="Courier New" panose="02070309020205020404" pitchFamily="49" charset="0"/>
              </a:rPr>
              <a:t>"&gt; </a:t>
            </a:r>
            <a:r>
              <a:rPr lang="en-US" altLang="en-US" sz="2400" dirty="0" err="1">
                <a:latin typeface="Courier New" panose="02070309020205020404" pitchFamily="49" charset="0"/>
                <a:cs typeface="Courier New" panose="02070309020205020404" pitchFamily="49" charset="0"/>
              </a:rPr>
              <a:t>Huế</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Đà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Nẵng</a:t>
            </a:r>
            <a:r>
              <a:rPr lang="en-US" altLang="en-US" sz="2400" dirty="0">
                <a:latin typeface="Courier New" panose="02070309020205020404" pitchFamily="49" charset="0"/>
                <a:cs typeface="Courier New" panose="02070309020205020404" pitchFamily="49" charset="0"/>
              </a:rPr>
              <a:t>"&gt; </a:t>
            </a:r>
            <a:r>
              <a:rPr lang="en-US" altLang="en-US" sz="2400" dirty="0" err="1">
                <a:latin typeface="Courier New" panose="02070309020205020404" pitchFamily="49" charset="0"/>
                <a:cs typeface="Courier New" panose="02070309020205020404" pitchFamily="49" charset="0"/>
              </a:rPr>
              <a:t>Đà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Nẵng</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Quy</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Nhơn</a:t>
            </a:r>
            <a:r>
              <a:rPr lang="en-US" altLang="en-US" sz="2400" dirty="0">
                <a:latin typeface="Courier New" panose="02070309020205020404" pitchFamily="49" charset="0"/>
                <a:cs typeface="Courier New" panose="02070309020205020404" pitchFamily="49" charset="0"/>
              </a:rPr>
              <a:t>" selected="selected"&gt;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Quy</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Nhơn</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Hồ</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Chí</a:t>
            </a:r>
            <a:r>
              <a:rPr lang="en-US" altLang="en-US" sz="2400" dirty="0">
                <a:latin typeface="Courier New" panose="02070309020205020404" pitchFamily="49" charset="0"/>
                <a:cs typeface="Courier New" panose="02070309020205020404" pitchFamily="49" charset="0"/>
              </a:rPr>
              <a:t> Minh"&gt;</a:t>
            </a:r>
            <a:r>
              <a:rPr lang="en-US" altLang="en-US" sz="2400" dirty="0" err="1">
                <a:latin typeface="Courier New" panose="02070309020205020404" pitchFamily="49" charset="0"/>
                <a:cs typeface="Courier New" panose="02070309020205020404" pitchFamily="49" charset="0"/>
              </a:rPr>
              <a:t>Hồ</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Chí</a:t>
            </a:r>
            <a:r>
              <a:rPr lang="en-US" altLang="en-US" sz="2400" dirty="0">
                <a:latin typeface="Courier New" panose="02070309020205020404" pitchFamily="49" charset="0"/>
                <a:cs typeface="Courier New" panose="02070309020205020404" pitchFamily="49" charset="0"/>
              </a:rPr>
              <a:t> Minh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&lt;/select&gt;</a:t>
            </a:r>
          </a:p>
        </p:txBody>
      </p:sp>
    </p:spTree>
    <p:extLst>
      <p:ext uri="{BB962C8B-B14F-4D97-AF65-F5344CB8AC3E}">
        <p14:creationId xmlns:p14="http://schemas.microsoft.com/office/powerpoint/2010/main" val="3919234287"/>
      </p:ext>
    </p:extLst>
  </p:cSld>
  <p:clrMapOvr>
    <a:masterClrMapping/>
  </p:clrMapOvr>
  <p:transition spd="slow">
    <p:wipe di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a:t>hợp</a:t>
            </a:r>
            <a:r>
              <a:rPr lang="en-US" dirty="0"/>
              <a:t> (</a:t>
            </a:r>
            <a:r>
              <a:rPr lang="en-US" dirty="0" err="1"/>
              <a:t>tiếp</a:t>
            </a:r>
            <a:r>
              <a:rPr lang="en-US" dirty="0"/>
              <a:t>)</a:t>
            </a:r>
          </a:p>
        </p:txBody>
      </p:sp>
      <p:sp>
        <p:nvSpPr>
          <p:cNvPr id="228355" name="Content Placeholder 2"/>
          <p:cNvSpPr>
            <a:spLocks noGrp="1"/>
          </p:cNvSpPr>
          <p:nvPr>
            <p:ph idx="1"/>
          </p:nvPr>
        </p:nvSpPr>
        <p:spPr>
          <a:xfrm>
            <a:off x="914400" y="1066801"/>
            <a:ext cx="7848599" cy="5112248"/>
          </a:xfrm>
        </p:spPr>
        <p:txBody>
          <a:bodyPr>
            <a:normAutofit/>
          </a:bodyPr>
          <a:lstStyle/>
          <a:p>
            <a:pPr marL="0" indent="0">
              <a:spcBef>
                <a:spcPts val="297"/>
              </a:spcBef>
              <a:buNone/>
              <a:tabLst>
                <a:tab pos="256967" algn="l"/>
                <a:tab pos="562548" algn="l"/>
                <a:tab pos="819514" algn="l"/>
              </a:tabLst>
            </a:pPr>
            <a:r>
              <a:rPr lang="en-US" altLang="en-US" sz="1500" dirty="0">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&lt;p&gt;</a:t>
            </a:r>
            <a:r>
              <a:rPr lang="en-US" altLang="en-US" sz="2000" dirty="0" err="1">
                <a:latin typeface="Courier New" panose="02070309020205020404" pitchFamily="49" charset="0"/>
                <a:cs typeface="Courier New" panose="02070309020205020404" pitchFamily="49" charset="0"/>
              </a:rPr>
              <a:t>Ngoại</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ngữ</a:t>
            </a:r>
            <a:r>
              <a:rPr lang="en-US" altLang="en-US" sz="2000" dirty="0">
                <a:latin typeface="Courier New" panose="02070309020205020404" pitchFamily="49" charset="0"/>
                <a:cs typeface="Courier New" panose="02070309020205020404" pitchFamily="49" charset="0"/>
              </a:rPr>
              <a:t>&lt;/p&gt;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&lt;input type="checkbox" name="</a:t>
            </a:r>
            <a:r>
              <a:rPr lang="en-US" altLang="en-US" sz="2000" dirty="0" err="1">
                <a:solidFill>
                  <a:srgbClr val="FF0000"/>
                </a:solidFill>
                <a:latin typeface="Courier New" panose="02070309020205020404" pitchFamily="49" charset="0"/>
                <a:cs typeface="Courier New" panose="02070309020205020404" pitchFamily="49" charset="0"/>
              </a:rPr>
              <a:t>ckb</a:t>
            </a:r>
            <a:r>
              <a:rPr lang="en-US" altLang="en-US" sz="2000" dirty="0">
                <a:solidFill>
                  <a:srgbClr val="FF0000"/>
                </a:solidFill>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value="</a:t>
            </a:r>
            <a:r>
              <a:rPr lang="en-US" altLang="en-US" sz="2000" dirty="0" err="1">
                <a:latin typeface="Courier New" panose="02070309020205020404" pitchFamily="49" charset="0"/>
                <a:cs typeface="Courier New" panose="02070309020205020404" pitchFamily="49" charset="0"/>
              </a:rPr>
              <a:t>Anh</a:t>
            </a: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Tiếng</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Anh</a:t>
            </a:r>
            <a:endParaRPr lang="en-US" altLang="en-US" sz="2000" dirty="0">
              <a:latin typeface="Courier New" panose="02070309020205020404" pitchFamily="49" charset="0"/>
              <a:cs typeface="Courier New" panose="02070309020205020404" pitchFamily="49" charset="0"/>
            </a:endParaRP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&lt;input type="checkbox" name="</a:t>
            </a:r>
            <a:r>
              <a:rPr lang="en-US" altLang="en-US" sz="2000" dirty="0" err="1">
                <a:solidFill>
                  <a:srgbClr val="FF0000"/>
                </a:solidFill>
                <a:latin typeface="Courier New" panose="02070309020205020404" pitchFamily="49" charset="0"/>
                <a:cs typeface="Courier New" panose="02070309020205020404" pitchFamily="49" charset="0"/>
              </a:rPr>
              <a:t>ckb</a:t>
            </a:r>
            <a:r>
              <a:rPr lang="en-US" altLang="en-US" sz="2000" dirty="0">
                <a:solidFill>
                  <a:srgbClr val="FF0000"/>
                </a:solidFill>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value="</a:t>
            </a:r>
            <a:r>
              <a:rPr lang="en-US" altLang="en-US" sz="2000" dirty="0" err="1">
                <a:latin typeface="Courier New" panose="02070309020205020404" pitchFamily="49" charset="0"/>
                <a:cs typeface="Courier New" panose="02070309020205020404" pitchFamily="49" charset="0"/>
              </a:rPr>
              <a:t>Pháp</a:t>
            </a: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Tiếng</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Pháp</a:t>
            </a:r>
            <a:endParaRPr lang="en-US" altLang="en-US" sz="2000" dirty="0">
              <a:latin typeface="Courier New" panose="02070309020205020404" pitchFamily="49" charset="0"/>
              <a:cs typeface="Courier New" panose="02070309020205020404" pitchFamily="49" charset="0"/>
            </a:endParaRP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&lt;input type="checkbox" name="</a:t>
            </a:r>
            <a:r>
              <a:rPr lang="en-US" altLang="en-US" sz="2000" dirty="0" err="1">
                <a:solidFill>
                  <a:srgbClr val="FF0000"/>
                </a:solidFill>
                <a:latin typeface="Courier New" panose="02070309020205020404" pitchFamily="49" charset="0"/>
                <a:cs typeface="Courier New" panose="02070309020205020404" pitchFamily="49" charset="0"/>
              </a:rPr>
              <a:t>ckb</a:t>
            </a:r>
            <a:r>
              <a:rPr lang="en-US" altLang="en-US" sz="2000" dirty="0">
                <a:solidFill>
                  <a:srgbClr val="FF0000"/>
                </a:solidFill>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value="</a:t>
            </a:r>
            <a:r>
              <a:rPr lang="en-US" altLang="en-US" sz="2000" dirty="0" err="1">
                <a:latin typeface="Courier New" panose="02070309020205020404" pitchFamily="49" charset="0"/>
                <a:cs typeface="Courier New" panose="02070309020205020404" pitchFamily="49" charset="0"/>
              </a:rPr>
              <a:t>Nhật</a:t>
            </a: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Tiếng</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Nhật</a:t>
            </a:r>
            <a:r>
              <a:rPr lang="en-US" altLang="en-US" sz="2000" dirty="0">
                <a:latin typeface="Courier New" panose="02070309020205020404" pitchFamily="49" charset="0"/>
                <a:cs typeface="Courier New" panose="02070309020205020404" pitchFamily="49" charset="0"/>
              </a:rPr>
              <a:t> 			&lt;p&gt;</a:t>
            </a:r>
            <a:r>
              <a:rPr lang="en-US" altLang="en-US" sz="2000" dirty="0" err="1">
                <a:latin typeface="Courier New" panose="02070309020205020404" pitchFamily="49" charset="0"/>
                <a:cs typeface="Courier New" panose="02070309020205020404" pitchFamily="49" charset="0"/>
              </a:rPr>
              <a:t>Thông</a:t>
            </a:r>
            <a:r>
              <a:rPr lang="en-US" altLang="en-US" sz="2000" dirty="0">
                <a:latin typeface="Courier New" panose="02070309020205020404" pitchFamily="49" charset="0"/>
                <a:cs typeface="Courier New" panose="02070309020205020404" pitchFamily="49" charset="0"/>
              </a:rPr>
              <a:t> tin </a:t>
            </a:r>
            <a:r>
              <a:rPr lang="en-US" altLang="en-US" sz="2000" dirty="0" err="1">
                <a:latin typeface="Courier New" panose="02070309020205020404" pitchFamily="49" charset="0"/>
                <a:cs typeface="Courier New" panose="02070309020205020404" pitchFamily="49" charset="0"/>
              </a:rPr>
              <a:t>thêm</a:t>
            </a:r>
            <a:r>
              <a:rPr lang="en-US" altLang="en-US" sz="2000" dirty="0">
                <a:latin typeface="Courier New" panose="02070309020205020404" pitchFamily="49" charset="0"/>
                <a:cs typeface="Courier New" panose="02070309020205020404" pitchFamily="49" charset="0"/>
              </a:rPr>
              <a:t>&lt;/p&gt;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a:t>
            </a:r>
            <a:r>
              <a:rPr lang="en-US" altLang="en-US" sz="2000" dirty="0" err="1">
                <a:latin typeface="Courier New" panose="02070309020205020404" pitchFamily="49" charset="0"/>
                <a:cs typeface="Courier New" panose="02070309020205020404" pitchFamily="49" charset="0"/>
              </a:rPr>
              <a:t>textarea</a:t>
            </a:r>
            <a:r>
              <a:rPr lang="en-US" altLang="en-US" sz="2000" dirty="0">
                <a:latin typeface="Courier New" panose="02070309020205020404" pitchFamily="49" charset="0"/>
                <a:cs typeface="Courier New" panose="02070309020205020404" pitchFamily="49" charset="0"/>
              </a:rPr>
              <a:t> name="</a:t>
            </a:r>
            <a:r>
              <a:rPr lang="en-US" altLang="en-US" sz="2000" dirty="0" err="1">
                <a:latin typeface="Courier New" panose="02070309020205020404" pitchFamily="49" charset="0"/>
                <a:cs typeface="Courier New" panose="02070309020205020404" pitchFamily="49" charset="0"/>
              </a:rPr>
              <a:t>txtmore</a:t>
            </a:r>
            <a:r>
              <a:rPr lang="en-US" altLang="en-US" sz="2000" dirty="0">
                <a:latin typeface="Courier New" panose="02070309020205020404" pitchFamily="49" charset="0"/>
                <a:cs typeface="Courier New" panose="02070309020205020404" pitchFamily="49" charset="0"/>
              </a:rPr>
              <a:t>" cols="45" rows="5"&gt;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a:t>
            </a:r>
            <a:r>
              <a:rPr lang="en-US" altLang="en-US" sz="2000" dirty="0" err="1">
                <a:latin typeface="Courier New" panose="02070309020205020404" pitchFamily="49" charset="0"/>
                <a:cs typeface="Courier New" panose="02070309020205020404" pitchFamily="49" charset="0"/>
              </a:rPr>
              <a:t>textarea</a:t>
            </a:r>
            <a:r>
              <a:rPr lang="en-US" altLang="en-US" sz="2000" dirty="0">
                <a:latin typeface="Courier New" panose="02070309020205020404" pitchFamily="49" charset="0"/>
                <a:cs typeface="Courier New" panose="02070309020205020404" pitchFamily="49" charset="0"/>
              </a:rPr>
              <a:t>&gt;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&lt;p&gt;&lt;input type="submit" value="</a:t>
            </a:r>
            <a:r>
              <a:rPr lang="en-US" altLang="en-US" sz="2000" dirty="0" err="1">
                <a:latin typeface="Courier New" panose="02070309020205020404" pitchFamily="49" charset="0"/>
                <a:cs typeface="Courier New" panose="02070309020205020404" pitchFamily="49" charset="0"/>
              </a:rPr>
              <a:t>Gửi</a:t>
            </a:r>
            <a:r>
              <a:rPr lang="en-US" altLang="en-US" sz="2000" dirty="0">
                <a:latin typeface="Courier New" panose="02070309020205020404" pitchFamily="49" charset="0"/>
                <a:cs typeface="Courier New" panose="02070309020205020404" pitchFamily="49" charset="0"/>
              </a:rPr>
              <a:t>" /&gt;&lt;/p&gt;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&lt;/form&gt;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&lt;/html&gt;</a:t>
            </a:r>
          </a:p>
          <a:p>
            <a:pPr marL="0" indent="0">
              <a:spcBef>
                <a:spcPts val="297"/>
              </a:spcBef>
              <a:buNone/>
              <a:tabLst>
                <a:tab pos="256967" algn="l"/>
                <a:tab pos="562548" algn="l"/>
                <a:tab pos="819514" algn="l"/>
              </a:tabLst>
            </a:pPr>
            <a:r>
              <a:rPr lang="en-US" altLang="en-US" sz="1500" dirty="0">
                <a:latin typeface="Courier New" panose="02070309020205020404" pitchFamily="49" charset="0"/>
                <a:cs typeface="Courier New" panose="02070309020205020404" pitchFamily="49" charset="0"/>
              </a:rPr>
              <a:t>	</a:t>
            </a:r>
            <a:endParaRPr lang="en-US" altLang="en-US" dirty="0" smtClean="0"/>
          </a:p>
        </p:txBody>
      </p:sp>
    </p:spTree>
    <p:extLst>
      <p:ext uri="{BB962C8B-B14F-4D97-AF65-F5344CB8AC3E}">
        <p14:creationId xmlns:p14="http://schemas.microsoft.com/office/powerpoint/2010/main" val="3574580017"/>
      </p:ext>
    </p:extLst>
  </p:cSld>
  <p:clrMapOvr>
    <a:masterClrMapping/>
  </p:clrMapOvr>
  <p:transition spd="slow">
    <p:wipe dir="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a:t>hợp</a:t>
            </a:r>
            <a:r>
              <a:rPr lang="en-US" dirty="0"/>
              <a:t> (</a:t>
            </a:r>
            <a:r>
              <a:rPr lang="en-US" dirty="0" err="1"/>
              <a:t>tiếp</a:t>
            </a:r>
            <a:r>
              <a:rPr lang="en-US" dirty="0"/>
              <a:t>)</a:t>
            </a:r>
          </a:p>
        </p:txBody>
      </p:sp>
      <p:sp>
        <p:nvSpPr>
          <p:cNvPr id="3" name="Content Placeholder 2"/>
          <p:cNvSpPr>
            <a:spLocks noGrp="1"/>
          </p:cNvSpPr>
          <p:nvPr>
            <p:ph idx="1"/>
          </p:nvPr>
        </p:nvSpPr>
        <p:spPr>
          <a:xfrm>
            <a:off x="883722" y="1143000"/>
            <a:ext cx="8001000" cy="5600700"/>
          </a:xfrm>
        </p:spPr>
        <p:txBody>
          <a:bodyPr>
            <a:normAutofit/>
          </a:bodyPr>
          <a:lstStyle/>
          <a:p>
            <a:pPr>
              <a:defRPr/>
            </a:pPr>
            <a:r>
              <a:rPr lang="en-US" dirty="0" err="1"/>
              <a:t>Tạo</a:t>
            </a:r>
            <a:r>
              <a:rPr lang="en-US" dirty="0"/>
              <a:t> file </a:t>
            </a:r>
            <a:r>
              <a:rPr lang="en-US" dirty="0" err="1" smtClean="0">
                <a:latin typeface="Courier New" pitchFamily="49" charset="0"/>
                <a:cs typeface="Courier New" pitchFamily="49" charset="0"/>
              </a:rPr>
              <a:t>xuly.php</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$name = $_POST['</a:t>
            </a:r>
            <a:r>
              <a:rPr lang="en-US" sz="2000" dirty="0" err="1">
                <a:latin typeface="Courier New" pitchFamily="49" charset="0"/>
                <a:cs typeface="Courier New" pitchFamily="49" charset="0"/>
              </a:rPr>
              <a:t>txtname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$job = $_POST['</a:t>
            </a:r>
            <a:r>
              <a:rPr lang="en-US" sz="2000" dirty="0" err="1">
                <a:latin typeface="Courier New" pitchFamily="49" charset="0"/>
                <a:cs typeface="Courier New" pitchFamily="49" charset="0"/>
              </a:rPr>
              <a:t>txtjob</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$sex = $_POST['</a:t>
            </a:r>
            <a:r>
              <a:rPr lang="en-US" sz="2000" dirty="0" err="1">
                <a:latin typeface="Courier New" pitchFamily="49" charset="0"/>
                <a:cs typeface="Courier New" pitchFamily="49" charset="0"/>
              </a:rPr>
              <a:t>rdbsex</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$homeland = $_POST['</a:t>
            </a:r>
            <a:r>
              <a:rPr lang="en-US" sz="2000" dirty="0" err="1">
                <a:latin typeface="Courier New" pitchFamily="49" charset="0"/>
                <a:cs typeface="Courier New" pitchFamily="49" charset="0"/>
              </a:rPr>
              <a:t>selhomeland</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$language =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foreach</a:t>
            </a:r>
            <a:r>
              <a:rPr lang="en-US" sz="2000" dirty="0">
                <a:latin typeface="Courier New" pitchFamily="49" charset="0"/>
                <a:cs typeface="Courier New" pitchFamily="49" charset="0"/>
              </a:rPr>
              <a:t> ($_POST['</a:t>
            </a:r>
            <a:r>
              <a:rPr lang="en-US" sz="2000" dirty="0" err="1">
                <a:latin typeface="Courier New" pitchFamily="49" charset="0"/>
                <a:cs typeface="Courier New" pitchFamily="49" charset="0"/>
              </a:rPr>
              <a:t>ckb</a:t>
            </a:r>
            <a:r>
              <a:rPr lang="en-US" sz="2000" dirty="0">
                <a:latin typeface="Courier New" pitchFamily="49" charset="0"/>
                <a:cs typeface="Courier New" pitchFamily="49" charset="0"/>
              </a:rPr>
              <a:t>'] as $value)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$language .= $value.'&lt;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 /&gt;';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$more = $_POST['</a:t>
            </a:r>
            <a:r>
              <a:rPr lang="en-US" sz="2000" dirty="0" err="1">
                <a:latin typeface="Courier New" pitchFamily="49" charset="0"/>
                <a:cs typeface="Courier New" pitchFamily="49" charset="0"/>
              </a:rPr>
              <a:t>txtmore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xử</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lý</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tiếp</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?&gt;</a:t>
            </a:r>
          </a:p>
        </p:txBody>
      </p:sp>
    </p:spTree>
    <p:extLst>
      <p:ext uri="{BB962C8B-B14F-4D97-AF65-F5344CB8AC3E}">
        <p14:creationId xmlns:p14="http://schemas.microsoft.com/office/powerpoint/2010/main" val="2556195515"/>
      </p:ext>
    </p:extLst>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
            <a:ext cx="8229600" cy="800100"/>
          </a:xfrm>
        </p:spPr>
        <p:txBody>
          <a:bodyPr>
            <a:normAutofit fontScale="90000"/>
          </a:bodyPr>
          <a:lstStyle/>
          <a:p>
            <a:pPr>
              <a:defRPr/>
            </a:pPr>
            <a:r>
              <a:rPr lang="en-US" dirty="0" err="1" smtClean="0"/>
              <a:t>Quy</a:t>
            </a:r>
            <a:r>
              <a:rPr lang="en-US" dirty="0" smtClean="0"/>
              <a:t> </a:t>
            </a:r>
            <a:r>
              <a:rPr lang="en-US" dirty="0" err="1" smtClean="0"/>
              <a:t>trình</a:t>
            </a:r>
            <a:r>
              <a:rPr lang="en-US" dirty="0" smtClean="0"/>
              <a:t> </a:t>
            </a:r>
            <a:r>
              <a:rPr lang="en-US" dirty="0" err="1" smtClean="0"/>
              <a:t>tổng</a:t>
            </a:r>
            <a:r>
              <a:rPr lang="en-US" dirty="0" smtClean="0"/>
              <a:t> </a:t>
            </a:r>
            <a:r>
              <a:rPr lang="en-US" dirty="0" err="1" smtClean="0"/>
              <a:t>quát</a:t>
            </a:r>
            <a:r>
              <a:rPr lang="en-US" dirty="0" smtClean="0"/>
              <a:t> </a:t>
            </a:r>
            <a:r>
              <a:rPr lang="en-US" dirty="0" err="1" smtClean="0"/>
              <a:t>xây</a:t>
            </a:r>
            <a:r>
              <a:rPr lang="en-US" dirty="0" smtClean="0"/>
              <a:t> </a:t>
            </a:r>
            <a:r>
              <a:rPr lang="en-US" dirty="0" err="1" smtClean="0"/>
              <a:t>dựng</a:t>
            </a:r>
            <a:r>
              <a:rPr lang="en-US" dirty="0" smtClean="0"/>
              <a:t> website</a:t>
            </a:r>
            <a:endParaRPr lang="en-US" dirty="0"/>
          </a:p>
        </p:txBody>
      </p:sp>
      <p:sp>
        <p:nvSpPr>
          <p:cNvPr id="43011" name="Content Placeholder 2"/>
          <p:cNvSpPr>
            <a:spLocks noGrp="1"/>
          </p:cNvSpPr>
          <p:nvPr>
            <p:ph idx="1"/>
          </p:nvPr>
        </p:nvSpPr>
        <p:spPr>
          <a:xfrm>
            <a:off x="685800" y="1143000"/>
            <a:ext cx="7543800" cy="4538902"/>
          </a:xfrm>
        </p:spPr>
        <p:txBody>
          <a:bodyPr>
            <a:normAutofit/>
          </a:bodyPr>
          <a:lstStyle/>
          <a:p>
            <a:endParaRPr lang="en-US" altLang="en-US" dirty="0" smtClean="0"/>
          </a:p>
          <a:p>
            <a:r>
              <a:rPr lang="en-US" altLang="en-US" dirty="0" smtClean="0"/>
              <a:t>Web </a:t>
            </a:r>
            <a:r>
              <a:rPr lang="en-US" altLang="en-US" dirty="0" err="1" smtClean="0"/>
              <a:t>tĩnh</a:t>
            </a:r>
            <a:endParaRPr lang="en-US" altLang="en-US" dirty="0" smtClean="0"/>
          </a:p>
          <a:p>
            <a:pPr marL="82296" indent="0">
              <a:buNone/>
            </a:pPr>
            <a:endParaRPr lang="en-US" altLang="en-US" dirty="0" smtClean="0"/>
          </a:p>
          <a:p>
            <a:endParaRPr lang="en-US" altLang="en-US" dirty="0"/>
          </a:p>
          <a:p>
            <a:r>
              <a:rPr lang="en-US" altLang="en-US" dirty="0" smtClean="0"/>
              <a:t>Web </a:t>
            </a:r>
            <a:r>
              <a:rPr lang="en-US" altLang="en-US" dirty="0" err="1" smtClean="0"/>
              <a:t>động</a:t>
            </a:r>
            <a:endParaRPr lang="en-US" altLang="en-US" dirty="0" smtClean="0"/>
          </a:p>
        </p:txBody>
      </p:sp>
      <p:graphicFrame>
        <p:nvGraphicFramePr>
          <p:cNvPr id="4" name="Diagram 3"/>
          <p:cNvGraphicFramePr/>
          <p:nvPr>
            <p:extLst>
              <p:ext uri="{D42A27DB-BD31-4B8C-83A1-F6EECF244321}">
                <p14:modId xmlns:p14="http://schemas.microsoft.com/office/powerpoint/2010/main" val="1367613383"/>
              </p:ext>
            </p:extLst>
          </p:nvPr>
        </p:nvGraphicFramePr>
        <p:xfrm>
          <a:off x="3090862" y="1447800"/>
          <a:ext cx="5138738" cy="108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797356156"/>
              </p:ext>
            </p:extLst>
          </p:nvPr>
        </p:nvGraphicFramePr>
        <p:xfrm>
          <a:off x="1914525" y="4267200"/>
          <a:ext cx="6315075" cy="10858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98683667"/>
      </p:ext>
    </p:extLst>
  </p:cSld>
  <p:clrMapOvr>
    <a:masterClrMapping/>
  </p:clrMapOvr>
  <p:transition spd="slow">
    <p:wipe dir="d"/>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077200" cy="1143000"/>
          </a:xfrm>
        </p:spPr>
        <p:txBody>
          <a:bodyPr/>
          <a:lstStyle/>
          <a:p>
            <a:pPr>
              <a:defRPr/>
            </a:pPr>
            <a:r>
              <a:rPr lang="en-US" dirty="0" err="1" smtClean="0"/>
              <a:t>Bài</a:t>
            </a:r>
            <a:r>
              <a:rPr lang="en-US" dirty="0" smtClean="0"/>
              <a:t> </a:t>
            </a:r>
            <a:r>
              <a:rPr lang="en-US" dirty="0" err="1" smtClean="0"/>
              <a:t>tập</a:t>
            </a:r>
            <a:endParaRPr lang="en-US" dirty="0"/>
          </a:p>
        </p:txBody>
      </p:sp>
      <p:sp>
        <p:nvSpPr>
          <p:cNvPr id="230403" name="Content Placeholder 2"/>
          <p:cNvSpPr>
            <a:spLocks noGrp="1"/>
          </p:cNvSpPr>
          <p:nvPr>
            <p:ph idx="1"/>
          </p:nvPr>
        </p:nvSpPr>
        <p:spPr>
          <a:xfrm>
            <a:off x="914400" y="1143001"/>
            <a:ext cx="7924800" cy="4750776"/>
          </a:xfrm>
        </p:spPr>
        <p:txBody>
          <a:bodyPr/>
          <a:lstStyle/>
          <a:p>
            <a:r>
              <a:rPr lang="en-US" altLang="en-US" dirty="0" err="1" smtClean="0"/>
              <a:t>Bài</a:t>
            </a:r>
            <a:r>
              <a:rPr lang="en-US" altLang="en-US" dirty="0" smtClean="0"/>
              <a:t> 1: t</a:t>
            </a:r>
            <a:r>
              <a:rPr lang="vi-VN" altLang="en-US" dirty="0" smtClean="0"/>
              <a:t>ạo 1 trang web với hộp thoại nhập liệu username và password. </a:t>
            </a:r>
          </a:p>
          <a:p>
            <a:pPr lvl="1"/>
            <a:r>
              <a:rPr lang="vi-VN" altLang="en-US" dirty="0" smtClean="0"/>
              <a:t>Nếu người sử dụng nhập thông tin username</a:t>
            </a:r>
            <a:r>
              <a:rPr lang="en-US" altLang="en-US" dirty="0" smtClean="0"/>
              <a:t>, </a:t>
            </a:r>
            <a:r>
              <a:rPr lang="vi-VN" altLang="en-US" dirty="0" smtClean="0"/>
              <a:t>password là admin</a:t>
            </a:r>
            <a:r>
              <a:rPr lang="en-US" altLang="en-US" dirty="0" smtClean="0"/>
              <a:t>, </a:t>
            </a:r>
            <a:r>
              <a:rPr lang="vi-VN" altLang="en-US" dirty="0" smtClean="0"/>
              <a:t>12345</a:t>
            </a:r>
            <a:r>
              <a:rPr lang="en-US" altLang="en-US" dirty="0" smtClean="0"/>
              <a:t>6</a:t>
            </a:r>
            <a:r>
              <a:rPr lang="vi-VN" altLang="en-US" dirty="0" smtClean="0"/>
              <a:t> thì xuất ra thông báo "</a:t>
            </a:r>
            <a:r>
              <a:rPr lang="en-US" altLang="en-US" dirty="0" smtClean="0"/>
              <a:t>Welcome to admin</a:t>
            </a:r>
            <a:r>
              <a:rPr lang="vi-VN" altLang="en-US" dirty="0" smtClean="0"/>
              <a:t>" với kiểu chữ Tahoma, màu đỏ. </a:t>
            </a:r>
          </a:p>
          <a:p>
            <a:pPr lvl="1"/>
            <a:r>
              <a:rPr lang="vi-VN" altLang="en-US" dirty="0" smtClean="0"/>
              <a:t>Ngược lại nếu nhập sai thì xuất thông báo "Username hoặc password </a:t>
            </a:r>
            <a:r>
              <a:rPr lang="en-US" altLang="en-US" dirty="0" err="1" smtClean="0"/>
              <a:t>không</a:t>
            </a:r>
            <a:r>
              <a:rPr lang="en-US" altLang="en-US" dirty="0" smtClean="0"/>
              <a:t> </a:t>
            </a:r>
            <a:r>
              <a:rPr lang="en-US" altLang="en-US" dirty="0" err="1" smtClean="0"/>
              <a:t>chính</a:t>
            </a:r>
            <a:r>
              <a:rPr lang="en-US" altLang="en-US" dirty="0" smtClean="0"/>
              <a:t> </a:t>
            </a:r>
            <a:r>
              <a:rPr lang="en-US" altLang="en-US" dirty="0" err="1" smtClean="0"/>
              <a:t>xác</a:t>
            </a:r>
            <a:r>
              <a:rPr lang="vi-VN" altLang="en-US" dirty="0" smtClean="0"/>
              <a:t>. Vui lòng </a:t>
            </a:r>
            <a:r>
              <a:rPr lang="en-US" altLang="en-US" dirty="0" err="1" smtClean="0"/>
              <a:t>đăng</a:t>
            </a:r>
            <a:r>
              <a:rPr lang="en-US" altLang="en-US" dirty="0" smtClean="0"/>
              <a:t> </a:t>
            </a:r>
            <a:r>
              <a:rPr lang="vi-VN" altLang="en-US" dirty="0" smtClean="0"/>
              <a:t>nhập lại".</a:t>
            </a:r>
          </a:p>
          <a:p>
            <a:endParaRPr lang="en-US" altLang="en-US" dirty="0" smtClean="0"/>
          </a:p>
        </p:txBody>
      </p:sp>
    </p:spTree>
    <p:extLst>
      <p:ext uri="{BB962C8B-B14F-4D97-AF65-F5344CB8AC3E}">
        <p14:creationId xmlns:p14="http://schemas.microsoft.com/office/powerpoint/2010/main" val="2271791745"/>
      </p:ext>
    </p:extLst>
  </p:cSld>
  <p:clrMapOvr>
    <a:masterClrMapping/>
  </p:clrMapOvr>
  <p:transition spd="slow">
    <p:wipe dir="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1427" name="Content Placeholder 2"/>
          <p:cNvSpPr>
            <a:spLocks noGrp="1"/>
          </p:cNvSpPr>
          <p:nvPr>
            <p:ph idx="1"/>
          </p:nvPr>
        </p:nvSpPr>
        <p:spPr/>
        <p:txBody>
          <a:bodyPr/>
          <a:lstStyle/>
          <a:p>
            <a:r>
              <a:rPr lang="en-US" altLang="en-US" smtClean="0"/>
              <a:t>Bài 2:</a:t>
            </a:r>
          </a:p>
        </p:txBody>
      </p:sp>
      <p:pic>
        <p:nvPicPr>
          <p:cNvPr id="2314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82727" y="2057797"/>
            <a:ext cx="3408164" cy="177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1429"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82727" y="3939977"/>
            <a:ext cx="3408164" cy="198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633877"/>
      </p:ext>
    </p:extLst>
  </p:cSld>
  <p:clrMapOvr>
    <a:masterClrMapping/>
  </p:clrMapOvr>
  <p:transition spd="slow">
    <p:wipe dir="d"/>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2451" name="Content Placeholder 2"/>
          <p:cNvSpPr>
            <a:spLocks noGrp="1"/>
          </p:cNvSpPr>
          <p:nvPr>
            <p:ph idx="1"/>
          </p:nvPr>
        </p:nvSpPr>
        <p:spPr/>
        <p:txBody>
          <a:bodyPr/>
          <a:lstStyle/>
          <a:p>
            <a:r>
              <a:rPr lang="en-US" altLang="en-US" smtClean="0"/>
              <a:t>Bài 3:</a:t>
            </a:r>
          </a:p>
        </p:txBody>
      </p:sp>
      <p:sp>
        <p:nvSpPr>
          <p:cNvPr id="232452" name="Picture 7"/>
          <p:cNvSpPr>
            <a:spLocks noChangeAspect="1" noChangeArrowheads="1"/>
          </p:cNvSpPr>
          <p:nvPr/>
        </p:nvSpPr>
        <p:spPr bwMode="auto">
          <a:xfrm>
            <a:off x="1785938" y="2228453"/>
            <a:ext cx="2847578" cy="1493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pic>
        <p:nvPicPr>
          <p:cNvPr id="232453"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84004" y="2228453"/>
            <a:ext cx="3299024" cy="137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54" name="Picture 6"/>
          <p:cNvSpPr>
            <a:spLocks noChangeAspect="1" noChangeArrowheads="1"/>
          </p:cNvSpPr>
          <p:nvPr/>
        </p:nvSpPr>
        <p:spPr bwMode="auto">
          <a:xfrm>
            <a:off x="1763118" y="3849688"/>
            <a:ext cx="2870399" cy="1465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
        <p:nvSpPr>
          <p:cNvPr id="232455" name="Picture 7"/>
          <p:cNvSpPr>
            <a:spLocks noChangeAspect="1" noChangeArrowheads="1"/>
          </p:cNvSpPr>
          <p:nvPr/>
        </p:nvSpPr>
        <p:spPr bwMode="auto">
          <a:xfrm>
            <a:off x="4802188" y="3849688"/>
            <a:ext cx="3281165" cy="168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Tree>
    <p:extLst>
      <p:ext uri="{BB962C8B-B14F-4D97-AF65-F5344CB8AC3E}">
        <p14:creationId xmlns:p14="http://schemas.microsoft.com/office/powerpoint/2010/main" val="1150971196"/>
      </p:ext>
    </p:extLst>
  </p:cSld>
  <p:clrMapOvr>
    <a:masterClrMapping/>
  </p:clrMapOvr>
  <p:transition spd="slow">
    <p:wipe dir="d"/>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3475" name="Content Placeholder 2"/>
          <p:cNvSpPr>
            <a:spLocks noGrp="1"/>
          </p:cNvSpPr>
          <p:nvPr>
            <p:ph idx="1"/>
          </p:nvPr>
        </p:nvSpPr>
        <p:spPr/>
        <p:txBody>
          <a:bodyPr/>
          <a:lstStyle/>
          <a:p>
            <a:r>
              <a:rPr lang="en-US" altLang="en-US" smtClean="0"/>
              <a:t>Bài 4:</a:t>
            </a:r>
          </a:p>
        </p:txBody>
      </p:sp>
      <p:pic>
        <p:nvPicPr>
          <p:cNvPr id="23347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09961" y="2369345"/>
            <a:ext cx="6128742" cy="311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8606041"/>
      </p:ext>
    </p:extLst>
  </p:cSld>
  <p:clrMapOvr>
    <a:masterClrMapping/>
  </p:clrMapOvr>
  <p:transition spd="slow">
    <p:wipe dir="d"/>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4499" name="Content Placeholder 2"/>
          <p:cNvSpPr>
            <a:spLocks noGrp="1"/>
          </p:cNvSpPr>
          <p:nvPr>
            <p:ph idx="1"/>
          </p:nvPr>
        </p:nvSpPr>
        <p:spPr/>
        <p:txBody>
          <a:bodyPr/>
          <a:lstStyle/>
          <a:p>
            <a:r>
              <a:rPr lang="en-US" altLang="en-US" smtClean="0"/>
              <a:t>Bài 5:</a:t>
            </a:r>
          </a:p>
        </p:txBody>
      </p:sp>
      <p:pic>
        <p:nvPicPr>
          <p:cNvPr id="23450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56891" y="2428875"/>
            <a:ext cx="7027664" cy="239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041803"/>
      </p:ext>
    </p:extLst>
  </p:cSld>
  <p:clrMapOvr>
    <a:masterClrMapping/>
  </p:clrMapOvr>
  <p:transition spd="slow">
    <p:wipe dir="d"/>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Sử</a:t>
            </a:r>
            <a:r>
              <a:rPr lang="en-US" dirty="0" smtClean="0"/>
              <a:t> </a:t>
            </a:r>
            <a:r>
              <a:rPr lang="en-US" dirty="0" err="1"/>
              <a:t>dụng</a:t>
            </a:r>
            <a:r>
              <a:rPr lang="en-US" dirty="0"/>
              <a:t> </a:t>
            </a:r>
            <a:r>
              <a:rPr lang="en-US" dirty="0" err="1"/>
              <a:t>lại</a:t>
            </a:r>
            <a:r>
              <a:rPr lang="en-US" dirty="0"/>
              <a:t> </a:t>
            </a:r>
            <a:r>
              <a:rPr lang="en-US" dirty="0" err="1"/>
              <a:t>mã</a:t>
            </a:r>
            <a:r>
              <a:rPr lang="en-US" dirty="0"/>
              <a:t> </a:t>
            </a:r>
            <a:r>
              <a:rPr lang="en-US" dirty="0" err="1"/>
              <a:t>lệnh</a:t>
            </a:r>
            <a:endParaRPr lang="en-US" dirty="0"/>
          </a:p>
        </p:txBody>
      </p:sp>
      <p:sp>
        <p:nvSpPr>
          <p:cNvPr id="254979" name="Content Placeholder 2"/>
          <p:cNvSpPr>
            <a:spLocks noGrp="1"/>
          </p:cNvSpPr>
          <p:nvPr>
            <p:ph idx="1"/>
          </p:nvPr>
        </p:nvSpPr>
        <p:spPr/>
        <p:txBody>
          <a:bodyPr/>
          <a:lstStyle/>
          <a:p>
            <a:r>
              <a:rPr lang="en-US" altLang="en-US" smtClean="0"/>
              <a:t>Để sử dụng lại mã lệnh, ta có thể sử dụng 4 hàm sau:</a:t>
            </a:r>
          </a:p>
          <a:p>
            <a:pPr lvl="1"/>
            <a:r>
              <a:rPr lang="en-US" altLang="en-US" smtClean="0"/>
              <a:t>include ('địa_chỉ_file');</a:t>
            </a:r>
          </a:p>
          <a:p>
            <a:pPr lvl="1"/>
            <a:r>
              <a:rPr lang="en-US" altLang="en-US" smtClean="0"/>
              <a:t>require ('địa_chỉ_file');</a:t>
            </a:r>
          </a:p>
          <a:p>
            <a:pPr lvl="1"/>
            <a:r>
              <a:rPr lang="en-US" altLang="en-US" smtClean="0"/>
              <a:t>include_once ('địa_chỉ_file');</a:t>
            </a:r>
          </a:p>
          <a:p>
            <a:pPr lvl="1"/>
            <a:r>
              <a:rPr lang="en-US" altLang="en-US" smtClean="0"/>
              <a:t>require_once ('địa_chỉ_file');</a:t>
            </a:r>
          </a:p>
          <a:p>
            <a:endParaRPr lang="en-US" altLang="en-US" smtClean="0"/>
          </a:p>
        </p:txBody>
      </p:sp>
    </p:spTree>
    <p:extLst>
      <p:ext uri="{BB962C8B-B14F-4D97-AF65-F5344CB8AC3E}">
        <p14:creationId xmlns:p14="http://schemas.microsoft.com/office/powerpoint/2010/main" val="1626990788"/>
      </p:ext>
    </p:extLst>
  </p:cSld>
  <p:clrMapOvr>
    <a:masterClrMapping/>
  </p:clrMapOvr>
  <p:transition spd="slow">
    <p:wipe dir="d"/>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p:txBody>
          <a:bodyPr>
            <a:normAutofit lnSpcReduction="10000"/>
          </a:bodyPr>
          <a:lstStyle/>
          <a:p>
            <a:r>
              <a:rPr lang="en-US" altLang="en-US" smtClean="0"/>
              <a:t>Phân biệt include() và require()</a:t>
            </a:r>
          </a:p>
          <a:p>
            <a:pPr lvl="1"/>
            <a:r>
              <a:rPr lang="en-US" altLang="en-US" smtClean="0"/>
              <a:t>include('tên_tệp'): nếu tên_tệp không tồn tại thì PHP </a:t>
            </a:r>
            <a:r>
              <a:rPr lang="en-US" altLang="en-US" u="sng" smtClean="0"/>
              <a:t>thông báo lỗi</a:t>
            </a:r>
            <a:r>
              <a:rPr lang="en-US" altLang="en-US" smtClean="0"/>
              <a:t> và vẫn </a:t>
            </a:r>
            <a:r>
              <a:rPr lang="en-US" altLang="en-US" u="sng" smtClean="0"/>
              <a:t>tiếp tục</a:t>
            </a:r>
            <a:r>
              <a:rPr lang="en-US" altLang="en-US" smtClean="0"/>
              <a:t> thực thi script còn lại.</a:t>
            </a:r>
          </a:p>
          <a:p>
            <a:pPr lvl="1"/>
            <a:r>
              <a:rPr lang="en-US" altLang="en-US" smtClean="0"/>
              <a:t>require('tên_tệp'): nếu tên_tệp không tồn tại thì PHP thông báo lỗi (</a:t>
            </a:r>
            <a:r>
              <a:rPr lang="en-US" altLang="en-US" i="1" smtClean="0"/>
              <a:t>fatal</a:t>
            </a:r>
            <a:r>
              <a:rPr lang="en-US" altLang="en-US" smtClean="0"/>
              <a:t>) và </a:t>
            </a:r>
            <a:r>
              <a:rPr lang="en-US" altLang="en-US" u="sng" smtClean="0"/>
              <a:t>dừng</a:t>
            </a:r>
            <a:r>
              <a:rPr lang="en-US" altLang="en-US" smtClean="0"/>
              <a:t> thực thi script.</a:t>
            </a:r>
          </a:p>
          <a:p>
            <a:r>
              <a:rPr lang="en-US" altLang="en-US" smtClean="0"/>
              <a:t>include_once() và require_once() tương tự như include() và require() nhưng chỉ thực hiện 1 lần duy nhất.</a:t>
            </a:r>
          </a:p>
          <a:p>
            <a:endParaRPr lang="en-US" altLang="en-US" smtClean="0"/>
          </a:p>
          <a:p>
            <a:endParaRPr lang="en-US" altLang="en-US" smtClean="0"/>
          </a:p>
        </p:txBody>
      </p:sp>
    </p:spTree>
    <p:extLst>
      <p:ext uri="{BB962C8B-B14F-4D97-AF65-F5344CB8AC3E}">
        <p14:creationId xmlns:p14="http://schemas.microsoft.com/office/powerpoint/2010/main" val="22623446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762000" y="1596413"/>
            <a:ext cx="8229600" cy="5185387"/>
          </a:xfrm>
        </p:spPr>
        <p:txBody>
          <a:bodyPr>
            <a:normAutofit lnSpcReduction="10000"/>
          </a:bodyPr>
          <a:lstStyle/>
          <a:p>
            <a:pPr>
              <a:defRPr/>
            </a:pPr>
            <a:r>
              <a:rPr lang="en-US" dirty="0" err="1" smtClean="0"/>
              <a:t>Ví</a:t>
            </a:r>
            <a:r>
              <a:rPr lang="en-US" dirty="0" smtClean="0"/>
              <a:t> </a:t>
            </a:r>
            <a:r>
              <a:rPr lang="en-US" dirty="0" err="1" smtClean="0"/>
              <a:t>dụ</a:t>
            </a:r>
            <a:r>
              <a:rPr lang="en-US" dirty="0" smtClean="0"/>
              <a:t>: </a:t>
            </a:r>
            <a:r>
              <a:rPr lang="en-US" dirty="0" err="1" smtClean="0"/>
              <a:t>chèn</a:t>
            </a:r>
            <a:r>
              <a:rPr lang="en-US" dirty="0" smtClean="0"/>
              <a:t> code </a:t>
            </a:r>
            <a:r>
              <a:rPr lang="en-US" dirty="0" err="1" smtClean="0"/>
              <a:t>của</a:t>
            </a:r>
            <a:r>
              <a:rPr lang="en-US" dirty="0" smtClean="0"/>
              <a:t> 1 file </a:t>
            </a:r>
            <a:r>
              <a:rPr lang="en-US" dirty="0" err="1" smtClean="0"/>
              <a:t>khác</a:t>
            </a:r>
            <a:r>
              <a:rPr lang="en-US" dirty="0" smtClean="0"/>
              <a:t> </a:t>
            </a:r>
            <a:r>
              <a:rPr lang="en-US" dirty="0" err="1" smtClean="0"/>
              <a:t>vào</a:t>
            </a:r>
            <a:r>
              <a:rPr lang="en-US" dirty="0" smtClean="0"/>
              <a:t> </a:t>
            </a:r>
            <a:r>
              <a:rPr lang="en-US" dirty="0" err="1" smtClean="0"/>
              <a:t>trang</a:t>
            </a:r>
            <a:r>
              <a:rPr lang="en-US" dirty="0" smtClean="0"/>
              <a:t> </a:t>
            </a:r>
            <a:r>
              <a:rPr lang="en-US" dirty="0" err="1" smtClean="0"/>
              <a:t>php</a:t>
            </a:r>
            <a:r>
              <a:rPr lang="en-US" dirty="0" smtClean="0"/>
              <a:t> </a:t>
            </a:r>
            <a:r>
              <a:rPr lang="en-US" dirty="0" err="1" smtClean="0"/>
              <a:t>hiện</a:t>
            </a:r>
            <a:r>
              <a:rPr lang="en-US" dirty="0" smtClean="0"/>
              <a:t> </a:t>
            </a:r>
            <a:r>
              <a:rPr lang="en-US" dirty="0" err="1" smtClean="0"/>
              <a:t>tại</a:t>
            </a:r>
            <a:endParaRPr lang="en-US" dirty="0" smtClean="0"/>
          </a:p>
          <a:p>
            <a:pPr lvl="1">
              <a:defRPr/>
            </a:pPr>
            <a:r>
              <a:rPr lang="en-US" dirty="0" smtClean="0"/>
              <a:t>File </a:t>
            </a:r>
            <a:r>
              <a:rPr lang="en-US" dirty="0" err="1" smtClean="0"/>
              <a:t>khaiBao.php</a:t>
            </a:r>
            <a:endParaRPr lang="en-US" dirty="0" smtClean="0"/>
          </a:p>
          <a:p>
            <a:pPr indent="0">
              <a:buNone/>
              <a:tabLst>
                <a:tab pos="648866" algn="l"/>
              </a:tabLst>
              <a:defRPr/>
            </a:pPr>
            <a:r>
              <a:rPr lang="en-US" sz="2200" dirty="0">
                <a:latin typeface="Courier New" pitchFamily="49" charset="0"/>
                <a:cs typeface="Courier New" pitchFamily="49" charset="0"/>
              </a:rPr>
              <a:t>&lt;?</a:t>
            </a:r>
            <a:r>
              <a:rPr lang="en-US" sz="2200" dirty="0" err="1">
                <a:latin typeface="Courier New" pitchFamily="49" charset="0"/>
                <a:cs typeface="Courier New" pitchFamily="49" charset="0"/>
              </a:rPr>
              <a:t>php</a:t>
            </a:r>
            <a:endParaRPr lang="en-US" sz="2200" dirty="0">
              <a:latin typeface="Courier New" pitchFamily="49" charset="0"/>
              <a:cs typeface="Courier New" pitchFamily="49" charset="0"/>
            </a:endParaRPr>
          </a:p>
          <a:p>
            <a:pPr indent="0">
              <a:buNone/>
              <a:tabLst>
                <a:tab pos="648866" algn="l"/>
              </a:tabLst>
              <a:defRPr/>
            </a:pPr>
            <a:r>
              <a:rPr lang="en-US" sz="2200" dirty="0">
                <a:latin typeface="Courier New" pitchFamily="49" charset="0"/>
                <a:cs typeface="Courier New" pitchFamily="49" charset="0"/>
              </a:rPr>
              <a:t>	$color = 'green'; $fruit = 'apple';</a:t>
            </a:r>
          </a:p>
          <a:p>
            <a:pPr indent="0">
              <a:buNone/>
              <a:tabLst>
                <a:tab pos="648866" algn="l"/>
              </a:tabLst>
              <a:defRPr/>
            </a:pPr>
            <a:r>
              <a:rPr lang="en-US" sz="2200" dirty="0">
                <a:latin typeface="Courier New" pitchFamily="49" charset="0"/>
                <a:cs typeface="Courier New" pitchFamily="49" charset="0"/>
              </a:rPr>
              <a:t>?&gt;</a:t>
            </a:r>
            <a:endParaRPr lang="en-US" sz="2200" dirty="0" smtClean="0"/>
          </a:p>
          <a:p>
            <a:pPr lvl="1">
              <a:defRPr/>
            </a:pPr>
            <a:r>
              <a:rPr lang="en-US" dirty="0" smtClean="0"/>
              <a:t>File </a:t>
            </a:r>
            <a:r>
              <a:rPr lang="en-US" dirty="0" err="1" smtClean="0"/>
              <a:t>test.php</a:t>
            </a:r>
            <a:endParaRPr lang="en-US" dirty="0" smtClean="0"/>
          </a:p>
          <a:p>
            <a:pPr indent="0">
              <a:buNone/>
              <a:tabLst>
                <a:tab pos="648866" algn="l"/>
              </a:tabLst>
              <a:defRPr/>
            </a:pPr>
            <a:r>
              <a:rPr lang="en-US" sz="2200" dirty="0">
                <a:latin typeface="Courier New" pitchFamily="49" charset="0"/>
                <a:cs typeface="Courier New" pitchFamily="49" charset="0"/>
              </a:rPr>
              <a:t>&lt;?</a:t>
            </a:r>
            <a:r>
              <a:rPr lang="en-US" sz="2200" dirty="0" err="1">
                <a:latin typeface="Courier New" pitchFamily="49" charset="0"/>
                <a:cs typeface="Courier New" pitchFamily="49" charset="0"/>
              </a:rPr>
              <a:t>php</a:t>
            </a:r>
            <a:endParaRPr lang="en-US" sz="2200" dirty="0">
              <a:latin typeface="Courier New" pitchFamily="49" charset="0"/>
              <a:cs typeface="Courier New" pitchFamily="49" charset="0"/>
            </a:endParaRPr>
          </a:p>
          <a:p>
            <a:pPr indent="0">
              <a:buNone/>
              <a:tabLst>
                <a:tab pos="648866" algn="l"/>
              </a:tabLst>
              <a:defRPr/>
            </a:pPr>
            <a:r>
              <a:rPr lang="en-US" sz="2200" dirty="0">
                <a:latin typeface="Courier New" pitchFamily="49" charset="0"/>
                <a:cs typeface="Courier New" pitchFamily="49" charset="0"/>
              </a:rPr>
              <a:t>	echo "A $color $fruit"; //</a:t>
            </a:r>
            <a:r>
              <a:rPr lang="en-US" sz="2200" dirty="0">
                <a:solidFill>
                  <a:srgbClr val="C00000"/>
                </a:solidFill>
                <a:latin typeface="Courier New" pitchFamily="49" charset="0"/>
                <a:cs typeface="Courier New" pitchFamily="49" charset="0"/>
              </a:rPr>
              <a:t>A</a:t>
            </a:r>
          </a:p>
          <a:p>
            <a:pPr indent="0">
              <a:buNone/>
              <a:tabLst>
                <a:tab pos="648866" algn="l"/>
              </a:tabLst>
              <a:defRPr/>
            </a:pPr>
            <a:r>
              <a:rPr lang="en-US" sz="2200" dirty="0">
                <a:latin typeface="Courier New" pitchFamily="49" charset="0"/>
                <a:cs typeface="Courier New" pitchFamily="49" charset="0"/>
              </a:rPr>
              <a:t>	</a:t>
            </a:r>
            <a:r>
              <a:rPr lang="en-US" sz="2200" dirty="0">
                <a:solidFill>
                  <a:srgbClr val="C00000"/>
                </a:solidFill>
                <a:latin typeface="Courier New" pitchFamily="49" charset="0"/>
                <a:cs typeface="Courier New" pitchFamily="49" charset="0"/>
              </a:rPr>
              <a:t>include</a:t>
            </a: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khaiBao.php</a:t>
            </a:r>
            <a:r>
              <a:rPr lang="en-US" sz="2200" dirty="0">
                <a:latin typeface="Courier New" pitchFamily="49" charset="0"/>
                <a:cs typeface="Courier New" pitchFamily="49" charset="0"/>
              </a:rPr>
              <a:t>';</a:t>
            </a:r>
          </a:p>
          <a:p>
            <a:pPr indent="0">
              <a:buNone/>
              <a:tabLst>
                <a:tab pos="648866" algn="l"/>
              </a:tabLst>
              <a:defRPr/>
            </a:pPr>
            <a:r>
              <a:rPr lang="en-US" sz="2200" dirty="0">
                <a:latin typeface="Courier New" pitchFamily="49" charset="0"/>
                <a:cs typeface="Courier New" pitchFamily="49" charset="0"/>
              </a:rPr>
              <a:t>	echo "A $color $fruit"; //</a:t>
            </a:r>
            <a:r>
              <a:rPr lang="en-US" sz="2200" dirty="0">
                <a:solidFill>
                  <a:srgbClr val="C00000"/>
                </a:solidFill>
                <a:latin typeface="Courier New" pitchFamily="49" charset="0"/>
                <a:cs typeface="Courier New" pitchFamily="49" charset="0"/>
              </a:rPr>
              <a:t>A green apple</a:t>
            </a:r>
          </a:p>
          <a:p>
            <a:pPr indent="0">
              <a:buNone/>
              <a:tabLst>
                <a:tab pos="648866" algn="l"/>
              </a:tabLst>
              <a:defRPr/>
            </a:pPr>
            <a:r>
              <a:rPr lang="en-US" sz="2200" dirty="0">
                <a:latin typeface="Courier New" pitchFamily="49" charset="0"/>
                <a:cs typeface="Courier New" pitchFamily="49" charset="0"/>
              </a:rPr>
              <a:t>?&gt;</a:t>
            </a:r>
          </a:p>
        </p:txBody>
      </p:sp>
    </p:spTree>
    <p:extLst>
      <p:ext uri="{BB962C8B-B14F-4D97-AF65-F5344CB8AC3E}">
        <p14:creationId xmlns:p14="http://schemas.microsoft.com/office/powerpoint/2010/main" val="1020744602"/>
      </p:ext>
    </p:extLst>
  </p:cSld>
  <p:clrMapOvr>
    <a:masterClrMapping/>
  </p:clrMapOvr>
  <p:transition spd="slow">
    <p:wipe di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259075"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a:t>
            </a:r>
            <a:r>
              <a:rPr lang="en-US" altLang="en-US" dirty="0" err="1" smtClean="0"/>
              <a:t>trang</a:t>
            </a:r>
            <a:r>
              <a:rPr lang="en-US" altLang="en-US" dirty="0" smtClean="0"/>
              <a:t> </a:t>
            </a:r>
            <a:r>
              <a:rPr lang="en-US" altLang="en-US" dirty="0" err="1" smtClean="0"/>
              <a:t>Index.php</a:t>
            </a:r>
            <a:r>
              <a:rPr lang="en-US" altLang="en-US" dirty="0" smtClean="0"/>
              <a:t> </a:t>
            </a:r>
            <a:r>
              <a:rPr lang="en-US" altLang="en-US" dirty="0" err="1" smtClean="0"/>
              <a:t>sẽ</a:t>
            </a:r>
            <a:r>
              <a:rPr lang="en-US" altLang="en-US" dirty="0" smtClean="0"/>
              <a:t> </a:t>
            </a:r>
            <a:r>
              <a:rPr lang="en-US" altLang="en-US" dirty="0" err="1" smtClean="0"/>
              <a:t>được</a:t>
            </a:r>
            <a:r>
              <a:rPr lang="en-US" altLang="en-US" dirty="0" smtClean="0"/>
              <a:t> chia </a:t>
            </a:r>
            <a:r>
              <a:rPr lang="en-US" altLang="en-US" dirty="0" err="1" smtClean="0"/>
              <a:t>thành</a:t>
            </a:r>
            <a:r>
              <a:rPr lang="en-US" altLang="en-US" dirty="0" smtClean="0"/>
              <a:t> 3 </a:t>
            </a:r>
            <a:r>
              <a:rPr lang="en-US" altLang="en-US" dirty="0" err="1" smtClean="0"/>
              <a:t>khối</a:t>
            </a:r>
            <a:r>
              <a:rPr lang="en-US" altLang="en-US" dirty="0" smtClean="0"/>
              <a:t>:</a:t>
            </a:r>
          </a:p>
          <a:p>
            <a:pPr lvl="1" algn="l"/>
            <a:r>
              <a:rPr lang="en-US" altLang="en-US" dirty="0" err="1" smtClean="0"/>
              <a:t>header.php</a:t>
            </a:r>
            <a:r>
              <a:rPr lang="en-US" altLang="en-US" dirty="0" smtClean="0"/>
              <a:t>: </a:t>
            </a:r>
            <a:r>
              <a:rPr lang="en-US" altLang="en-US" dirty="0" err="1" smtClean="0"/>
              <a:t>gồm</a:t>
            </a:r>
            <a:r>
              <a:rPr lang="en-US" altLang="en-US" dirty="0" smtClean="0"/>
              <a:t> </a:t>
            </a:r>
            <a:r>
              <a:rPr lang="en-US" altLang="en-US" dirty="0" err="1" smtClean="0"/>
              <a:t>các</a:t>
            </a:r>
            <a:r>
              <a:rPr lang="en-US" altLang="en-US" dirty="0" smtClean="0"/>
              <a:t> </a:t>
            </a:r>
            <a:r>
              <a:rPr lang="en-US" altLang="en-US" dirty="0" err="1" smtClean="0"/>
              <a:t>khai</a:t>
            </a:r>
            <a:r>
              <a:rPr lang="en-US" altLang="en-US" dirty="0" smtClean="0"/>
              <a:t> </a:t>
            </a:r>
            <a:r>
              <a:rPr lang="en-US" altLang="en-US" dirty="0" err="1" smtClean="0"/>
              <a:t>báo</a:t>
            </a:r>
            <a:r>
              <a:rPr lang="en-US" altLang="en-US" dirty="0" smtClean="0"/>
              <a:t> </a:t>
            </a:r>
            <a:r>
              <a:rPr lang="en-US" altLang="en-US" sz="2400" dirty="0"/>
              <a:t>&lt;html&gt;... &lt;body&gt;</a:t>
            </a:r>
            <a:endParaRPr lang="en-US" altLang="en-US" sz="2400" dirty="0" smtClean="0"/>
          </a:p>
          <a:p>
            <a:pPr lvl="1"/>
            <a:r>
              <a:rPr lang="en-US" altLang="en-US" dirty="0" err="1" smtClean="0"/>
              <a:t>menu.php</a:t>
            </a:r>
            <a:r>
              <a:rPr lang="en-US" altLang="en-US" dirty="0" smtClean="0"/>
              <a:t> : </a:t>
            </a:r>
            <a:r>
              <a:rPr lang="en-US" altLang="en-US" dirty="0" err="1" smtClean="0"/>
              <a:t>gồm</a:t>
            </a:r>
            <a:r>
              <a:rPr lang="en-US" altLang="en-US" dirty="0" smtClean="0"/>
              <a:t> </a:t>
            </a:r>
            <a:r>
              <a:rPr lang="en-US" altLang="en-US" dirty="0" err="1" smtClean="0"/>
              <a:t>các</a:t>
            </a:r>
            <a:r>
              <a:rPr lang="en-US" altLang="en-US" dirty="0" smtClean="0"/>
              <a:t> </a:t>
            </a:r>
            <a:r>
              <a:rPr lang="en-US" altLang="en-US" dirty="0" err="1" smtClean="0"/>
              <a:t>liên</a:t>
            </a:r>
            <a:r>
              <a:rPr lang="en-US" altLang="en-US" dirty="0" smtClean="0"/>
              <a:t> </a:t>
            </a:r>
            <a:r>
              <a:rPr lang="en-US" altLang="en-US" dirty="0" err="1" smtClean="0"/>
              <a:t>kết</a:t>
            </a:r>
            <a:endParaRPr lang="en-US" altLang="en-US" dirty="0" smtClean="0"/>
          </a:p>
          <a:p>
            <a:pPr lvl="1"/>
            <a:r>
              <a:rPr lang="en-US" altLang="en-US" dirty="0" err="1" smtClean="0"/>
              <a:t>footer.php</a:t>
            </a:r>
            <a:r>
              <a:rPr lang="en-US" altLang="en-US" dirty="0" smtClean="0"/>
              <a:t>: </a:t>
            </a:r>
            <a:r>
              <a:rPr lang="en-US" altLang="en-US" dirty="0" err="1" smtClean="0"/>
              <a:t>gồm</a:t>
            </a:r>
            <a:r>
              <a:rPr lang="en-US" altLang="en-US" dirty="0" smtClean="0"/>
              <a:t> </a:t>
            </a:r>
            <a:r>
              <a:rPr lang="en-US" altLang="en-US" dirty="0" err="1" smtClean="0"/>
              <a:t>các</a:t>
            </a:r>
            <a:r>
              <a:rPr lang="en-US" altLang="en-US" dirty="0" smtClean="0"/>
              <a:t> </a:t>
            </a:r>
            <a:r>
              <a:rPr lang="en-US" altLang="en-US" dirty="0" err="1" smtClean="0"/>
              <a:t>thông</a:t>
            </a:r>
            <a:r>
              <a:rPr lang="en-US" altLang="en-US" dirty="0" smtClean="0"/>
              <a:t> tin </a:t>
            </a:r>
            <a:r>
              <a:rPr lang="en-US" altLang="en-US" dirty="0" err="1" smtClean="0"/>
              <a:t>về</a:t>
            </a:r>
            <a:r>
              <a:rPr lang="en-US" altLang="en-US" dirty="0" smtClean="0"/>
              <a:t> website </a:t>
            </a:r>
            <a:r>
              <a:rPr lang="en-US" altLang="en-US" dirty="0" err="1" smtClean="0"/>
              <a:t>và</a:t>
            </a:r>
            <a:r>
              <a:rPr lang="en-US" altLang="en-US" dirty="0" smtClean="0"/>
              <a:t> </a:t>
            </a:r>
            <a:r>
              <a:rPr lang="en-US" altLang="en-US" sz="2400" dirty="0"/>
              <a:t>&lt;/body&gt;&lt;/html&gt;</a:t>
            </a:r>
            <a:endParaRPr lang="en-US" altLang="en-US" sz="2400" dirty="0" smtClean="0"/>
          </a:p>
          <a:p>
            <a:endParaRPr lang="en-US" altLang="en-US" dirty="0" smtClean="0"/>
          </a:p>
        </p:txBody>
      </p:sp>
    </p:spTree>
    <p:extLst>
      <p:ext uri="{BB962C8B-B14F-4D97-AF65-F5344CB8AC3E}">
        <p14:creationId xmlns:p14="http://schemas.microsoft.com/office/powerpoint/2010/main" val="2936509032"/>
      </p:ext>
    </p:extLst>
  </p:cSld>
  <p:clrMapOvr>
    <a:masterClrMapping/>
  </p:clrMapOvr>
  <p:transition spd="slow">
    <p:wipe dir="d"/>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p:txBody>
          <a:bodyPr/>
          <a:lstStyle/>
          <a:p>
            <a:pPr>
              <a:defRPr/>
            </a:pPr>
            <a:r>
              <a:rPr lang="en-US" dirty="0" err="1"/>
              <a:t>Trang</a:t>
            </a:r>
            <a:r>
              <a:rPr lang="en-US" dirty="0"/>
              <a:t> </a:t>
            </a:r>
            <a:r>
              <a:rPr lang="en-US" dirty="0" err="1" smtClean="0"/>
              <a:t>index.php</a:t>
            </a:r>
            <a:endParaRPr lang="en-US" dirty="0" smtClean="0"/>
          </a:p>
          <a:p>
            <a:pPr indent="0">
              <a:buNone/>
              <a:tabLst>
                <a:tab pos="648866" algn="l"/>
              </a:tabLst>
              <a:defRPr/>
            </a:pPr>
            <a:r>
              <a:rPr lang="en-US" sz="2800" dirty="0">
                <a:latin typeface="Courier New" pitchFamily="49" charset="0"/>
                <a:cs typeface="Courier New" pitchFamily="49" charset="0"/>
              </a:rPr>
              <a:t>&lt;?</a:t>
            </a:r>
            <a:r>
              <a:rPr lang="en-US" sz="2800" dirty="0" err="1">
                <a:latin typeface="Courier New" pitchFamily="49" charset="0"/>
                <a:cs typeface="Courier New" pitchFamily="49" charset="0"/>
              </a:rPr>
              <a:t>php</a:t>
            </a:r>
            <a:endParaRPr lang="en-US" sz="2800" dirty="0">
              <a:latin typeface="Courier New" pitchFamily="49" charset="0"/>
              <a:cs typeface="Courier New" pitchFamily="49" charset="0"/>
            </a:endParaRPr>
          </a:p>
          <a:p>
            <a:pPr indent="0">
              <a:buNone/>
              <a:tabLst>
                <a:tab pos="648866" algn="l"/>
              </a:tabLst>
              <a:defRPr/>
            </a:pPr>
            <a:r>
              <a:rPr lang="en-US" sz="2800" dirty="0">
                <a:latin typeface="Courier New" pitchFamily="49" charset="0"/>
                <a:cs typeface="Courier New" pitchFamily="49" charset="0"/>
              </a:rPr>
              <a:t>	include('</a:t>
            </a:r>
            <a:r>
              <a:rPr lang="en-US" sz="2800" dirty="0" err="1">
                <a:latin typeface="Courier New" pitchFamily="49" charset="0"/>
                <a:cs typeface="Courier New" pitchFamily="49" charset="0"/>
              </a:rPr>
              <a:t>header.php</a:t>
            </a:r>
            <a:r>
              <a:rPr lang="en-US" sz="2800" dirty="0">
                <a:latin typeface="Courier New" pitchFamily="49" charset="0"/>
                <a:cs typeface="Courier New" pitchFamily="49" charset="0"/>
              </a:rPr>
              <a:t>');</a:t>
            </a:r>
          </a:p>
          <a:p>
            <a:pPr indent="0">
              <a:buNone/>
              <a:tabLst>
                <a:tab pos="648866" algn="l"/>
              </a:tabLst>
              <a:defRPr/>
            </a:pPr>
            <a:r>
              <a:rPr lang="en-US" sz="2800" dirty="0">
                <a:latin typeface="Courier New" pitchFamily="49" charset="0"/>
                <a:cs typeface="Courier New" pitchFamily="49" charset="0"/>
              </a:rPr>
              <a:t>	include('</a:t>
            </a:r>
            <a:r>
              <a:rPr lang="en-US" sz="2800" dirty="0" err="1">
                <a:latin typeface="Courier New" pitchFamily="49" charset="0"/>
                <a:cs typeface="Courier New" pitchFamily="49" charset="0"/>
              </a:rPr>
              <a:t>menu.php</a:t>
            </a:r>
            <a:r>
              <a:rPr lang="en-US" sz="2800" dirty="0">
                <a:latin typeface="Courier New" pitchFamily="49" charset="0"/>
                <a:cs typeface="Courier New" pitchFamily="49" charset="0"/>
              </a:rPr>
              <a:t>');</a:t>
            </a:r>
          </a:p>
          <a:p>
            <a:pPr indent="0">
              <a:buNone/>
              <a:tabLst>
                <a:tab pos="648866" algn="l"/>
              </a:tabLst>
              <a:defRPr/>
            </a:pPr>
            <a:r>
              <a:rPr lang="en-US" sz="2800" dirty="0">
                <a:latin typeface="Courier New" pitchFamily="49" charset="0"/>
                <a:cs typeface="Courier New" pitchFamily="49" charset="0"/>
              </a:rPr>
              <a:t>	include('</a:t>
            </a:r>
            <a:r>
              <a:rPr lang="en-US" sz="2800" dirty="0" err="1">
                <a:latin typeface="Courier New" pitchFamily="49" charset="0"/>
                <a:cs typeface="Courier New" pitchFamily="49" charset="0"/>
              </a:rPr>
              <a:t>footer.php</a:t>
            </a:r>
            <a:r>
              <a:rPr lang="en-US" sz="2800" dirty="0">
                <a:latin typeface="Courier New" pitchFamily="49" charset="0"/>
                <a:cs typeface="Courier New" pitchFamily="49" charset="0"/>
              </a:rPr>
              <a:t>');</a:t>
            </a:r>
          </a:p>
          <a:p>
            <a:pPr indent="0">
              <a:buNone/>
              <a:tabLst>
                <a:tab pos="648866" algn="l"/>
              </a:tabLst>
              <a:defRPr/>
            </a:pPr>
            <a:r>
              <a:rPr lang="en-US" sz="2800" dirty="0">
                <a:latin typeface="Courier New" pitchFamily="49" charset="0"/>
                <a:cs typeface="Courier New" pitchFamily="49" charset="0"/>
              </a:rPr>
              <a:t>?&gt;</a:t>
            </a:r>
          </a:p>
        </p:txBody>
      </p:sp>
    </p:spTree>
    <p:extLst>
      <p:ext uri="{BB962C8B-B14F-4D97-AF65-F5344CB8AC3E}">
        <p14:creationId xmlns:p14="http://schemas.microsoft.com/office/powerpoint/2010/main" val="1163447726"/>
      </p:ext>
    </p:extLst>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762000" y="381000"/>
            <a:ext cx="6872883" cy="990600"/>
          </a:xfrm>
        </p:spPr>
        <p:txBody>
          <a:bodyPr>
            <a:normAutofit/>
          </a:bodyPr>
          <a:lstStyle/>
          <a:p>
            <a:pPr>
              <a:defRPr/>
            </a:pPr>
            <a:r>
              <a:rPr lang="en-US" sz="3200" b="1" dirty="0" err="1"/>
              <a:t>Một</a:t>
            </a:r>
            <a:r>
              <a:rPr lang="en-US" sz="3200" b="1" dirty="0"/>
              <a:t> </a:t>
            </a:r>
            <a:r>
              <a:rPr lang="en-US" sz="3200" b="1" dirty="0" err="1"/>
              <a:t>số</a:t>
            </a:r>
            <a:r>
              <a:rPr lang="en-US" sz="3200" b="1" dirty="0"/>
              <a:t> </a:t>
            </a:r>
            <a:r>
              <a:rPr lang="en-US" sz="3200" b="1" dirty="0" err="1"/>
              <a:t>bước</a:t>
            </a:r>
            <a:r>
              <a:rPr lang="en-US" sz="3200" b="1" dirty="0"/>
              <a:t> </a:t>
            </a:r>
            <a:r>
              <a:rPr lang="en-US" sz="3200" b="1" dirty="0" err="1"/>
              <a:t>chính</a:t>
            </a:r>
            <a:r>
              <a:rPr lang="en-US" sz="3200" b="1" dirty="0"/>
              <a:t> </a:t>
            </a:r>
            <a:r>
              <a:rPr lang="en-US" sz="3200" b="1" dirty="0" err="1"/>
              <a:t>trong</a:t>
            </a:r>
            <a:r>
              <a:rPr lang="en-US" sz="3200" b="1" dirty="0"/>
              <a:t> </a:t>
            </a:r>
            <a:r>
              <a:rPr lang="en-US" sz="3200" b="1" dirty="0" err="1"/>
              <a:t>lập</a:t>
            </a:r>
            <a:r>
              <a:rPr lang="en-US" sz="3200" b="1" dirty="0"/>
              <a:t> </a:t>
            </a:r>
            <a:r>
              <a:rPr lang="en-US" sz="3200" b="1" dirty="0" err="1"/>
              <a:t>trình</a:t>
            </a:r>
            <a:r>
              <a:rPr lang="en-US" sz="3200" b="1" dirty="0"/>
              <a:t> web</a:t>
            </a:r>
          </a:p>
        </p:txBody>
      </p:sp>
      <p:sp>
        <p:nvSpPr>
          <p:cNvPr id="29699" name="Content Placeholder 2"/>
          <p:cNvSpPr>
            <a:spLocks noGrp="1"/>
          </p:cNvSpPr>
          <p:nvPr>
            <p:ph idx="1"/>
          </p:nvPr>
        </p:nvSpPr>
        <p:spPr/>
        <p:txBody>
          <a:bodyPr/>
          <a:lstStyle/>
          <a:p>
            <a:r>
              <a:rPr lang="en-US" altLang="en-US" dirty="0" err="1" smtClean="0"/>
              <a:t>Đặc</a:t>
            </a:r>
            <a:r>
              <a:rPr lang="en-US" altLang="en-US" dirty="0" smtClean="0"/>
              <a:t> </a:t>
            </a:r>
            <a:r>
              <a:rPr lang="en-US" altLang="en-US" dirty="0" err="1" smtClean="0"/>
              <a:t>tả</a:t>
            </a:r>
            <a:endParaRPr lang="en-US" altLang="en-US" dirty="0" smtClean="0"/>
          </a:p>
          <a:p>
            <a:r>
              <a:rPr lang="en-US" altLang="en-US" dirty="0" err="1" smtClean="0"/>
              <a:t>Phân</a:t>
            </a:r>
            <a:r>
              <a:rPr lang="en-US" altLang="en-US" dirty="0" smtClean="0"/>
              <a:t> </a:t>
            </a:r>
            <a:r>
              <a:rPr lang="en-US" altLang="en-US" dirty="0" err="1" smtClean="0"/>
              <a:t>tích</a:t>
            </a:r>
            <a:endParaRPr lang="en-US" altLang="en-US" dirty="0" smtClean="0"/>
          </a:p>
          <a:p>
            <a:r>
              <a:rPr lang="en-US" altLang="en-US" dirty="0" err="1" smtClean="0"/>
              <a:t>Thiết</a:t>
            </a:r>
            <a:r>
              <a:rPr lang="en-US" altLang="en-US" dirty="0" smtClean="0"/>
              <a:t> </a:t>
            </a:r>
            <a:r>
              <a:rPr lang="en-US" altLang="en-US" dirty="0" err="1" smtClean="0"/>
              <a:t>kế</a:t>
            </a:r>
            <a:endParaRPr lang="en-US" altLang="en-US" dirty="0" smtClean="0"/>
          </a:p>
          <a:p>
            <a:r>
              <a:rPr lang="en-US" altLang="en-US" dirty="0" err="1" smtClean="0"/>
              <a:t>Lập</a:t>
            </a:r>
            <a:r>
              <a:rPr lang="en-US" altLang="en-US" dirty="0" smtClean="0"/>
              <a:t> </a:t>
            </a:r>
            <a:r>
              <a:rPr lang="en-US" altLang="en-US" dirty="0" err="1" smtClean="0"/>
              <a:t>trình</a:t>
            </a:r>
            <a:endParaRPr lang="en-US" altLang="en-US" dirty="0" smtClean="0"/>
          </a:p>
          <a:p>
            <a:r>
              <a:rPr lang="en-US" altLang="en-US" dirty="0" err="1" smtClean="0"/>
              <a:t>Kiểm</a:t>
            </a:r>
            <a:r>
              <a:rPr lang="en-US" altLang="en-US" dirty="0" smtClean="0"/>
              <a:t> </a:t>
            </a:r>
            <a:r>
              <a:rPr lang="en-US" altLang="en-US" dirty="0" err="1" smtClean="0"/>
              <a:t>thử</a:t>
            </a:r>
            <a:endParaRPr lang="en-US" altLang="en-US" dirty="0" smtClean="0"/>
          </a:p>
          <a:p>
            <a:endParaRPr lang="en-US" altLang="en-US" dirty="0" smtClean="0"/>
          </a:p>
          <a:p>
            <a:pPr lvl="1"/>
            <a:endParaRPr lang="en-US" altLang="en-US" dirty="0" smtClean="0"/>
          </a:p>
        </p:txBody>
      </p:sp>
    </p:spTree>
    <p:extLst>
      <p:ext uri="{BB962C8B-B14F-4D97-AF65-F5344CB8AC3E}">
        <p14:creationId xmlns:p14="http://schemas.microsoft.com/office/powerpoint/2010/main" val="28275185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Effect transition="in" filter="fade">
                                      <p:cBhvr>
                                        <p:cTn id="11" dur="500"/>
                                        <p:tgtEl>
                                          <p:spTgt spid="2969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animEffect transition="in" filter="fade">
                                      <p:cBhvr>
                                        <p:cTn id="15" dur="500"/>
                                        <p:tgtEl>
                                          <p:spTgt spid="29699">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animEffect transition="in" filter="fade">
                                      <p:cBhvr>
                                        <p:cTn id="19" dur="500"/>
                                        <p:tgtEl>
                                          <p:spTgt spid="29699">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animEffect transition="in" filter="fade">
                                      <p:cBhvr>
                                        <p:cTn id="23"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762000" y="1596413"/>
            <a:ext cx="8077200" cy="5032987"/>
          </a:xfrm>
        </p:spPr>
        <p:txBody>
          <a:bodyPr>
            <a:normAutofit fontScale="92500" lnSpcReduction="20000"/>
          </a:bodyPr>
          <a:lstStyle/>
          <a:p>
            <a:pPr>
              <a:defRPr/>
            </a:pPr>
            <a:r>
              <a:rPr lang="en-US" dirty="0" err="1"/>
              <a:t>Trang</a:t>
            </a:r>
            <a:r>
              <a:rPr lang="en-US" dirty="0"/>
              <a:t> </a:t>
            </a:r>
            <a:r>
              <a:rPr lang="en-US" dirty="0" err="1" smtClean="0"/>
              <a:t>header.php</a:t>
            </a:r>
            <a:endParaRPr lang="en-US" dirty="0"/>
          </a:p>
          <a:p>
            <a:pPr indent="0">
              <a:buNone/>
              <a:tabLst>
                <a:tab pos="648866" algn="l"/>
                <a:tab pos="1028659" algn="l"/>
              </a:tabLst>
              <a:defRPr/>
            </a:pPr>
            <a:r>
              <a:rPr lang="en-US" sz="2400" dirty="0">
                <a:latin typeface="Courier New" pitchFamily="49" charset="0"/>
                <a:cs typeface="Courier New" pitchFamily="49" charset="0"/>
              </a:rPr>
              <a:t>&lt;html&gt;</a:t>
            </a:r>
          </a:p>
          <a:p>
            <a:pPr indent="0">
              <a:buNone/>
              <a:tabLst>
                <a:tab pos="648866" algn="l"/>
                <a:tab pos="1028659" algn="l"/>
              </a:tabLst>
              <a:defRPr/>
            </a:pPr>
            <a:r>
              <a:rPr lang="en-US" sz="2400" dirty="0">
                <a:latin typeface="Courier New" pitchFamily="49" charset="0"/>
                <a:cs typeface="Courier New" pitchFamily="49" charset="0"/>
              </a:rPr>
              <a:t>&lt;head&gt;</a:t>
            </a:r>
          </a:p>
          <a:p>
            <a:pPr indent="0">
              <a:buNone/>
              <a:tabLst>
                <a:tab pos="648866" algn="l"/>
                <a:tab pos="1028659" algn="l"/>
              </a:tabLst>
              <a:defRPr/>
            </a:pPr>
            <a:r>
              <a:rPr lang="en-US" sz="2400" dirty="0">
                <a:latin typeface="Courier New" pitchFamily="49" charset="0"/>
                <a:cs typeface="Courier New" pitchFamily="49" charset="0"/>
              </a:rPr>
              <a:t>	&lt;style&gt;</a:t>
            </a:r>
          </a:p>
          <a:p>
            <a:pPr indent="0">
              <a:buNone/>
              <a:tabLst>
                <a:tab pos="648866" algn="l"/>
                <a:tab pos="1028659" algn="l"/>
              </a:tabLst>
              <a:defRPr/>
            </a:pPr>
            <a:r>
              <a:rPr lang="en-US" sz="2400" dirty="0">
                <a:latin typeface="Courier New" pitchFamily="49" charset="0"/>
                <a:cs typeface="Courier New" pitchFamily="49" charset="0"/>
              </a:rPr>
              <a:t>		body{margin:10 10 10 60; </a:t>
            </a:r>
            <a:r>
              <a:rPr lang="en-US" sz="2400" dirty="0" err="1">
                <a:latin typeface="Courier New" pitchFamily="49" charset="0"/>
                <a:cs typeface="Courier New" pitchFamily="49" charset="0"/>
              </a:rPr>
              <a:t>color:navy</a:t>
            </a:r>
            <a:r>
              <a:rPr lang="en-US" sz="2400" dirty="0">
                <a:latin typeface="Courier New" pitchFamily="49" charset="0"/>
                <a:cs typeface="Courier New" pitchFamily="49" charset="0"/>
              </a:rPr>
              <a:t>;</a:t>
            </a:r>
          </a:p>
          <a:p>
            <a:pPr indent="0">
              <a:buNone/>
              <a:tabLst>
                <a:tab pos="648866" algn="l"/>
                <a:tab pos="1028659" algn="l"/>
              </a:tabLst>
              <a:defRPr/>
            </a:pPr>
            <a:r>
              <a:rPr lang="en-US" sz="2400" dirty="0">
                <a:latin typeface="Courier New" pitchFamily="49" charset="0"/>
                <a:cs typeface="Courier New" pitchFamily="49" charset="0"/>
              </a:rPr>
              <a:t>				font: normal 18pt Arial;}</a:t>
            </a:r>
          </a:p>
          <a:p>
            <a:pPr indent="0">
              <a:buNone/>
              <a:tabLst>
                <a:tab pos="648866" algn="l"/>
                <a:tab pos="1028659" algn="l"/>
              </a:tabLst>
              <a:defRPr/>
            </a:pPr>
            <a:r>
              <a:rPr lang="en-US" sz="2400" dirty="0">
                <a:latin typeface="Courier New" pitchFamily="49" charset="0"/>
                <a:cs typeface="Courier New" pitchFamily="49" charset="0"/>
              </a:rPr>
              <a:t>	&lt;/style&gt;</a:t>
            </a:r>
          </a:p>
          <a:p>
            <a:pPr indent="0">
              <a:buNone/>
              <a:tabLst>
                <a:tab pos="648866" algn="l"/>
                <a:tab pos="1028659" algn="l"/>
              </a:tabLst>
              <a:defRPr/>
            </a:pPr>
            <a:r>
              <a:rPr lang="en-US" sz="2400" dirty="0">
                <a:latin typeface="Courier New" pitchFamily="49" charset="0"/>
                <a:cs typeface="Courier New" pitchFamily="49" charset="0"/>
              </a:rPr>
              <a:t>&lt;/head&gt;</a:t>
            </a:r>
          </a:p>
          <a:p>
            <a:pPr indent="0">
              <a:buNone/>
              <a:tabLst>
                <a:tab pos="648866" algn="l"/>
                <a:tab pos="1028659" algn="l"/>
              </a:tabLst>
              <a:defRPr/>
            </a:pPr>
            <a:r>
              <a:rPr lang="en-US" sz="2400" dirty="0">
                <a:latin typeface="Courier New" pitchFamily="49" charset="0"/>
                <a:cs typeface="Courier New" pitchFamily="49" charset="0"/>
              </a:rPr>
              <a:t>&lt;body&gt; </a:t>
            </a:r>
          </a:p>
          <a:p>
            <a:pPr indent="0">
              <a:buNone/>
              <a:tabLst>
                <a:tab pos="648866" algn="l"/>
                <a:tab pos="1028659" algn="l"/>
              </a:tabLst>
              <a:defRPr/>
            </a:pPr>
            <a:r>
              <a:rPr lang="en-US" sz="2400" dirty="0">
                <a:latin typeface="Courier New" pitchFamily="49" charset="0"/>
                <a:cs typeface="Courier New" pitchFamily="49" charset="0"/>
              </a:rPr>
              <a:t>	&lt;H2&gt; </a:t>
            </a:r>
            <a:r>
              <a:rPr lang="en-US" sz="2400" dirty="0" err="1">
                <a:latin typeface="Courier New" pitchFamily="49" charset="0"/>
                <a:cs typeface="Courier New" pitchFamily="49" charset="0"/>
              </a:rPr>
              <a:t>Ví</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dụ</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về</a:t>
            </a:r>
            <a:r>
              <a:rPr lang="en-US" sz="2400" dirty="0">
                <a:latin typeface="Courier New" pitchFamily="49" charset="0"/>
                <a:cs typeface="Courier New" pitchFamily="49" charset="0"/>
              </a:rPr>
              <a:t> include()&lt;/H2&gt;</a:t>
            </a:r>
          </a:p>
          <a:p>
            <a:pPr indent="0">
              <a:buNone/>
              <a:tabLst>
                <a:tab pos="648866" algn="l"/>
                <a:tab pos="1028659" algn="l"/>
              </a:tabLst>
              <a:defRPr/>
            </a:pP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php</a:t>
            </a:r>
            <a:r>
              <a:rPr lang="en-US" sz="2400" dirty="0">
                <a:latin typeface="Courier New" pitchFamily="49" charset="0"/>
                <a:cs typeface="Courier New" pitchFamily="49" charset="0"/>
              </a:rPr>
              <a:t> </a:t>
            </a:r>
          </a:p>
          <a:p>
            <a:pPr indent="0">
              <a:buNone/>
              <a:tabLst>
                <a:tab pos="648866" algn="l"/>
                <a:tab pos="1028659" algn="l"/>
              </a:tabLst>
              <a:defRPr/>
            </a:pPr>
            <a:r>
              <a:rPr lang="en-US" sz="2400" dirty="0">
                <a:latin typeface="Courier New" pitchFamily="49" charset="0"/>
                <a:cs typeface="Courier New" pitchFamily="49" charset="0"/>
              </a:rPr>
              <a:t>		echo '&lt;div&gt;</a:t>
            </a:r>
            <a:r>
              <a:rPr lang="en-US" sz="2400" dirty="0" err="1">
                <a:latin typeface="Courier New" pitchFamily="49" charset="0"/>
                <a:cs typeface="Courier New" pitchFamily="49" charset="0"/>
              </a:rPr>
              <a:t>Hôm</a:t>
            </a:r>
            <a:r>
              <a:rPr lang="en-US" sz="2400" dirty="0">
                <a:latin typeface="Courier New" pitchFamily="49" charset="0"/>
                <a:cs typeface="Courier New" pitchFamily="49" charset="0"/>
              </a:rPr>
              <a:t> nay: '.date('d-m-y'). </a:t>
            </a:r>
          </a:p>
          <a:p>
            <a:pPr indent="0">
              <a:buNone/>
              <a:tabLst>
                <a:tab pos="648866" algn="l"/>
                <a:tab pos="1028659" algn="l"/>
              </a:tabLst>
              <a:defRPr/>
            </a:pPr>
            <a:r>
              <a:rPr lang="en-US" sz="2400" dirty="0">
                <a:latin typeface="Courier New" pitchFamily="49" charset="0"/>
                <a:cs typeface="Courier New" pitchFamily="49" charset="0"/>
              </a:rPr>
              <a:t>							'&lt;/div&gt;&lt;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indent="0">
              <a:buNone/>
              <a:tabLst>
                <a:tab pos="648866" algn="l"/>
              </a:tabLst>
              <a:defRPr/>
            </a:pPr>
            <a:r>
              <a:rPr lang="en-US" sz="2400" dirty="0">
                <a:latin typeface="Courier New" pitchFamily="49" charset="0"/>
                <a:cs typeface="Courier New" pitchFamily="49" charset="0"/>
              </a:rPr>
              <a:t>	?&gt;</a:t>
            </a:r>
          </a:p>
        </p:txBody>
      </p:sp>
    </p:spTree>
    <p:extLst>
      <p:ext uri="{BB962C8B-B14F-4D97-AF65-F5344CB8AC3E}">
        <p14:creationId xmlns:p14="http://schemas.microsoft.com/office/powerpoint/2010/main" val="167368903"/>
      </p:ext>
    </p:extLst>
  </p:cSld>
  <p:clrMapOvr>
    <a:masterClrMapping/>
  </p:clrMapOvr>
  <p:transition spd="slow">
    <p:wipe dir="d"/>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1104801" y="1600200"/>
            <a:ext cx="7810599" cy="5105399"/>
          </a:xfrm>
        </p:spPr>
        <p:txBody>
          <a:bodyPr>
            <a:normAutofit/>
          </a:bodyPr>
          <a:lstStyle/>
          <a:p>
            <a:pPr>
              <a:defRPr/>
            </a:pPr>
            <a:r>
              <a:rPr lang="en-US" dirty="0" err="1"/>
              <a:t>Trang</a:t>
            </a:r>
            <a:r>
              <a:rPr lang="en-US" dirty="0"/>
              <a:t> </a:t>
            </a:r>
            <a:r>
              <a:rPr lang="en-US" dirty="0" err="1" smtClean="0"/>
              <a:t>menu.php</a:t>
            </a:r>
            <a:endParaRPr lang="en-US" dirty="0"/>
          </a:p>
          <a:p>
            <a:pPr indent="0">
              <a:spcBef>
                <a:spcPts val="375"/>
              </a:spcBef>
              <a:buNone/>
              <a:tabLst>
                <a:tab pos="648866" algn="l"/>
                <a:tab pos="1028659" algn="l"/>
              </a:tabLst>
              <a:defRPr/>
            </a:pPr>
            <a:r>
              <a:rPr lang="vi-VN" sz="2400" dirty="0">
                <a:latin typeface="Courier New" pitchFamily="49" charset="0"/>
                <a:cs typeface="Courier New" pitchFamily="49" charset="0"/>
              </a:rPr>
              <a:t>&lt;?php</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Home</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PHP</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JAVA</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C#</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$strMenu;</a:t>
            </a:r>
          </a:p>
          <a:p>
            <a:pPr indent="0">
              <a:spcBef>
                <a:spcPts val="375"/>
              </a:spcBef>
              <a:buNone/>
              <a:tabLst>
                <a:tab pos="648866" algn="l"/>
                <a:tab pos="1028659" algn="l"/>
              </a:tabLst>
              <a:defRPr/>
            </a:pPr>
            <a:r>
              <a:rPr lang="vi-VN" sz="2400" dirty="0">
                <a:latin typeface="Courier New" pitchFamily="49" charset="0"/>
                <a:cs typeface="Courier New" pitchFamily="49" charset="0"/>
              </a:rPr>
              <a:t>?&gt;</a:t>
            </a:r>
            <a:endParaRPr lang="en-US" sz="2400" dirty="0">
              <a:latin typeface="Courier New" pitchFamily="49" charset="0"/>
              <a:cs typeface="Courier New" pitchFamily="49" charset="0"/>
            </a:endParaRPr>
          </a:p>
        </p:txBody>
      </p:sp>
    </p:spTree>
    <p:extLst>
      <p:ext uri="{BB962C8B-B14F-4D97-AF65-F5344CB8AC3E}">
        <p14:creationId xmlns:p14="http://schemas.microsoft.com/office/powerpoint/2010/main" val="1458933762"/>
      </p:ext>
    </p:extLst>
  </p:cSld>
  <p:clrMapOvr>
    <a:masterClrMapping/>
  </p:clrMapOvr>
  <p:transition spd="slow">
    <p:wipe dir="d"/>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1066800" y="1524000"/>
            <a:ext cx="8001000" cy="5181600"/>
          </a:xfrm>
        </p:spPr>
        <p:txBody>
          <a:bodyPr/>
          <a:lstStyle/>
          <a:p>
            <a:pPr>
              <a:defRPr/>
            </a:pPr>
            <a:r>
              <a:rPr lang="en-US" dirty="0" err="1"/>
              <a:t>Trang</a:t>
            </a:r>
            <a:r>
              <a:rPr lang="en-US" dirty="0"/>
              <a:t> </a:t>
            </a:r>
            <a:r>
              <a:rPr lang="en-US" dirty="0" err="1" smtClean="0"/>
              <a:t>footer.php</a:t>
            </a:r>
            <a:endParaRPr lang="en-US" dirty="0"/>
          </a:p>
          <a:p>
            <a:pPr indent="0">
              <a:spcBef>
                <a:spcPts val="375"/>
              </a:spcBef>
              <a:buNone/>
              <a:tabLst>
                <a:tab pos="648866" algn="l"/>
                <a:tab pos="1028659" algn="l"/>
              </a:tabLst>
              <a:defRPr/>
            </a:pPr>
            <a:r>
              <a:rPr lang="vi-VN" sz="2400" dirty="0">
                <a:latin typeface="Courier New" pitchFamily="49" charset="0"/>
                <a:cs typeface="Courier New" pitchFamily="49" charset="0"/>
              </a:rPr>
              <a:t>&lt;?php</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$copyright='&lt;hr/&gt;&lt;div class=ft&gt;</a:t>
            </a:r>
            <a:endParaRPr lang="en-US" sz="2400" dirty="0">
              <a:latin typeface="Courier New" pitchFamily="49" charset="0"/>
              <a:cs typeface="Courier New" pitchFamily="49" charset="0"/>
            </a:endParaRP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Copyright by </a:t>
            </a:r>
            <a:r>
              <a:rPr lang="en-US" sz="2400" dirty="0">
                <a:latin typeface="Courier New" pitchFamily="49" charset="0"/>
                <a:cs typeface="Courier New" pitchFamily="49" charset="0"/>
              </a:rPr>
              <a:t>NTB</a:t>
            </a:r>
            <a:r>
              <a:rPr lang="vi-VN" sz="2400" dirty="0">
                <a:latin typeface="Courier New" pitchFamily="49" charset="0"/>
                <a:cs typeface="Courier New" pitchFamily="49" charset="0"/>
              </a:rPr>
              <a:t>'.date('Y')</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'&lt;/div&gt;';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$copyright;</a:t>
            </a:r>
          </a:p>
          <a:p>
            <a:pPr indent="0">
              <a:spcBef>
                <a:spcPts val="375"/>
              </a:spcBef>
              <a:buNone/>
              <a:tabLst>
                <a:tab pos="648866" algn="l"/>
                <a:tab pos="1028659" algn="l"/>
              </a:tabLst>
              <a:defRPr/>
            </a:pPr>
            <a:r>
              <a:rPr lang="vi-VN" sz="2400" dirty="0">
                <a:latin typeface="Courier New" pitchFamily="49" charset="0"/>
                <a:cs typeface="Courier New" pitchFamily="49" charset="0"/>
              </a:rPr>
              <a:t>?&gt;</a:t>
            </a:r>
          </a:p>
          <a:p>
            <a:pPr indent="0">
              <a:spcBef>
                <a:spcPts val="375"/>
              </a:spcBef>
              <a:buNone/>
              <a:tabLst>
                <a:tab pos="648866" algn="l"/>
                <a:tab pos="1028659" algn="l"/>
              </a:tabLst>
              <a:defRPr/>
            </a:pPr>
            <a:r>
              <a:rPr lang="vi-VN" sz="2400" dirty="0">
                <a:latin typeface="Courier New" pitchFamily="49" charset="0"/>
                <a:cs typeface="Courier New" pitchFamily="49" charset="0"/>
              </a:rPr>
              <a:t>&lt;/body&gt;</a:t>
            </a:r>
            <a:endParaRPr lang="en-US" sz="2400" dirty="0">
              <a:latin typeface="Courier New" pitchFamily="49" charset="0"/>
              <a:cs typeface="Courier New" pitchFamily="49" charset="0"/>
            </a:endParaRPr>
          </a:p>
          <a:p>
            <a:pPr indent="0">
              <a:spcBef>
                <a:spcPts val="375"/>
              </a:spcBef>
              <a:buNone/>
              <a:tabLst>
                <a:tab pos="648866" algn="l"/>
                <a:tab pos="1028659" algn="l"/>
              </a:tabLst>
              <a:defRPr/>
            </a:pPr>
            <a:r>
              <a:rPr lang="vi-VN" sz="2400" dirty="0">
                <a:latin typeface="Courier New" pitchFamily="49" charset="0"/>
                <a:cs typeface="Courier New" pitchFamily="49" charset="0"/>
              </a:rPr>
              <a:t>&lt;/html&gt;</a:t>
            </a:r>
            <a:endParaRPr lang="en-US" sz="2400" dirty="0">
              <a:latin typeface="Courier New" pitchFamily="49" charset="0"/>
              <a:cs typeface="Courier New" pitchFamily="49" charset="0"/>
            </a:endParaRPr>
          </a:p>
        </p:txBody>
      </p:sp>
    </p:spTree>
    <p:extLst>
      <p:ext uri="{BB962C8B-B14F-4D97-AF65-F5344CB8AC3E}">
        <p14:creationId xmlns:p14="http://schemas.microsoft.com/office/powerpoint/2010/main" val="96314874"/>
      </p:ext>
    </p:extLst>
  </p:cSld>
  <p:clrMapOvr>
    <a:masterClrMapping/>
  </p:clrMapOvr>
  <p:transition spd="slow">
    <p:wipe dir="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3013"/>
            <a:ext cx="8229600" cy="800100"/>
          </a:xfrm>
        </p:spPr>
        <p:txBody>
          <a:bodyPr/>
          <a:lstStyle/>
          <a:p>
            <a:pPr>
              <a:defRPr/>
            </a:pPr>
            <a:r>
              <a:rPr lang="en-US" dirty="0" err="1" smtClean="0"/>
              <a:t>Bài</a:t>
            </a:r>
            <a:r>
              <a:rPr lang="en-US" dirty="0" smtClean="0"/>
              <a:t> </a:t>
            </a:r>
            <a:r>
              <a:rPr lang="en-US" dirty="0" err="1" smtClean="0"/>
              <a:t>tập</a:t>
            </a:r>
            <a:endParaRPr lang="en-US" dirty="0"/>
          </a:p>
        </p:txBody>
      </p:sp>
      <p:sp>
        <p:nvSpPr>
          <p:cNvPr id="264195" name="Content Placeholder 2"/>
          <p:cNvSpPr>
            <a:spLocks noGrp="1"/>
          </p:cNvSpPr>
          <p:nvPr>
            <p:ph idx="1"/>
          </p:nvPr>
        </p:nvSpPr>
        <p:spPr>
          <a:xfrm>
            <a:off x="838200" y="1143000"/>
            <a:ext cx="8077200" cy="4297363"/>
          </a:xfrm>
        </p:spPr>
        <p:txBody>
          <a:bodyPr/>
          <a:lstStyle/>
          <a:p>
            <a:endParaRPr lang="en-US" altLang="en-US" dirty="0" smtClean="0"/>
          </a:p>
        </p:txBody>
      </p:sp>
      <p:pic>
        <p:nvPicPr>
          <p:cNvPr id="264196" name="Picture 2" descr="2008-10-15_00223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81200" y="1150513"/>
            <a:ext cx="5348883" cy="3957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91001"/>
      </p:ext>
    </p:extLst>
  </p:cSld>
  <p:clrMapOvr>
    <a:masterClrMapping/>
  </p:clrMapOvr>
  <p:transition spd="slow">
    <p:wipe dir="d"/>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smtClean="0"/>
              <a:t>Hàm tự tạo</a:t>
            </a:r>
          </a:p>
        </p:txBody>
      </p:sp>
      <p:sp>
        <p:nvSpPr>
          <p:cNvPr id="176131" name="Rectangle 3"/>
          <p:cNvSpPr>
            <a:spLocks noGrp="1" noChangeArrowheads="1"/>
          </p:cNvSpPr>
          <p:nvPr>
            <p:ph type="body" idx="1"/>
          </p:nvPr>
        </p:nvSpPr>
        <p:spPr/>
        <p:txBody>
          <a:bodyPr/>
          <a:lstStyle/>
          <a:p>
            <a:pPr eaLnBrk="1" hangingPunct="1">
              <a:lnSpc>
                <a:spcPct val="110000"/>
              </a:lnSpc>
            </a:pPr>
            <a:r>
              <a:rPr lang="en-US" altLang="en-US" smtClean="0"/>
              <a:t>Hàm do người dùng định nghĩa</a:t>
            </a:r>
          </a:p>
          <a:p>
            <a:pPr lvl="1" eaLnBrk="1" hangingPunct="1">
              <a:lnSpc>
                <a:spcPct val="110000"/>
              </a:lnSpc>
            </a:pPr>
            <a:r>
              <a:rPr lang="en-US" altLang="en-US" smtClean="0"/>
              <a:t>Cho phép xử lý các tác vụ thường lặp lại trong ứng dụng.</a:t>
            </a:r>
          </a:p>
          <a:p>
            <a:pPr lvl="1" eaLnBrk="1" hangingPunct="1">
              <a:lnSpc>
                <a:spcPct val="110000"/>
              </a:lnSpc>
            </a:pPr>
            <a:r>
              <a:rPr lang="en-US" altLang="en-US" smtClean="0"/>
              <a:t>Phân tách các đoạn chương trình phức tạp thành các phần nhỏ hơn, giúp đoạn chương trình rõ ràng, trong sáng.</a:t>
            </a:r>
          </a:p>
          <a:p>
            <a:pPr eaLnBrk="1" hangingPunct="1">
              <a:lnSpc>
                <a:spcPct val="110000"/>
              </a:lnSpc>
            </a:pPr>
            <a:endParaRPr lang="en-US" altLang="en-US" smtClean="0"/>
          </a:p>
          <a:p>
            <a:pPr eaLnBrk="1" hangingPunct="1">
              <a:lnSpc>
                <a:spcPct val="110000"/>
              </a:lnSpc>
            </a:pPr>
            <a:endParaRPr lang="en-US" altLang="en-US" smtClean="0"/>
          </a:p>
          <a:p>
            <a:pPr eaLnBrk="1" hangingPunct="1">
              <a:lnSpc>
                <a:spcPct val="110000"/>
              </a:lnSpc>
            </a:pPr>
            <a:endParaRPr lang="en-US" altLang="en-US" smtClean="0"/>
          </a:p>
          <a:p>
            <a:pPr eaLnBrk="1" hangingPunct="1">
              <a:lnSpc>
                <a:spcPct val="110000"/>
              </a:lnSpc>
            </a:pPr>
            <a:endParaRPr lang="en-US" altLang="en-US" smtClean="0"/>
          </a:p>
        </p:txBody>
      </p:sp>
    </p:spTree>
    <p:extLst>
      <p:ext uri="{BB962C8B-B14F-4D97-AF65-F5344CB8AC3E}">
        <p14:creationId xmlns:p14="http://schemas.microsoft.com/office/powerpoint/2010/main" val="36585872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6131">
                                            <p:txEl>
                                              <p:pRg st="1" end="1"/>
                                            </p:txEl>
                                          </p:spTgt>
                                        </p:tgtEl>
                                        <p:attrNameLst>
                                          <p:attrName>style.visibility</p:attrName>
                                        </p:attrNameLst>
                                      </p:cBhvr>
                                      <p:to>
                                        <p:strVal val="visible"/>
                                      </p:to>
                                    </p:set>
                                    <p:animEffect transition="in" filter="fade">
                                      <p:cBhvr>
                                        <p:cTn id="7" dur="500"/>
                                        <p:tgtEl>
                                          <p:spTgt spid="176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6131">
                                            <p:txEl>
                                              <p:pRg st="2" end="2"/>
                                            </p:txEl>
                                          </p:spTgt>
                                        </p:tgtEl>
                                        <p:attrNameLst>
                                          <p:attrName>style.visibility</p:attrName>
                                        </p:attrNameLst>
                                      </p:cBhvr>
                                      <p:to>
                                        <p:strVal val="visible"/>
                                      </p:to>
                                    </p:set>
                                    <p:animEffect transition="in" filter="fade">
                                      <p:cBhvr>
                                        <p:cTn id="12" dur="500"/>
                                        <p:tgtEl>
                                          <p:spTgt spid="176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smtClean="0"/>
              <a:t>Hàm tự tạo</a:t>
            </a:r>
          </a:p>
        </p:txBody>
      </p:sp>
      <p:sp>
        <p:nvSpPr>
          <p:cNvPr id="146435" name="Rectangle 3"/>
          <p:cNvSpPr>
            <a:spLocks noGrp="1" noChangeArrowheads="1"/>
          </p:cNvSpPr>
          <p:nvPr>
            <p:ph type="body" idx="1"/>
          </p:nvPr>
        </p:nvSpPr>
        <p:spPr>
          <a:xfrm>
            <a:off x="762000" y="1596413"/>
            <a:ext cx="8077200" cy="5032987"/>
          </a:xfrm>
        </p:spPr>
        <p:txBody>
          <a:bodyPr/>
          <a:lstStyle/>
          <a:p>
            <a:pPr eaLnBrk="1" hangingPunct="1">
              <a:lnSpc>
                <a:spcPct val="110000"/>
              </a:lnSpc>
              <a:defRPr/>
            </a:pPr>
            <a:r>
              <a:rPr lang="en-US" dirty="0" err="1" smtClean="0"/>
              <a:t>Khai</a:t>
            </a:r>
            <a:r>
              <a:rPr lang="en-US" dirty="0" smtClean="0"/>
              <a:t> </a:t>
            </a:r>
            <a:r>
              <a:rPr lang="en-US" dirty="0" err="1" smtClean="0"/>
              <a:t>báo</a:t>
            </a:r>
            <a:r>
              <a:rPr lang="en-US" dirty="0" smtClean="0"/>
              <a:t> </a:t>
            </a:r>
            <a:r>
              <a:rPr lang="en-US" dirty="0" err="1" smtClean="0"/>
              <a:t>hàm</a:t>
            </a:r>
            <a:endParaRPr lang="en-US" dirty="0" smtClean="0"/>
          </a:p>
          <a:p>
            <a:pPr marL="0" indent="0">
              <a:lnSpc>
                <a:spcPct val="110000"/>
              </a:lnSpc>
              <a:buNone/>
              <a:defRPr/>
            </a:pPr>
            <a:r>
              <a:rPr lang="en-US" sz="2000" b="1" dirty="0">
                <a:solidFill>
                  <a:srgbClr val="C00000"/>
                </a:solidFill>
                <a:latin typeface="Courier New" pitchFamily="49" charset="0"/>
              </a:rPr>
              <a:t>function</a:t>
            </a:r>
            <a:r>
              <a:rPr lang="en-US" sz="2000" dirty="0">
                <a:latin typeface="Courier New" pitchFamily="49" charset="0"/>
              </a:rPr>
              <a:t> </a:t>
            </a:r>
            <a:r>
              <a:rPr lang="en-US" sz="2000" dirty="0" err="1">
                <a:latin typeface="Courier New" pitchFamily="49" charset="0"/>
              </a:rPr>
              <a:t>tên_hàm</a:t>
            </a:r>
            <a:r>
              <a:rPr lang="en-US" sz="2000" dirty="0">
                <a:latin typeface="Courier New" pitchFamily="49" charset="0"/>
              </a:rPr>
              <a:t> ([ts1] [,ts2],... [,</a:t>
            </a:r>
            <a:r>
              <a:rPr lang="en-US" sz="2000" dirty="0" err="1">
                <a:latin typeface="Courier New" pitchFamily="49" charset="0"/>
              </a:rPr>
              <a:t>tsN</a:t>
            </a:r>
            <a:r>
              <a:rPr lang="en-US" sz="2000" dirty="0">
                <a:latin typeface="Courier New" pitchFamily="49" charset="0"/>
              </a:rPr>
              <a:t>]) </a:t>
            </a:r>
          </a:p>
          <a:p>
            <a:pPr marL="0" indent="0">
              <a:lnSpc>
                <a:spcPct val="110000"/>
              </a:lnSpc>
              <a:buNone/>
              <a:defRPr/>
            </a:pPr>
            <a:r>
              <a:rPr lang="en-US" sz="2000" dirty="0">
                <a:latin typeface="Courier New" pitchFamily="49" charset="0"/>
              </a:rPr>
              <a:t>{</a:t>
            </a:r>
          </a:p>
          <a:p>
            <a:pPr marL="0" indent="0">
              <a:lnSpc>
                <a:spcPct val="110000"/>
              </a:lnSpc>
              <a:buNone/>
              <a:defRPr/>
            </a:pPr>
            <a:r>
              <a:rPr lang="en-US" sz="2000" dirty="0">
                <a:latin typeface="Courier New" pitchFamily="49" charset="0"/>
              </a:rPr>
              <a:t>  //</a:t>
            </a:r>
            <a:r>
              <a:rPr lang="en-US" sz="2000" dirty="0" err="1">
                <a:latin typeface="Courier New" pitchFamily="49" charset="0"/>
              </a:rPr>
              <a:t>các</a:t>
            </a:r>
            <a:r>
              <a:rPr lang="en-US" sz="2000" dirty="0">
                <a:latin typeface="Courier New" pitchFamily="49" charset="0"/>
              </a:rPr>
              <a:t> </a:t>
            </a:r>
            <a:r>
              <a:rPr lang="en-US" sz="2000" dirty="0" err="1">
                <a:latin typeface="Courier New" pitchFamily="49" charset="0"/>
              </a:rPr>
              <a:t>lệnh</a:t>
            </a:r>
            <a:r>
              <a:rPr lang="en-US" sz="2000" dirty="0">
                <a:latin typeface="Courier New" pitchFamily="49" charset="0"/>
              </a:rPr>
              <a:t> </a:t>
            </a:r>
            <a:r>
              <a:rPr lang="en-US" sz="2000" dirty="0" err="1">
                <a:latin typeface="Courier New" pitchFamily="49" charset="0"/>
              </a:rPr>
              <a:t>trong</a:t>
            </a:r>
            <a:r>
              <a:rPr lang="en-US" sz="2000" dirty="0">
                <a:latin typeface="Courier New" pitchFamily="49" charset="0"/>
              </a:rPr>
              <a:t> </a:t>
            </a:r>
            <a:r>
              <a:rPr lang="en-US" sz="2000" dirty="0" err="1">
                <a:latin typeface="Courier New" pitchFamily="49" charset="0"/>
              </a:rPr>
              <a:t>thân</a:t>
            </a:r>
            <a:r>
              <a:rPr lang="en-US" sz="2000" dirty="0">
                <a:latin typeface="Courier New" pitchFamily="49" charset="0"/>
              </a:rPr>
              <a:t> </a:t>
            </a:r>
            <a:r>
              <a:rPr lang="en-US" sz="2000" dirty="0" err="1">
                <a:latin typeface="Courier New" pitchFamily="49" charset="0"/>
              </a:rPr>
              <a:t>hàm</a:t>
            </a:r>
            <a:endParaRPr lang="en-US" sz="2000" dirty="0">
              <a:latin typeface="Courier New" pitchFamily="49" charset="0"/>
            </a:endParaRPr>
          </a:p>
          <a:p>
            <a:pPr marL="0" indent="0">
              <a:lnSpc>
                <a:spcPct val="110000"/>
              </a:lnSpc>
              <a:buNone/>
              <a:defRPr/>
            </a:pPr>
            <a:r>
              <a:rPr lang="en-US" sz="2000" dirty="0">
                <a:latin typeface="Courier New" pitchFamily="49" charset="0"/>
              </a:rPr>
              <a:t>}</a:t>
            </a:r>
          </a:p>
          <a:p>
            <a:pPr eaLnBrk="1" hangingPunct="1">
              <a:defRPr/>
            </a:pPr>
            <a:r>
              <a:rPr lang="en-US" dirty="0" err="1" smtClean="0"/>
              <a:t>Gọi</a:t>
            </a:r>
            <a:r>
              <a:rPr lang="en-US" dirty="0" smtClean="0"/>
              <a:t> </a:t>
            </a:r>
            <a:r>
              <a:rPr lang="en-US" dirty="0" err="1"/>
              <a:t>hàm</a:t>
            </a:r>
            <a:r>
              <a:rPr lang="en-US" dirty="0"/>
              <a:t>:</a:t>
            </a:r>
          </a:p>
          <a:p>
            <a:pPr algn="ctr" eaLnBrk="1" hangingPunct="1">
              <a:buFont typeface="Wingdings" panose="05000000000000000000" pitchFamily="2" charset="2"/>
              <a:buNone/>
              <a:defRPr/>
            </a:pPr>
            <a:r>
              <a:rPr lang="en-US" dirty="0"/>
              <a:t>	</a:t>
            </a:r>
            <a:r>
              <a:rPr lang="en-US" dirty="0" err="1">
                <a:latin typeface="Courier New" pitchFamily="49" charset="0"/>
              </a:rPr>
              <a:t>tên_hàm</a:t>
            </a:r>
            <a:r>
              <a:rPr lang="en-US" dirty="0">
                <a:latin typeface="Courier New" pitchFamily="49" charset="0"/>
              </a:rPr>
              <a:t>(gt1, gt2,… , </a:t>
            </a:r>
            <a:r>
              <a:rPr lang="en-US" dirty="0" err="1">
                <a:latin typeface="Courier New" pitchFamily="49" charset="0"/>
              </a:rPr>
              <a:t>gtn</a:t>
            </a:r>
            <a:r>
              <a:rPr lang="en-US" dirty="0">
                <a:latin typeface="Courier New" pitchFamily="49" charset="0"/>
              </a:rPr>
              <a:t>);</a:t>
            </a:r>
          </a:p>
          <a:p>
            <a:pPr eaLnBrk="1" hangingPunct="1">
              <a:lnSpc>
                <a:spcPct val="110000"/>
              </a:lnSpc>
              <a:defRPr/>
            </a:pPr>
            <a:endParaRPr lang="en-US" dirty="0" smtClean="0"/>
          </a:p>
          <a:p>
            <a:pPr eaLnBrk="1" hangingPunct="1">
              <a:lnSpc>
                <a:spcPct val="110000"/>
              </a:lnSpc>
              <a:defRPr/>
            </a:pPr>
            <a:endParaRPr lang="en-US" dirty="0" smtClean="0"/>
          </a:p>
          <a:p>
            <a:pPr eaLnBrk="1" hangingPunct="1">
              <a:lnSpc>
                <a:spcPct val="110000"/>
              </a:lnSpc>
              <a:defRPr/>
            </a:pPr>
            <a:endParaRPr lang="en-US" dirty="0" smtClean="0"/>
          </a:p>
          <a:p>
            <a:pPr eaLnBrk="1" hangingPunct="1">
              <a:lnSpc>
                <a:spcPct val="110000"/>
              </a:lnSpc>
              <a:defRPr/>
            </a:pPr>
            <a:endParaRPr lang="en-US" dirty="0" smtClean="0"/>
          </a:p>
          <a:p>
            <a:pPr eaLnBrk="1" hangingPunct="1">
              <a:lnSpc>
                <a:spcPct val="110000"/>
              </a:lnSpc>
              <a:defRPr/>
            </a:pPr>
            <a:endParaRPr lang="en-US" dirty="0" smtClean="0"/>
          </a:p>
        </p:txBody>
      </p:sp>
    </p:spTree>
    <p:extLst>
      <p:ext uri="{BB962C8B-B14F-4D97-AF65-F5344CB8AC3E}">
        <p14:creationId xmlns:p14="http://schemas.microsoft.com/office/powerpoint/2010/main" val="7218358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animEffect transition="in" filter="fade">
                                      <p:cBhvr>
                                        <p:cTn id="7" dur="500"/>
                                        <p:tgtEl>
                                          <p:spTgt spid="146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6435">
                                            <p:txEl>
                                              <p:pRg st="1" end="1"/>
                                            </p:txEl>
                                          </p:spTgt>
                                        </p:tgtEl>
                                        <p:attrNameLst>
                                          <p:attrName>style.visibility</p:attrName>
                                        </p:attrNameLst>
                                      </p:cBhvr>
                                      <p:to>
                                        <p:strVal val="visible"/>
                                      </p:to>
                                    </p:set>
                                    <p:animEffect transition="in" filter="fade">
                                      <p:cBhvr>
                                        <p:cTn id="12" dur="500"/>
                                        <p:tgtEl>
                                          <p:spTgt spid="146435">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46435">
                                            <p:txEl>
                                              <p:pRg st="2" end="2"/>
                                            </p:txEl>
                                          </p:spTgt>
                                        </p:tgtEl>
                                        <p:attrNameLst>
                                          <p:attrName>style.visibility</p:attrName>
                                        </p:attrNameLst>
                                      </p:cBhvr>
                                      <p:to>
                                        <p:strVal val="visible"/>
                                      </p:to>
                                    </p:set>
                                    <p:animEffect transition="in" filter="fade">
                                      <p:cBhvr>
                                        <p:cTn id="16" dur="500"/>
                                        <p:tgtEl>
                                          <p:spTgt spid="146435">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6435">
                                            <p:txEl>
                                              <p:pRg st="4" end="4"/>
                                            </p:txEl>
                                          </p:spTgt>
                                        </p:tgtEl>
                                        <p:attrNameLst>
                                          <p:attrName>style.visibility</p:attrName>
                                        </p:attrNameLst>
                                      </p:cBhvr>
                                      <p:to>
                                        <p:strVal val="visible"/>
                                      </p:to>
                                    </p:set>
                                    <p:animEffect transition="in" filter="fade">
                                      <p:cBhvr>
                                        <p:cTn id="20" dur="500"/>
                                        <p:tgtEl>
                                          <p:spTgt spid="146435">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46435">
                                            <p:txEl>
                                              <p:pRg st="3" end="3"/>
                                            </p:txEl>
                                          </p:spTgt>
                                        </p:tgtEl>
                                        <p:attrNameLst>
                                          <p:attrName>style.visibility</p:attrName>
                                        </p:attrNameLst>
                                      </p:cBhvr>
                                      <p:to>
                                        <p:strVal val="visible"/>
                                      </p:to>
                                    </p:set>
                                    <p:animEffect transition="in" filter="fade">
                                      <p:cBhvr>
                                        <p:cTn id="25" dur="500"/>
                                        <p:tgtEl>
                                          <p:spTgt spid="146435">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46435">
                                            <p:txEl>
                                              <p:pRg st="5" end="5"/>
                                            </p:txEl>
                                          </p:spTgt>
                                        </p:tgtEl>
                                        <p:attrNameLst>
                                          <p:attrName>style.visibility</p:attrName>
                                        </p:attrNameLst>
                                      </p:cBhvr>
                                      <p:to>
                                        <p:strVal val="visible"/>
                                      </p:to>
                                    </p:set>
                                    <p:animEffect transition="in" filter="fade">
                                      <p:cBhvr>
                                        <p:cTn id="30" dur="500"/>
                                        <p:tgtEl>
                                          <p:spTgt spid="146435">
                                            <p:txEl>
                                              <p:pRg st="5" end="5"/>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146435">
                                            <p:txEl>
                                              <p:pRg st="6" end="6"/>
                                            </p:txEl>
                                          </p:spTgt>
                                        </p:tgtEl>
                                        <p:attrNameLst>
                                          <p:attrName>style.visibility</p:attrName>
                                        </p:attrNameLst>
                                      </p:cBhvr>
                                      <p:to>
                                        <p:strVal val="visible"/>
                                      </p:to>
                                    </p:set>
                                    <p:animEffect transition="in" filter="fade">
                                      <p:cBhvr>
                                        <p:cTn id="34" dur="500"/>
                                        <p:tgtEl>
                                          <p:spTgt spid="146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smtClean="0"/>
              <a:t>Hàm tự tạo (tiếp)</a:t>
            </a:r>
          </a:p>
        </p:txBody>
      </p:sp>
      <p:sp>
        <p:nvSpPr>
          <p:cNvPr id="268291" name="Rectangle 3"/>
          <p:cNvSpPr>
            <a:spLocks noGrp="1" noChangeArrowheads="1"/>
          </p:cNvSpPr>
          <p:nvPr>
            <p:ph type="body" idx="1"/>
          </p:nvPr>
        </p:nvSpPr>
        <p:spPr/>
        <p:txBody>
          <a:bodyPr/>
          <a:lstStyle/>
          <a:p>
            <a:pPr eaLnBrk="1" hangingPunct="1">
              <a:lnSpc>
                <a:spcPct val="110000"/>
              </a:lnSpc>
            </a:pPr>
            <a:r>
              <a:rPr lang="en-US" altLang="en-US" smtClean="0"/>
              <a:t>Quy tắc viết </a:t>
            </a:r>
            <a:r>
              <a:rPr lang="en-US" altLang="en-US" smtClean="0">
                <a:latin typeface="Courier New" panose="02070309020205020404" pitchFamily="49" charset="0"/>
                <a:cs typeface="Courier New" panose="02070309020205020404" pitchFamily="49" charset="0"/>
              </a:rPr>
              <a:t>tên_hàm</a:t>
            </a:r>
            <a:r>
              <a:rPr lang="en-US" altLang="en-US" smtClean="0"/>
              <a:t>:</a:t>
            </a:r>
          </a:p>
          <a:p>
            <a:pPr lvl="1" eaLnBrk="1" hangingPunct="1">
              <a:lnSpc>
                <a:spcPct val="110000"/>
              </a:lnSpc>
            </a:pPr>
            <a:r>
              <a:rPr lang="en-US" altLang="en-US" smtClean="0"/>
              <a:t>Chỉ gồm các ký tự chữ cái, chữ số, gạch dưới.</a:t>
            </a:r>
          </a:p>
          <a:p>
            <a:pPr lvl="1" eaLnBrk="1" hangingPunct="1">
              <a:lnSpc>
                <a:spcPct val="110000"/>
              </a:lnSpc>
            </a:pPr>
            <a:r>
              <a:rPr lang="en-US" altLang="en-US" smtClean="0"/>
              <a:t>Bắt dầu bằng chữ cái hoặc dấu gạch dưới</a:t>
            </a:r>
          </a:p>
          <a:p>
            <a:pPr lvl="1" eaLnBrk="1" hangingPunct="1">
              <a:lnSpc>
                <a:spcPct val="110000"/>
              </a:lnSpc>
            </a:pPr>
            <a:r>
              <a:rPr lang="en-US" altLang="en-US" smtClean="0"/>
              <a:t>Không được trùng với hàm đã định nghĩa</a:t>
            </a:r>
          </a:p>
          <a:p>
            <a:pPr eaLnBrk="1" hangingPunct="1">
              <a:lnSpc>
                <a:spcPct val="110000"/>
              </a:lnSpc>
            </a:pPr>
            <a:r>
              <a:rPr lang="en-US" altLang="en-US" smtClean="0"/>
              <a:t>Nếu hàm không có tham số, khi khai báo hàm, gọi hàm vẫn phải giữ lại ()</a:t>
            </a:r>
          </a:p>
          <a:p>
            <a:pPr lvl="1" eaLnBrk="1" hangingPunct="1">
              <a:lnSpc>
                <a:spcPct val="110000"/>
              </a:lnSpc>
            </a:pPr>
            <a:endParaRPr lang="en-US" altLang="en-US" smtClean="0"/>
          </a:p>
          <a:p>
            <a:pPr eaLnBrk="1" hangingPunct="1">
              <a:lnSpc>
                <a:spcPct val="110000"/>
              </a:lnSpc>
            </a:pPr>
            <a:endParaRPr lang="en-US" altLang="en-US" smtClean="0"/>
          </a:p>
        </p:txBody>
      </p:sp>
    </p:spTree>
    <p:extLst>
      <p:ext uri="{BB962C8B-B14F-4D97-AF65-F5344CB8AC3E}">
        <p14:creationId xmlns:p14="http://schemas.microsoft.com/office/powerpoint/2010/main" val="4116452541"/>
      </p:ext>
    </p:extLst>
  </p:cSld>
  <p:clrMapOvr>
    <a:masterClrMapping/>
  </p:clrMapOvr>
  <p:transition spd="slow">
    <p:wipe dir="d"/>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smtClean="0"/>
              <a:t>Hàm tự tạo (tiếp)</a:t>
            </a:r>
          </a:p>
        </p:txBody>
      </p:sp>
      <p:sp>
        <p:nvSpPr>
          <p:cNvPr id="147459" name="Rectangle 3"/>
          <p:cNvSpPr>
            <a:spLocks noGrp="1" noChangeArrowheads="1"/>
          </p:cNvSpPr>
          <p:nvPr>
            <p:ph type="body" idx="1"/>
          </p:nvPr>
        </p:nvSpPr>
        <p:spPr/>
        <p:txBody>
          <a:bodyPr>
            <a:normAutofit lnSpcReduction="10000"/>
          </a:bodyPr>
          <a:lstStyle/>
          <a:p>
            <a:pPr eaLnBrk="1" hangingPunct="1">
              <a:lnSpc>
                <a:spcPct val="110000"/>
              </a:lnSpc>
              <a:defRPr/>
            </a:pPr>
            <a:r>
              <a:rPr lang="en-US"/>
              <a:t>Để trả ra giá trị cho hàm ta sử dụng lệnh :</a:t>
            </a:r>
          </a:p>
          <a:p>
            <a:pPr marL="0" indent="0" algn="ctr">
              <a:lnSpc>
                <a:spcPct val="110000"/>
              </a:lnSpc>
              <a:buNone/>
              <a:defRPr/>
            </a:pPr>
            <a:r>
              <a:rPr lang="en-US">
                <a:solidFill>
                  <a:srgbClr val="C00000"/>
                </a:solidFill>
                <a:latin typeface="Courier New" pitchFamily="49" charset="0"/>
              </a:rPr>
              <a:t>return</a:t>
            </a:r>
            <a:r>
              <a:rPr lang="en-US">
                <a:latin typeface="Courier New" pitchFamily="49" charset="0"/>
              </a:rPr>
              <a:t> biểu_thức;</a:t>
            </a:r>
            <a:endParaRPr lang="en-US"/>
          </a:p>
          <a:p>
            <a:pPr lvl="1" eaLnBrk="1" hangingPunct="1">
              <a:lnSpc>
                <a:spcPct val="110000"/>
              </a:lnSpc>
              <a:defRPr/>
            </a:pPr>
            <a:r>
              <a:rPr lang="en-US"/>
              <a:t>Nếu không có lệnh </a:t>
            </a:r>
            <a:r>
              <a:rPr lang="en-US">
                <a:latin typeface="Courier New" pitchFamily="49" charset="0"/>
                <a:cs typeface="Courier New" pitchFamily="49" charset="0"/>
              </a:rPr>
              <a:t>return</a:t>
            </a:r>
            <a:r>
              <a:rPr lang="en-US"/>
              <a:t>, thì mặc định hàm sẽ trả về giá trị NULL</a:t>
            </a:r>
          </a:p>
          <a:p>
            <a:pPr lvl="1" eaLnBrk="1" hangingPunct="1">
              <a:lnSpc>
                <a:spcPct val="110000"/>
              </a:lnSpc>
              <a:defRPr/>
            </a:pPr>
            <a:r>
              <a:rPr lang="en-US"/>
              <a:t>Muốn trả về hơn 1 giá trị thì phải dùng mảng.</a:t>
            </a:r>
          </a:p>
          <a:p>
            <a:pPr eaLnBrk="1" hangingPunct="1">
              <a:lnSpc>
                <a:spcPct val="110000"/>
              </a:lnSpc>
              <a:defRPr/>
            </a:pPr>
            <a:r>
              <a:rPr lang="en-US"/>
              <a:t>Để thoát khỏi hàm ta dùng lệnh </a:t>
            </a:r>
            <a:endParaRPr lang="en-US" smtClean="0"/>
          </a:p>
          <a:p>
            <a:pPr lvl="1" eaLnBrk="1" hangingPunct="1">
              <a:lnSpc>
                <a:spcPct val="110000"/>
              </a:lnSpc>
              <a:defRPr/>
            </a:pPr>
            <a:r>
              <a:rPr lang="en-US" smtClean="0">
                <a:latin typeface="Courier New" pitchFamily="49" charset="0"/>
              </a:rPr>
              <a:t>exit</a:t>
            </a:r>
            <a:r>
              <a:rPr lang="en-US"/>
              <a:t>; </a:t>
            </a:r>
            <a:endParaRPr lang="en-US" smtClean="0"/>
          </a:p>
          <a:p>
            <a:pPr lvl="1" eaLnBrk="1" hangingPunct="1">
              <a:lnSpc>
                <a:spcPct val="110000"/>
              </a:lnSpc>
              <a:defRPr/>
            </a:pPr>
            <a:r>
              <a:rPr lang="en-US" smtClean="0">
                <a:latin typeface="Courier New" pitchFamily="49" charset="0"/>
              </a:rPr>
              <a:t>return</a:t>
            </a:r>
            <a:r>
              <a:rPr lang="en-US" smtClean="0"/>
              <a:t>; </a:t>
            </a:r>
            <a:endParaRPr lang="en-US"/>
          </a:p>
          <a:p>
            <a:pPr lvl="1" eaLnBrk="1" hangingPunct="1">
              <a:lnSpc>
                <a:spcPct val="110000"/>
              </a:lnSpc>
              <a:defRPr/>
            </a:pPr>
            <a:endParaRPr lang="en-US" smtClean="0"/>
          </a:p>
        </p:txBody>
      </p:sp>
    </p:spTree>
    <p:extLst>
      <p:ext uri="{BB962C8B-B14F-4D97-AF65-F5344CB8AC3E}">
        <p14:creationId xmlns:p14="http://schemas.microsoft.com/office/powerpoint/2010/main" val="33894116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fade">
                                      <p:cBhvr>
                                        <p:cTn id="7" dur="500"/>
                                        <p:tgtEl>
                                          <p:spTgt spid="14745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47459">
                                            <p:txEl>
                                              <p:pRg st="1" end="1"/>
                                            </p:txEl>
                                          </p:spTgt>
                                        </p:tgtEl>
                                        <p:attrNameLst>
                                          <p:attrName>style.visibility</p:attrName>
                                        </p:attrNameLst>
                                      </p:cBhvr>
                                      <p:to>
                                        <p:strVal val="visible"/>
                                      </p:to>
                                    </p:set>
                                    <p:animEffect transition="in" filter="fade">
                                      <p:cBhvr>
                                        <p:cTn id="11" dur="500"/>
                                        <p:tgtEl>
                                          <p:spTgt spid="14745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47459">
                                            <p:txEl>
                                              <p:pRg st="2" end="2"/>
                                            </p:txEl>
                                          </p:spTgt>
                                        </p:tgtEl>
                                        <p:attrNameLst>
                                          <p:attrName>style.visibility</p:attrName>
                                        </p:attrNameLst>
                                      </p:cBhvr>
                                      <p:to>
                                        <p:strVal val="visible"/>
                                      </p:to>
                                    </p:set>
                                    <p:animEffect transition="in" filter="fade">
                                      <p:cBhvr>
                                        <p:cTn id="16" dur="500"/>
                                        <p:tgtEl>
                                          <p:spTgt spid="14745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147459">
                                            <p:txEl>
                                              <p:pRg st="3" end="3"/>
                                            </p:txEl>
                                          </p:spTgt>
                                        </p:tgtEl>
                                        <p:attrNameLst>
                                          <p:attrName>style.visibility</p:attrName>
                                        </p:attrNameLst>
                                      </p:cBhvr>
                                      <p:to>
                                        <p:strVal val="visible"/>
                                      </p:to>
                                    </p:set>
                                    <p:animEffect transition="in" filter="fade">
                                      <p:cBhvr>
                                        <p:cTn id="20" dur="500"/>
                                        <p:tgtEl>
                                          <p:spTgt spid="14745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47459">
                                            <p:txEl>
                                              <p:pRg st="4" end="4"/>
                                            </p:txEl>
                                          </p:spTgt>
                                        </p:tgtEl>
                                        <p:attrNameLst>
                                          <p:attrName>style.visibility</p:attrName>
                                        </p:attrNameLst>
                                      </p:cBhvr>
                                      <p:to>
                                        <p:strVal val="visible"/>
                                      </p:to>
                                    </p:set>
                                    <p:animEffect transition="in" filter="fade">
                                      <p:cBhvr>
                                        <p:cTn id="25" dur="500"/>
                                        <p:tgtEl>
                                          <p:spTgt spid="147459">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147459">
                                            <p:txEl>
                                              <p:pRg st="5" end="5"/>
                                            </p:txEl>
                                          </p:spTgt>
                                        </p:tgtEl>
                                        <p:attrNameLst>
                                          <p:attrName>style.visibility</p:attrName>
                                        </p:attrNameLst>
                                      </p:cBhvr>
                                      <p:to>
                                        <p:strVal val="visible"/>
                                      </p:to>
                                    </p:set>
                                    <p:animEffect transition="in" filter="fade">
                                      <p:cBhvr>
                                        <p:cTn id="29" dur="500"/>
                                        <p:tgtEl>
                                          <p:spTgt spid="147459">
                                            <p:txEl>
                                              <p:pRg st="5" end="5"/>
                                            </p:txEl>
                                          </p:spTgt>
                                        </p:tgtEl>
                                      </p:cBhvr>
                                    </p:animEffect>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147459">
                                            <p:txEl>
                                              <p:pRg st="6" end="6"/>
                                            </p:txEl>
                                          </p:spTgt>
                                        </p:tgtEl>
                                        <p:attrNameLst>
                                          <p:attrName>style.visibility</p:attrName>
                                        </p:attrNameLst>
                                      </p:cBhvr>
                                      <p:to>
                                        <p:strVal val="visible"/>
                                      </p:to>
                                    </p:set>
                                    <p:animEffect transition="in" filter="fade">
                                      <p:cBhvr>
                                        <p:cTn id="33" dur="500"/>
                                        <p:tgtEl>
                                          <p:spTgt spid="147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Hàm tự tạo (tiếp)</a:t>
            </a:r>
            <a:endParaRPr lang="en-US"/>
          </a:p>
        </p:txBody>
      </p:sp>
      <p:sp>
        <p:nvSpPr>
          <p:cNvPr id="3" name="Content Placeholder 2"/>
          <p:cNvSpPr>
            <a:spLocks noGrp="1"/>
          </p:cNvSpPr>
          <p:nvPr>
            <p:ph idx="1"/>
          </p:nvPr>
        </p:nvSpPr>
        <p:spPr>
          <a:xfrm>
            <a:off x="685800" y="1596413"/>
            <a:ext cx="8305800" cy="4956787"/>
          </a:xfrm>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không</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trả</a:t>
            </a:r>
            <a:r>
              <a:rPr lang="en-US" dirty="0" smtClean="0"/>
              <a:t> </a:t>
            </a:r>
            <a:r>
              <a:rPr lang="en-US" dirty="0" err="1" smtClean="0"/>
              <a:t>về</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a:t>
            </a:r>
            <a:r>
              <a:rPr lang="en-US" sz="2400" dirty="0" err="1">
                <a:latin typeface="Courier New" pitchFamily="49" charset="0"/>
                <a:cs typeface="Courier New" pitchFamily="49" charset="0"/>
              </a:rPr>
              <a:t>hienThi</a:t>
            </a:r>
            <a:r>
              <a:rPr lang="en-US" sz="2400" dirty="0">
                <a:latin typeface="Courier New" pitchFamily="49" charset="0"/>
                <a:cs typeface="Courier New" pitchFamily="49" charset="0"/>
              </a:rPr>
              <a:t>($text){</a:t>
            </a:r>
          </a:p>
          <a:p>
            <a:pPr indent="0">
              <a:spcBef>
                <a:spcPts val="300"/>
              </a:spcBef>
              <a:buNone/>
              <a:tabLst>
                <a:tab pos="648866" algn="l"/>
                <a:tab pos="1028659" algn="l"/>
              </a:tabLst>
              <a:defRPr/>
            </a:pPr>
            <a:r>
              <a:rPr lang="en-US" sz="2400" dirty="0">
                <a:latin typeface="Courier New" pitchFamily="49" charset="0"/>
                <a:cs typeface="Courier New" pitchFamily="49" charset="0"/>
              </a:rPr>
              <a:t>		echo $text;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hienThi</a:t>
            </a:r>
            <a:r>
              <a:rPr lang="en-US" sz="2400" dirty="0">
                <a:latin typeface="Courier New" pitchFamily="49" charset="0"/>
                <a:cs typeface="Courier New" pitchFamily="49" charset="0"/>
              </a:rPr>
              <a:t>('Hello World!');</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hienThi</a:t>
            </a:r>
            <a:r>
              <a:rPr lang="en-US" sz="2400" dirty="0">
                <a:latin typeface="Courier New" pitchFamily="49" charset="0"/>
                <a:cs typeface="Courier New" pitchFamily="49" charset="0"/>
              </a:rPr>
              <a:t>('Bonjour le monde!');</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2209236143"/>
      </p:ext>
    </p:extLst>
  </p:cSld>
  <p:clrMapOvr>
    <a:masterClrMapping/>
  </p:clrMapOvr>
  <p:transition spd="slow">
    <p:wipe dir="d"/>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Hàm tự tạo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trả</a:t>
            </a:r>
            <a:r>
              <a:rPr lang="en-US" dirty="0" smtClean="0"/>
              <a:t> </a:t>
            </a:r>
            <a:r>
              <a:rPr lang="en-US" dirty="0" err="1" smtClean="0"/>
              <a:t>về</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a,$b</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$total=$a+$b;</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a:solidFill>
                  <a:srgbClr val="C00000"/>
                </a:solidFill>
                <a:latin typeface="Courier New" pitchFamily="49" charset="0"/>
                <a:cs typeface="Courier New" pitchFamily="49" charset="0"/>
              </a:rPr>
              <a:t>return</a:t>
            </a:r>
            <a:r>
              <a:rPr lang="en-US" sz="2400" dirty="0">
                <a:latin typeface="Courier New" pitchFamily="49" charset="0"/>
                <a:cs typeface="Courier New" pitchFamily="49" charset="0"/>
              </a:rPr>
              <a:t> $total;</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(2,3);</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2489449755"/>
      </p:ext>
    </p:extLst>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idx="1"/>
          </p:nvPr>
        </p:nvSpPr>
        <p:spPr/>
        <p:txBody>
          <a:bodyPr>
            <a:normAutofit lnSpcReduction="10000"/>
          </a:bodyPr>
          <a:lstStyle/>
          <a:p>
            <a:r>
              <a:rPr lang="en-US" altLang="en-US" dirty="0" err="1" smtClean="0"/>
              <a:t>Đặc</a:t>
            </a:r>
            <a:r>
              <a:rPr lang="en-US" altLang="en-US" dirty="0" smtClean="0"/>
              <a:t> </a:t>
            </a:r>
            <a:r>
              <a:rPr lang="en-US" altLang="en-US" dirty="0" err="1" smtClean="0"/>
              <a:t>tả</a:t>
            </a:r>
            <a:endParaRPr lang="en-US" altLang="en-US" dirty="0" smtClean="0"/>
          </a:p>
          <a:p>
            <a:pPr lvl="1"/>
            <a:r>
              <a:rPr lang="en-US" altLang="en-US" dirty="0" smtClean="0"/>
              <a:t>Website </a:t>
            </a:r>
            <a:r>
              <a:rPr lang="en-US" altLang="en-US" dirty="0" err="1" smtClean="0"/>
              <a:t>để</a:t>
            </a:r>
            <a:r>
              <a:rPr lang="en-US" altLang="en-US" dirty="0" smtClean="0"/>
              <a:t> </a:t>
            </a:r>
            <a:r>
              <a:rPr lang="en-US" altLang="en-US" dirty="0" err="1" smtClean="0"/>
              <a:t>làm</a:t>
            </a:r>
            <a:r>
              <a:rPr lang="en-US" altLang="en-US" dirty="0" smtClean="0"/>
              <a:t> </a:t>
            </a:r>
            <a:r>
              <a:rPr lang="en-US" altLang="en-US" dirty="0" err="1" smtClean="0"/>
              <a:t>gì</a:t>
            </a:r>
            <a:r>
              <a:rPr lang="en-US" altLang="en-US" dirty="0" smtClean="0"/>
              <a:t>? Ai </a:t>
            </a:r>
            <a:r>
              <a:rPr lang="en-US" altLang="en-US" dirty="0" err="1" smtClean="0"/>
              <a:t>dùng</a:t>
            </a:r>
            <a:r>
              <a:rPr lang="en-US" altLang="en-US" dirty="0" smtClean="0"/>
              <a:t>? </a:t>
            </a:r>
            <a:r>
              <a:rPr lang="en-US" altLang="en-US" dirty="0" err="1" smtClean="0"/>
              <a:t>Trình</a:t>
            </a:r>
            <a:r>
              <a:rPr lang="en-US" altLang="en-US" dirty="0" smtClean="0"/>
              <a:t> </a:t>
            </a:r>
            <a:r>
              <a:rPr lang="en-US" altLang="en-US" dirty="0" err="1" smtClean="0"/>
              <a:t>độ</a:t>
            </a:r>
            <a:r>
              <a:rPr lang="en-US" altLang="en-US" dirty="0" smtClean="0"/>
              <a:t> </a:t>
            </a:r>
            <a:r>
              <a:rPr lang="en-US" altLang="en-US" dirty="0" err="1" smtClean="0"/>
              <a:t>người</a:t>
            </a:r>
            <a:r>
              <a:rPr lang="en-US" altLang="en-US" dirty="0" smtClean="0"/>
              <a:t> </a:t>
            </a:r>
            <a:r>
              <a:rPr lang="en-US" altLang="en-US" dirty="0" err="1" smtClean="0"/>
              <a:t>dùng</a:t>
            </a:r>
            <a:r>
              <a:rPr lang="en-US" altLang="en-US" dirty="0" smtClean="0"/>
              <a:t>? </a:t>
            </a:r>
            <a:r>
              <a:rPr lang="en-US" altLang="en-US" dirty="0" err="1" smtClean="0"/>
              <a:t>Bố</a:t>
            </a:r>
            <a:r>
              <a:rPr lang="en-US" altLang="en-US" dirty="0" smtClean="0"/>
              <a:t> </a:t>
            </a:r>
            <a:r>
              <a:rPr lang="en-US" altLang="en-US" dirty="0" err="1" smtClean="0"/>
              <a:t>cục</a:t>
            </a:r>
            <a:r>
              <a:rPr lang="en-US" altLang="en-US" dirty="0" smtClean="0"/>
              <a:t>? </a:t>
            </a:r>
            <a:r>
              <a:rPr lang="en-US" altLang="en-US" dirty="0" err="1" smtClean="0"/>
              <a:t>Nội</a:t>
            </a:r>
            <a:r>
              <a:rPr lang="en-US" altLang="en-US" dirty="0" smtClean="0"/>
              <a:t> dung? </a:t>
            </a:r>
            <a:r>
              <a:rPr lang="en-US" altLang="en-US" dirty="0" err="1" smtClean="0"/>
              <a:t>Hình</a:t>
            </a:r>
            <a:r>
              <a:rPr lang="en-US" altLang="en-US" dirty="0" smtClean="0"/>
              <a:t> </a:t>
            </a:r>
            <a:r>
              <a:rPr lang="en-US" altLang="en-US" dirty="0" err="1" smtClean="0"/>
              <a:t>ảnh</a:t>
            </a:r>
            <a:r>
              <a:rPr lang="en-US" altLang="en-US" dirty="0" smtClean="0"/>
              <a:t>? </a:t>
            </a:r>
            <a:r>
              <a:rPr lang="en-US" altLang="en-US" dirty="0" err="1" smtClean="0"/>
              <a:t>v.v</a:t>
            </a:r>
            <a:r>
              <a:rPr lang="en-US" altLang="en-US" dirty="0" smtClean="0"/>
              <a:t>…</a:t>
            </a:r>
          </a:p>
          <a:p>
            <a:r>
              <a:rPr lang="en-US" altLang="en-US" dirty="0" err="1" smtClean="0"/>
              <a:t>Phân</a:t>
            </a:r>
            <a:r>
              <a:rPr lang="en-US" altLang="en-US" dirty="0" smtClean="0"/>
              <a:t> </a:t>
            </a:r>
            <a:r>
              <a:rPr lang="en-US" altLang="en-US" dirty="0" err="1" smtClean="0"/>
              <a:t>tích</a:t>
            </a:r>
            <a:endParaRPr lang="en-US" altLang="en-US" dirty="0" smtClean="0"/>
          </a:p>
          <a:p>
            <a:pPr lvl="1"/>
            <a:r>
              <a:rPr lang="en-US" altLang="en-US" dirty="0" err="1" smtClean="0"/>
              <a:t>Mối</a:t>
            </a:r>
            <a:r>
              <a:rPr lang="en-US" altLang="en-US" dirty="0" smtClean="0"/>
              <a:t> </a:t>
            </a:r>
            <a:r>
              <a:rPr lang="en-US" altLang="en-US" dirty="0" err="1" smtClean="0"/>
              <a:t>liên</a:t>
            </a:r>
            <a:r>
              <a:rPr lang="en-US" altLang="en-US" dirty="0" smtClean="0"/>
              <a:t> </a:t>
            </a:r>
            <a:r>
              <a:rPr lang="en-US" altLang="en-US" dirty="0" err="1" smtClean="0"/>
              <a:t>hệ</a:t>
            </a:r>
            <a:r>
              <a:rPr lang="en-US" altLang="en-US" dirty="0" smtClean="0"/>
              <a:t> </a:t>
            </a:r>
            <a:r>
              <a:rPr lang="en-US" altLang="en-US" dirty="0" err="1" smtClean="0"/>
              <a:t>giữa</a:t>
            </a:r>
            <a:r>
              <a:rPr lang="en-US" altLang="en-US" dirty="0" smtClean="0"/>
              <a:t> </a:t>
            </a:r>
            <a:r>
              <a:rPr lang="en-US" altLang="en-US" dirty="0" err="1" smtClean="0"/>
              <a:t>các</a:t>
            </a:r>
            <a:r>
              <a:rPr lang="en-US" altLang="en-US" dirty="0" smtClean="0"/>
              <a:t> </a:t>
            </a:r>
            <a:r>
              <a:rPr lang="en-US" altLang="en-US" dirty="0" err="1" smtClean="0"/>
              <a:t>nội</a:t>
            </a:r>
            <a:r>
              <a:rPr lang="en-US" altLang="en-US" dirty="0" smtClean="0"/>
              <a:t> dung? </a:t>
            </a:r>
            <a:r>
              <a:rPr lang="en-US" altLang="en-US" dirty="0" err="1" smtClean="0"/>
              <a:t>Thứ</a:t>
            </a:r>
            <a:r>
              <a:rPr lang="en-US" altLang="en-US" dirty="0" smtClean="0"/>
              <a:t> </a:t>
            </a:r>
            <a:r>
              <a:rPr lang="en-US" altLang="en-US" dirty="0" err="1" smtClean="0"/>
              <a:t>tự</a:t>
            </a:r>
            <a:r>
              <a:rPr lang="en-US" altLang="en-US" dirty="0" smtClean="0"/>
              <a:t> </a:t>
            </a:r>
            <a:r>
              <a:rPr lang="en-US" altLang="en-US" dirty="0" err="1" smtClean="0"/>
              <a:t>các</a:t>
            </a:r>
            <a:r>
              <a:rPr lang="en-US" altLang="en-US" dirty="0" smtClean="0"/>
              <a:t> </a:t>
            </a:r>
            <a:r>
              <a:rPr lang="en-US" altLang="en-US" dirty="0" err="1" smtClean="0"/>
              <a:t>nội</a:t>
            </a:r>
            <a:r>
              <a:rPr lang="en-US" altLang="en-US" dirty="0" smtClean="0"/>
              <a:t> dung (</a:t>
            </a:r>
            <a:r>
              <a:rPr lang="en-US" altLang="en-US" dirty="0" err="1" smtClean="0"/>
              <a:t>kịch</a:t>
            </a:r>
            <a:r>
              <a:rPr lang="en-US" altLang="en-US" dirty="0" smtClean="0"/>
              <a:t> </a:t>
            </a:r>
            <a:r>
              <a:rPr lang="en-US" altLang="en-US" dirty="0" err="1" smtClean="0"/>
              <a:t>bản</a:t>
            </a:r>
            <a:r>
              <a:rPr lang="en-US" altLang="en-US" dirty="0" smtClean="0"/>
              <a:t> website)</a:t>
            </a:r>
          </a:p>
          <a:p>
            <a:r>
              <a:rPr lang="en-US" altLang="en-US" dirty="0" err="1" smtClean="0"/>
              <a:t>Thiết</a:t>
            </a:r>
            <a:r>
              <a:rPr lang="en-US" altLang="en-US" dirty="0" smtClean="0"/>
              <a:t> </a:t>
            </a:r>
            <a:r>
              <a:rPr lang="en-US" altLang="en-US" dirty="0" err="1" smtClean="0"/>
              <a:t>kế</a:t>
            </a:r>
            <a:endParaRPr lang="en-US" altLang="en-US" dirty="0" smtClean="0"/>
          </a:p>
          <a:p>
            <a:pPr lvl="1"/>
            <a:r>
              <a:rPr lang="en-US" altLang="en-US" dirty="0" err="1" smtClean="0"/>
              <a:t>Sơ</a:t>
            </a:r>
            <a:r>
              <a:rPr lang="en-US" altLang="en-US" dirty="0" smtClean="0"/>
              <a:t> </a:t>
            </a:r>
            <a:r>
              <a:rPr lang="en-US" altLang="en-US" dirty="0" err="1" smtClean="0"/>
              <a:t>đồ</a:t>
            </a:r>
            <a:r>
              <a:rPr lang="en-US" altLang="en-US" dirty="0" smtClean="0"/>
              <a:t> </a:t>
            </a:r>
            <a:r>
              <a:rPr lang="en-US" altLang="en-US" dirty="0" err="1" smtClean="0"/>
              <a:t>cấu</a:t>
            </a:r>
            <a:r>
              <a:rPr lang="en-US" altLang="en-US" dirty="0" smtClean="0"/>
              <a:t> </a:t>
            </a:r>
            <a:r>
              <a:rPr lang="en-US" altLang="en-US" dirty="0" err="1" smtClean="0"/>
              <a:t>trúc</a:t>
            </a:r>
            <a:r>
              <a:rPr lang="en-US" altLang="en-US" dirty="0" smtClean="0"/>
              <a:t> website, </a:t>
            </a:r>
            <a:r>
              <a:rPr lang="en-US" altLang="en-US" dirty="0" err="1" smtClean="0"/>
              <a:t>giao</a:t>
            </a:r>
            <a:r>
              <a:rPr lang="en-US" altLang="en-US" dirty="0" smtClean="0"/>
              <a:t> </a:t>
            </a:r>
            <a:r>
              <a:rPr lang="en-US" altLang="en-US" dirty="0" err="1" smtClean="0"/>
              <a:t>diện</a:t>
            </a:r>
            <a:r>
              <a:rPr lang="en-US" altLang="en-US" dirty="0" smtClean="0"/>
              <a:t>, CSDL, </a:t>
            </a:r>
            <a:r>
              <a:rPr lang="en-US" altLang="en-US" dirty="0" err="1" smtClean="0"/>
              <a:t>nội</a:t>
            </a:r>
            <a:r>
              <a:rPr lang="en-US" altLang="en-US" dirty="0" smtClean="0"/>
              <a:t> dung </a:t>
            </a:r>
            <a:r>
              <a:rPr lang="en-US" altLang="en-US" dirty="0" err="1" smtClean="0"/>
              <a:t>từng</a:t>
            </a:r>
            <a:r>
              <a:rPr lang="en-US" altLang="en-US" dirty="0" smtClean="0"/>
              <a:t> </a:t>
            </a:r>
            <a:r>
              <a:rPr lang="en-US" altLang="en-US" dirty="0" err="1" smtClean="0"/>
              <a:t>trang</a:t>
            </a:r>
            <a:r>
              <a:rPr lang="en-US" altLang="en-US" dirty="0" smtClean="0"/>
              <a:t>, </a:t>
            </a:r>
            <a:r>
              <a:rPr lang="en-US" altLang="en-US" dirty="0" err="1" smtClean="0"/>
              <a:t>liên</a:t>
            </a:r>
            <a:r>
              <a:rPr lang="en-US" altLang="en-US" dirty="0" smtClean="0"/>
              <a:t> </a:t>
            </a:r>
            <a:r>
              <a:rPr lang="en-US" altLang="en-US" dirty="0" err="1" smtClean="0"/>
              <a:t>kết</a:t>
            </a:r>
            <a:r>
              <a:rPr lang="en-US" altLang="en-US" dirty="0" smtClean="0"/>
              <a:t> </a:t>
            </a:r>
            <a:r>
              <a:rPr lang="en-US" altLang="en-US" dirty="0" err="1" smtClean="0"/>
              <a:t>các</a:t>
            </a:r>
            <a:r>
              <a:rPr lang="en-US" altLang="en-US" dirty="0" smtClean="0"/>
              <a:t> </a:t>
            </a:r>
            <a:r>
              <a:rPr lang="en-US" altLang="en-US" dirty="0" err="1" smtClean="0"/>
              <a:t>trang,v.v</a:t>
            </a:r>
            <a:r>
              <a:rPr lang="en-US" altLang="en-US" dirty="0" smtClean="0"/>
              <a:t>…</a:t>
            </a:r>
          </a:p>
        </p:txBody>
      </p:sp>
      <p:sp>
        <p:nvSpPr>
          <p:cNvPr id="5" name="Title 1"/>
          <p:cNvSpPr>
            <a:spLocks noGrp="1"/>
          </p:cNvSpPr>
          <p:nvPr>
            <p:ph type="title"/>
          </p:nvPr>
        </p:nvSpPr>
        <p:spPr/>
        <p:txBody>
          <a:bodyPr>
            <a:normAutofit/>
          </a:bodyPr>
          <a:lstStyle/>
          <a:p>
            <a:pPr>
              <a:defRPr/>
            </a:pPr>
            <a:r>
              <a:rPr lang="en-US" sz="3200" b="1" dirty="0" err="1"/>
              <a:t>Một</a:t>
            </a:r>
            <a:r>
              <a:rPr lang="en-US" sz="3200" b="1" dirty="0"/>
              <a:t> </a:t>
            </a:r>
            <a:r>
              <a:rPr lang="en-US" sz="3200" b="1" dirty="0" err="1"/>
              <a:t>số</a:t>
            </a:r>
            <a:r>
              <a:rPr lang="en-US" sz="3200" b="1" dirty="0"/>
              <a:t> </a:t>
            </a:r>
            <a:r>
              <a:rPr lang="en-US" sz="3200" b="1" dirty="0" err="1"/>
              <a:t>bước</a:t>
            </a:r>
            <a:r>
              <a:rPr lang="en-US" sz="3200" b="1" dirty="0"/>
              <a:t> </a:t>
            </a:r>
            <a:r>
              <a:rPr lang="en-US" sz="3200" b="1" dirty="0" err="1"/>
              <a:t>chính</a:t>
            </a:r>
            <a:r>
              <a:rPr lang="en-US" sz="3200" b="1" dirty="0"/>
              <a:t> </a:t>
            </a:r>
            <a:r>
              <a:rPr lang="en-US" sz="3200" b="1" dirty="0" err="1"/>
              <a:t>trong</a:t>
            </a:r>
            <a:r>
              <a:rPr lang="en-US" sz="3200" b="1" dirty="0"/>
              <a:t> </a:t>
            </a:r>
            <a:r>
              <a:rPr lang="en-US" sz="3200" b="1" dirty="0" err="1"/>
              <a:t>lập</a:t>
            </a:r>
            <a:r>
              <a:rPr lang="en-US" sz="3200" b="1" dirty="0"/>
              <a:t> </a:t>
            </a:r>
            <a:r>
              <a:rPr lang="en-US" sz="3200" b="1" dirty="0" err="1"/>
              <a:t>trình</a:t>
            </a:r>
            <a:r>
              <a:rPr lang="en-US" sz="3200" b="1" dirty="0"/>
              <a:t> web</a:t>
            </a:r>
          </a:p>
        </p:txBody>
      </p:sp>
    </p:spTree>
    <p:extLst>
      <p:ext uri="{BB962C8B-B14F-4D97-AF65-F5344CB8AC3E}">
        <p14:creationId xmlns:p14="http://schemas.microsoft.com/office/powerpoint/2010/main" val="5611311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Effect transition="in" filter="fade">
                                      <p:cBhvr>
                                        <p:cTn id="11" dur="500"/>
                                        <p:tgtEl>
                                          <p:spTgt spid="2969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9699">
                                            <p:txEl>
                                              <p:pRg st="2" end="2"/>
                                            </p:txEl>
                                          </p:spTgt>
                                        </p:tgtEl>
                                        <p:attrNameLst>
                                          <p:attrName>style.visibility</p:attrName>
                                        </p:attrNameLst>
                                      </p:cBhvr>
                                      <p:to>
                                        <p:strVal val="visible"/>
                                      </p:to>
                                    </p:set>
                                    <p:animEffect transition="in" filter="fade">
                                      <p:cBhvr>
                                        <p:cTn id="16" dur="500"/>
                                        <p:tgtEl>
                                          <p:spTgt spid="2969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9699">
                                            <p:txEl>
                                              <p:pRg st="3" end="3"/>
                                            </p:txEl>
                                          </p:spTgt>
                                        </p:tgtEl>
                                        <p:attrNameLst>
                                          <p:attrName>style.visibility</p:attrName>
                                        </p:attrNameLst>
                                      </p:cBhvr>
                                      <p:to>
                                        <p:strVal val="visible"/>
                                      </p:to>
                                    </p:set>
                                    <p:animEffect transition="in" filter="fade">
                                      <p:cBhvr>
                                        <p:cTn id="20" dur="500"/>
                                        <p:tgtEl>
                                          <p:spTgt spid="2969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9699">
                                            <p:txEl>
                                              <p:pRg st="4" end="4"/>
                                            </p:txEl>
                                          </p:spTgt>
                                        </p:tgtEl>
                                        <p:attrNameLst>
                                          <p:attrName>style.visibility</p:attrName>
                                        </p:attrNameLst>
                                      </p:cBhvr>
                                      <p:to>
                                        <p:strVal val="visible"/>
                                      </p:to>
                                    </p:set>
                                    <p:animEffect transition="in" filter="fade">
                                      <p:cBhvr>
                                        <p:cTn id="25" dur="500"/>
                                        <p:tgtEl>
                                          <p:spTgt spid="29699">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29699">
                                            <p:txEl>
                                              <p:pRg st="5" end="5"/>
                                            </p:txEl>
                                          </p:spTgt>
                                        </p:tgtEl>
                                        <p:attrNameLst>
                                          <p:attrName>style.visibility</p:attrName>
                                        </p:attrNameLst>
                                      </p:cBhvr>
                                      <p:to>
                                        <p:strVal val="visible"/>
                                      </p:to>
                                    </p:set>
                                    <p:animEffect transition="in" filter="fade">
                                      <p:cBhvr>
                                        <p:cTn id="29" dur="500"/>
                                        <p:tgtEl>
                                          <p:spTgt spid="2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smtClean="0"/>
              <a:t>Truyền tham chiếu</a:t>
            </a:r>
          </a:p>
        </p:txBody>
      </p:sp>
      <p:sp>
        <p:nvSpPr>
          <p:cNvPr id="273411" name="Rectangle 3"/>
          <p:cNvSpPr>
            <a:spLocks noGrp="1" noChangeArrowheads="1"/>
          </p:cNvSpPr>
          <p:nvPr>
            <p:ph type="body" idx="1"/>
          </p:nvPr>
        </p:nvSpPr>
        <p:spPr>
          <a:xfrm>
            <a:off x="762000" y="1596413"/>
            <a:ext cx="8077200" cy="5185387"/>
          </a:xfrm>
        </p:spPr>
        <p:txBody>
          <a:bodyPr>
            <a:normAutofit/>
          </a:bodyPr>
          <a:lstStyle/>
          <a:p>
            <a:pPr eaLnBrk="1" hangingPunct="1"/>
            <a:r>
              <a:rPr lang="en-US" altLang="en-US" sz="2800" dirty="0" err="1" smtClean="0"/>
              <a:t>Mặc</a:t>
            </a:r>
            <a:r>
              <a:rPr lang="en-US" altLang="en-US" sz="2800" dirty="0" smtClean="0"/>
              <a:t> </a:t>
            </a:r>
            <a:r>
              <a:rPr lang="en-US" altLang="en-US" sz="2800" dirty="0" err="1" smtClean="0"/>
              <a:t>định</a:t>
            </a:r>
            <a:r>
              <a:rPr lang="en-US" altLang="en-US" sz="2800" dirty="0" smtClean="0"/>
              <a:t>, </a:t>
            </a:r>
            <a:r>
              <a:rPr lang="en-US" altLang="en-US" sz="2800" dirty="0" err="1" smtClean="0"/>
              <a:t>các</a:t>
            </a:r>
            <a:r>
              <a:rPr lang="en-US" altLang="en-US" sz="2800" dirty="0" smtClean="0"/>
              <a:t> </a:t>
            </a:r>
            <a:r>
              <a:rPr lang="en-US" altLang="en-US" sz="2800" dirty="0" err="1" smtClean="0"/>
              <a:t>tham</a:t>
            </a:r>
            <a:r>
              <a:rPr lang="en-US" altLang="en-US" sz="2800" dirty="0" smtClean="0"/>
              <a:t> </a:t>
            </a:r>
            <a:r>
              <a:rPr lang="en-US" altLang="en-US" sz="2800" dirty="0" err="1" smtClean="0"/>
              <a:t>số</a:t>
            </a:r>
            <a:r>
              <a:rPr lang="en-US" altLang="en-US" sz="2800" dirty="0" smtClean="0"/>
              <a:t> </a:t>
            </a:r>
            <a:r>
              <a:rPr lang="en-US" altLang="en-US" sz="2800" dirty="0" err="1" smtClean="0"/>
              <a:t>truyền</a:t>
            </a:r>
            <a:r>
              <a:rPr lang="en-US" altLang="en-US" sz="2800" dirty="0" smtClean="0"/>
              <a:t> </a:t>
            </a:r>
            <a:r>
              <a:rPr lang="en-US" altLang="en-US" sz="2800" dirty="0" err="1" smtClean="0"/>
              <a:t>theo</a:t>
            </a:r>
            <a:r>
              <a:rPr lang="en-US" altLang="en-US" sz="2800" dirty="0" smtClean="0"/>
              <a:t> </a:t>
            </a:r>
            <a:r>
              <a:rPr lang="en-US" altLang="en-US" sz="2800" dirty="0" err="1" smtClean="0"/>
              <a:t>tham</a:t>
            </a:r>
            <a:r>
              <a:rPr lang="en-US" altLang="en-US" sz="2800" dirty="0" smtClean="0"/>
              <a:t> </a:t>
            </a:r>
            <a:r>
              <a:rPr lang="en-US" altLang="en-US" sz="2800" dirty="0" err="1" smtClean="0"/>
              <a:t>trị</a:t>
            </a:r>
            <a:r>
              <a:rPr lang="en-US" altLang="en-US" sz="2800" dirty="0" smtClean="0"/>
              <a:t>. </a:t>
            </a:r>
            <a:r>
              <a:rPr lang="en-US" altLang="en-US" sz="2800" dirty="0" err="1" smtClean="0"/>
              <a:t>Để</a:t>
            </a:r>
            <a:r>
              <a:rPr lang="en-US" altLang="en-US" sz="2800" dirty="0" smtClean="0"/>
              <a:t> </a:t>
            </a:r>
            <a:r>
              <a:rPr lang="en-US" altLang="en-US" sz="2800" dirty="0" err="1" smtClean="0"/>
              <a:t>truyền</a:t>
            </a:r>
            <a:r>
              <a:rPr lang="en-US" altLang="en-US" sz="2800" dirty="0" smtClean="0"/>
              <a:t> </a:t>
            </a:r>
            <a:r>
              <a:rPr lang="en-US" altLang="en-US" sz="2800" dirty="0" err="1" smtClean="0"/>
              <a:t>tham</a:t>
            </a:r>
            <a:r>
              <a:rPr lang="en-US" altLang="en-US" sz="2800" dirty="0" smtClean="0"/>
              <a:t> </a:t>
            </a:r>
            <a:r>
              <a:rPr lang="en-US" altLang="en-US" sz="2800" dirty="0" err="1" smtClean="0"/>
              <a:t>số</a:t>
            </a:r>
            <a:r>
              <a:rPr lang="en-US" altLang="en-US" sz="2800" dirty="0" smtClean="0"/>
              <a:t> </a:t>
            </a:r>
            <a:r>
              <a:rPr lang="en-US" altLang="en-US" sz="2800" dirty="0" err="1" smtClean="0"/>
              <a:t>như</a:t>
            </a:r>
            <a:r>
              <a:rPr lang="en-US" altLang="en-US" sz="2800" dirty="0" smtClean="0"/>
              <a:t> </a:t>
            </a:r>
            <a:r>
              <a:rPr lang="en-US" altLang="en-US" sz="2800" dirty="0" err="1" smtClean="0"/>
              <a:t>tham</a:t>
            </a:r>
            <a:r>
              <a:rPr lang="en-US" altLang="en-US" sz="2800" dirty="0" smtClean="0"/>
              <a:t> </a:t>
            </a:r>
            <a:r>
              <a:rPr lang="en-US" altLang="en-US" sz="2800" dirty="0" err="1" smtClean="0"/>
              <a:t>chiếu</a:t>
            </a:r>
            <a:r>
              <a:rPr lang="en-US" altLang="en-US" sz="2800" dirty="0" smtClean="0"/>
              <a:t>, ta </a:t>
            </a:r>
            <a:r>
              <a:rPr lang="en-US" altLang="en-US" sz="2800" dirty="0" err="1" smtClean="0"/>
              <a:t>thêm</a:t>
            </a:r>
            <a:r>
              <a:rPr lang="en-US" altLang="en-US" sz="2800" dirty="0" smtClean="0"/>
              <a:t> </a:t>
            </a:r>
            <a:r>
              <a:rPr lang="en-US" altLang="en-US" sz="2800" dirty="0" err="1" smtClean="0"/>
              <a:t>ký</a:t>
            </a:r>
            <a:r>
              <a:rPr lang="en-US" altLang="en-US" sz="2800" dirty="0" smtClean="0"/>
              <a:t> </a:t>
            </a:r>
            <a:r>
              <a:rPr lang="en-US" altLang="en-US" sz="2800" dirty="0" err="1" smtClean="0"/>
              <a:t>tự</a:t>
            </a:r>
            <a:r>
              <a:rPr lang="en-US" altLang="en-US" sz="2800" dirty="0" smtClean="0"/>
              <a:t> </a:t>
            </a:r>
            <a:r>
              <a:rPr lang="en-US" altLang="en-US" sz="2800" b="1" dirty="0" smtClean="0">
                <a:solidFill>
                  <a:srgbClr val="C00000"/>
                </a:solidFill>
              </a:rPr>
              <a:t>&amp;</a:t>
            </a:r>
            <a:r>
              <a:rPr lang="en-US" altLang="en-US" sz="2800" dirty="0" smtClean="0"/>
              <a:t> </a:t>
            </a:r>
            <a:r>
              <a:rPr lang="en-US" altLang="en-US" sz="2800" dirty="0" err="1" smtClean="0"/>
              <a:t>trước</a:t>
            </a:r>
            <a:r>
              <a:rPr lang="en-US" altLang="en-US" sz="2800" dirty="0" smtClean="0"/>
              <a:t> </a:t>
            </a:r>
            <a:r>
              <a:rPr lang="en-US" altLang="en-US" sz="2800" dirty="0" err="1" smtClean="0"/>
              <a:t>tham</a:t>
            </a:r>
            <a:r>
              <a:rPr lang="en-US" altLang="en-US" sz="2800" dirty="0" smtClean="0"/>
              <a:t> </a:t>
            </a:r>
            <a:r>
              <a:rPr lang="en-US" altLang="en-US" sz="2800" dirty="0" err="1" smtClean="0"/>
              <a:t>số</a:t>
            </a:r>
            <a:r>
              <a:rPr lang="en-US" altLang="en-US" sz="2800" dirty="0" smtClean="0"/>
              <a:t> </a:t>
            </a:r>
            <a:r>
              <a:rPr lang="en-US" altLang="en-US" sz="2800" dirty="0" err="1" smtClean="0"/>
              <a:t>trong</a:t>
            </a:r>
            <a:r>
              <a:rPr lang="en-US" altLang="en-US" sz="2800" dirty="0" smtClean="0"/>
              <a:t> </a:t>
            </a:r>
            <a:r>
              <a:rPr lang="en-US" altLang="en-US" sz="2800" u="sng" dirty="0" err="1" smtClean="0"/>
              <a:t>khai</a:t>
            </a:r>
            <a:r>
              <a:rPr lang="en-US" altLang="en-US" sz="2800" u="sng" dirty="0" smtClean="0"/>
              <a:t> </a:t>
            </a:r>
            <a:r>
              <a:rPr lang="en-US" altLang="en-US" sz="2800" u="sng" dirty="0" err="1" smtClean="0"/>
              <a:t>báo</a:t>
            </a:r>
            <a:r>
              <a:rPr lang="en-US" altLang="en-US" sz="2800" u="sng" dirty="0" smtClean="0"/>
              <a:t> </a:t>
            </a:r>
            <a:r>
              <a:rPr lang="en-US" altLang="en-US" sz="2800" u="sng" dirty="0" err="1" smtClean="0"/>
              <a:t>hàm</a:t>
            </a:r>
            <a:r>
              <a:rPr lang="en-US" altLang="en-US" sz="2800" dirty="0" smtClean="0"/>
              <a:t> </a:t>
            </a:r>
            <a:r>
              <a:rPr lang="en-US" altLang="en-US" sz="2800" dirty="0" err="1" smtClean="0"/>
              <a:t>cũng</a:t>
            </a:r>
            <a:r>
              <a:rPr lang="en-US" altLang="en-US" sz="2800" dirty="0" smtClean="0"/>
              <a:t> </a:t>
            </a:r>
            <a:r>
              <a:rPr lang="en-US" altLang="en-US" sz="2800" dirty="0" err="1" smtClean="0"/>
              <a:t>như</a:t>
            </a:r>
            <a:r>
              <a:rPr lang="en-US" altLang="en-US" sz="2800" dirty="0" smtClean="0"/>
              <a:t> </a:t>
            </a:r>
            <a:r>
              <a:rPr lang="en-US" altLang="en-US" sz="2800" dirty="0" err="1" smtClean="0"/>
              <a:t>lúc</a:t>
            </a:r>
            <a:r>
              <a:rPr lang="en-US" altLang="en-US" sz="2800" dirty="0" smtClean="0"/>
              <a:t> </a:t>
            </a:r>
            <a:r>
              <a:rPr lang="en-US" altLang="en-US" sz="2800" u="sng" dirty="0" err="1" smtClean="0"/>
              <a:t>gọi</a:t>
            </a:r>
            <a:r>
              <a:rPr lang="en-US" altLang="en-US" sz="2800" u="sng" dirty="0" smtClean="0"/>
              <a:t> </a:t>
            </a:r>
            <a:r>
              <a:rPr lang="en-US" altLang="en-US" sz="2800" u="sng" dirty="0" err="1" smtClean="0"/>
              <a:t>hàm</a:t>
            </a:r>
            <a:r>
              <a:rPr lang="en-US" altLang="en-US" sz="2800" dirty="0" smtClean="0"/>
              <a:t>. </a:t>
            </a:r>
          </a:p>
          <a:p>
            <a:pPr lvl="1" eaLnBrk="1" hangingPunct="1"/>
            <a:r>
              <a:rPr lang="en-US" altLang="en-US" dirty="0" err="1" smtClean="0"/>
              <a:t>Khai</a:t>
            </a:r>
            <a:r>
              <a:rPr lang="en-US" altLang="en-US" dirty="0" smtClean="0"/>
              <a:t> </a:t>
            </a:r>
            <a:r>
              <a:rPr lang="en-US" altLang="en-US" dirty="0" err="1" smtClean="0"/>
              <a:t>báo</a:t>
            </a:r>
            <a:endParaRPr lang="en-US" altLang="en-US" dirty="0" smtClean="0"/>
          </a:p>
          <a:p>
            <a:pPr algn="l" eaLnBrk="1" hangingPunct="1">
              <a:lnSpc>
                <a:spcPct val="100000"/>
              </a:lnSpc>
              <a:spcBef>
                <a:spcPct val="0"/>
              </a:spcBef>
              <a:buFont typeface="Wingdings" panose="05000000000000000000" pitchFamily="2" charset="2"/>
              <a:buNone/>
            </a:pPr>
            <a:r>
              <a:rPr lang="en-US" altLang="en-US" dirty="0" smtClean="0"/>
              <a:t>		</a:t>
            </a:r>
            <a:r>
              <a:rPr lang="en-US" altLang="en-US" sz="2000" dirty="0">
                <a:latin typeface="Courier New" panose="02070309020205020404" pitchFamily="49" charset="0"/>
              </a:rPr>
              <a:t>function </a:t>
            </a:r>
            <a:r>
              <a:rPr lang="en-US" altLang="en-US" sz="2000" dirty="0" err="1">
                <a:latin typeface="Courier New" panose="02070309020205020404" pitchFamily="49" charset="0"/>
              </a:rPr>
              <a:t>tên_hàm</a:t>
            </a:r>
            <a:r>
              <a:rPr lang="en-US" altLang="en-US" sz="2000" dirty="0">
                <a:latin typeface="Courier New" panose="02070309020205020404" pitchFamily="49" charset="0"/>
              </a:rPr>
              <a:t>(</a:t>
            </a:r>
            <a:r>
              <a:rPr lang="en-US" altLang="en-US" sz="2000" dirty="0">
                <a:solidFill>
                  <a:srgbClr val="C00000"/>
                </a:solidFill>
                <a:latin typeface="Courier New" panose="02070309020205020404" pitchFamily="49" charset="0"/>
              </a:rPr>
              <a:t>&amp;</a:t>
            </a:r>
            <a:r>
              <a:rPr lang="en-US" altLang="en-US" sz="2000" dirty="0">
                <a:latin typeface="Courier New" panose="02070309020205020404" pitchFamily="49" charset="0"/>
              </a:rPr>
              <a:t>$</a:t>
            </a:r>
            <a:r>
              <a:rPr lang="en-US" altLang="en-US" sz="2000" dirty="0" err="1">
                <a:latin typeface="Courier New" panose="02070309020205020404" pitchFamily="49" charset="0"/>
              </a:rPr>
              <a:t>tham_so</a:t>
            </a:r>
            <a:r>
              <a:rPr lang="en-US" altLang="en-US" sz="2000" dirty="0">
                <a:latin typeface="Courier New" panose="02070309020205020404" pitchFamily="49" charset="0"/>
              </a:rPr>
              <a:t>,...){</a:t>
            </a:r>
          </a:p>
          <a:p>
            <a:pPr>
              <a:spcBef>
                <a:spcPts val="297"/>
              </a:spcBef>
              <a:buNone/>
            </a:pPr>
            <a:r>
              <a:rPr lang="en-US" altLang="en-US" sz="2000" dirty="0">
                <a:latin typeface="Courier New" panose="02070309020205020404" pitchFamily="49" charset="0"/>
              </a:rPr>
              <a:t>			// </a:t>
            </a:r>
            <a:r>
              <a:rPr lang="en-US" altLang="en-US" sz="2000" dirty="0" err="1">
                <a:latin typeface="Courier New" panose="02070309020205020404" pitchFamily="49" charset="0"/>
              </a:rPr>
              <a:t>các</a:t>
            </a:r>
            <a:r>
              <a:rPr lang="en-US" altLang="en-US" sz="2000" dirty="0">
                <a:latin typeface="Courier New" panose="02070309020205020404" pitchFamily="49" charset="0"/>
              </a:rPr>
              <a:t> </a:t>
            </a:r>
            <a:r>
              <a:rPr lang="en-US" altLang="en-US" sz="2000" dirty="0" err="1">
                <a:latin typeface="Courier New" panose="02070309020205020404" pitchFamily="49" charset="0"/>
              </a:rPr>
              <a:t>lệnh</a:t>
            </a:r>
            <a:endParaRPr lang="en-US" altLang="en-US" sz="2000" dirty="0">
              <a:latin typeface="Courier New" panose="02070309020205020404" pitchFamily="49" charset="0"/>
            </a:endParaRPr>
          </a:p>
          <a:p>
            <a:pPr>
              <a:spcBef>
                <a:spcPts val="297"/>
              </a:spcBef>
              <a:buNone/>
            </a:pPr>
            <a:r>
              <a:rPr lang="en-US" altLang="en-US" sz="2000" dirty="0">
                <a:latin typeface="Courier New" panose="02070309020205020404" pitchFamily="49" charset="0"/>
              </a:rPr>
              <a:t>		}</a:t>
            </a:r>
          </a:p>
          <a:p>
            <a:pPr lvl="1" eaLnBrk="1" hangingPunct="1"/>
            <a:r>
              <a:rPr lang="en-US" altLang="en-US" dirty="0" err="1" smtClean="0"/>
              <a:t>Gọi</a:t>
            </a:r>
            <a:r>
              <a:rPr lang="en-US" altLang="en-US" dirty="0" smtClean="0"/>
              <a:t> </a:t>
            </a:r>
            <a:r>
              <a:rPr lang="en-US" altLang="en-US" dirty="0" err="1" smtClean="0"/>
              <a:t>hàm</a:t>
            </a:r>
            <a:endParaRPr lang="en-US" altLang="en-US" dirty="0" smtClean="0"/>
          </a:p>
          <a:p>
            <a:pPr algn="l" eaLnBrk="1" hangingPunct="1">
              <a:lnSpc>
                <a:spcPct val="100000"/>
              </a:lnSpc>
              <a:spcBef>
                <a:spcPct val="0"/>
              </a:spcBef>
              <a:buFont typeface="Wingdings" panose="05000000000000000000" pitchFamily="2" charset="2"/>
              <a:buNone/>
            </a:pPr>
            <a:r>
              <a:rPr lang="en-US" altLang="en-US" dirty="0" smtClean="0"/>
              <a:t>		</a:t>
            </a:r>
            <a:r>
              <a:rPr lang="en-US" altLang="en-US" sz="2400" dirty="0">
                <a:latin typeface="Courier New" panose="02070309020205020404" pitchFamily="49" charset="0"/>
              </a:rPr>
              <a:t>function </a:t>
            </a:r>
            <a:r>
              <a:rPr lang="en-US" altLang="en-US" sz="2400" dirty="0" err="1">
                <a:latin typeface="Courier New" panose="02070309020205020404" pitchFamily="49" charset="0"/>
              </a:rPr>
              <a:t>tên_hàm</a:t>
            </a:r>
            <a:r>
              <a:rPr lang="en-US" altLang="en-US" sz="2400" dirty="0" smtClean="0">
                <a:latin typeface="Courier New" panose="02070309020205020404" pitchFamily="49" charset="0"/>
              </a:rPr>
              <a:t>(</a:t>
            </a:r>
            <a:r>
              <a:rPr lang="en-US" altLang="en-US" sz="2400" dirty="0" smtClean="0">
                <a:solidFill>
                  <a:srgbClr val="C00000"/>
                </a:solidFill>
                <a:latin typeface="Courier New" panose="02070309020205020404" pitchFamily="49" charset="0"/>
              </a:rPr>
              <a:t>&amp;</a:t>
            </a:r>
            <a:r>
              <a:rPr lang="en-US" altLang="en-US" sz="2400" dirty="0" smtClean="0">
                <a:latin typeface="Courier New" panose="02070309020205020404" pitchFamily="49" charset="0"/>
              </a:rPr>
              <a:t>$</a:t>
            </a:r>
            <a:r>
              <a:rPr lang="en-US" altLang="en-US" sz="2400" dirty="0" err="1" smtClean="0">
                <a:latin typeface="Courier New" panose="02070309020205020404" pitchFamily="49" charset="0"/>
              </a:rPr>
              <a:t>tham_so</a:t>
            </a:r>
            <a:r>
              <a:rPr lang="en-US" altLang="en-US" sz="2400" dirty="0" smtClean="0">
                <a:latin typeface="Courier New" panose="02070309020205020404" pitchFamily="49" charset="0"/>
              </a:rPr>
              <a:t>,...);</a:t>
            </a:r>
          </a:p>
          <a:p>
            <a:pPr eaLnBrk="1" hangingPunct="1"/>
            <a:endParaRPr lang="en-US" altLang="en-US" dirty="0" smtClean="0"/>
          </a:p>
        </p:txBody>
      </p:sp>
    </p:spTree>
    <p:extLst>
      <p:ext uri="{BB962C8B-B14F-4D97-AF65-F5344CB8AC3E}">
        <p14:creationId xmlns:p14="http://schemas.microsoft.com/office/powerpoint/2010/main" val="1035055894"/>
      </p:ext>
    </p:extLst>
  </p:cSld>
  <p:clrMapOvr>
    <a:masterClrMapping/>
  </p:clrMapOvr>
  <p:transition spd="slow">
    <p:wipe dir="d"/>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smtClean="0"/>
              <a:t>Hàm có tham số mặc định</a:t>
            </a:r>
          </a:p>
        </p:txBody>
      </p:sp>
      <p:sp>
        <p:nvSpPr>
          <p:cNvPr id="147459" name="Rectangle 3"/>
          <p:cNvSpPr>
            <a:spLocks noGrp="1" noChangeArrowheads="1"/>
          </p:cNvSpPr>
          <p:nvPr>
            <p:ph type="body" idx="1"/>
          </p:nvPr>
        </p:nvSpPr>
        <p:spPr>
          <a:xfrm>
            <a:off x="762000" y="1596413"/>
            <a:ext cx="8229600" cy="4804387"/>
          </a:xfrm>
        </p:spPr>
        <p:txBody>
          <a:bodyPr/>
          <a:lstStyle/>
          <a:p>
            <a:pPr eaLnBrk="1" hangingPunct="1"/>
            <a:r>
              <a:rPr lang="en-US" altLang="en-US" dirty="0" err="1" smtClean="0"/>
              <a:t>Hàm</a:t>
            </a:r>
            <a:r>
              <a:rPr lang="en-US" altLang="en-US" dirty="0" smtClean="0"/>
              <a:t> </a:t>
            </a:r>
            <a:r>
              <a:rPr lang="en-US" altLang="en-US" dirty="0" err="1" smtClean="0"/>
              <a:t>có</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a:t>
            </a:r>
          </a:p>
          <a:p>
            <a:pPr algn="ctr" eaLnBrk="1" hangingPunct="1">
              <a:buFont typeface="Wingdings" panose="05000000000000000000" pitchFamily="2" charset="2"/>
              <a:buNone/>
            </a:pPr>
            <a:r>
              <a:rPr lang="en-US" altLang="en-US" dirty="0" smtClean="0"/>
              <a:t>	</a:t>
            </a:r>
            <a:r>
              <a:rPr lang="en-US" altLang="en-US" b="1" dirty="0" smtClean="0">
                <a:latin typeface="Courier New" panose="02070309020205020404" pitchFamily="49" charset="0"/>
              </a:rPr>
              <a:t> </a:t>
            </a:r>
            <a:r>
              <a:rPr lang="en-US" altLang="en-US" sz="2400" b="1" dirty="0">
                <a:latin typeface="Courier New" panose="02070309020205020404" pitchFamily="49" charset="0"/>
              </a:rPr>
              <a:t>function</a:t>
            </a:r>
            <a:r>
              <a:rPr lang="en-US" altLang="en-US" sz="2400" dirty="0">
                <a:latin typeface="Courier New" panose="02070309020205020404" pitchFamily="49" charset="0"/>
              </a:rPr>
              <a:t> </a:t>
            </a:r>
            <a:r>
              <a:rPr lang="en-US" altLang="en-US" sz="2400" dirty="0" err="1">
                <a:latin typeface="Courier New" panose="02070309020205020404" pitchFamily="49" charset="0"/>
              </a:rPr>
              <a:t>tên_hàm</a:t>
            </a:r>
            <a:r>
              <a:rPr lang="en-US" altLang="en-US" sz="2400" dirty="0">
                <a:latin typeface="Courier New" panose="02070309020205020404" pitchFamily="49" charset="0"/>
              </a:rPr>
              <a:t>(</a:t>
            </a:r>
            <a:r>
              <a:rPr lang="en-US" altLang="en-US" sz="2400" dirty="0">
                <a:solidFill>
                  <a:srgbClr val="C00000"/>
                </a:solidFill>
                <a:latin typeface="Courier New" panose="02070309020205020404" pitchFamily="49" charset="0"/>
              </a:rPr>
              <a:t>ts1=gt1</a:t>
            </a:r>
            <a:r>
              <a:rPr lang="en-US" altLang="en-US" sz="2400" dirty="0">
                <a:latin typeface="Courier New" panose="02070309020205020404" pitchFamily="49" charset="0"/>
              </a:rPr>
              <a:t>, </a:t>
            </a:r>
            <a:r>
              <a:rPr lang="en-US" altLang="en-US" sz="2400" dirty="0">
                <a:solidFill>
                  <a:srgbClr val="C00000"/>
                </a:solidFill>
                <a:latin typeface="Courier New" panose="02070309020205020404" pitchFamily="49" charset="0"/>
              </a:rPr>
              <a:t>ts2=gt2</a:t>
            </a:r>
            <a:r>
              <a:rPr lang="en-US" altLang="en-US" sz="2400" dirty="0">
                <a:latin typeface="Courier New" panose="02070309020205020404" pitchFamily="49" charset="0"/>
              </a:rPr>
              <a:t>,…)</a:t>
            </a:r>
            <a:endParaRPr lang="en-US" altLang="en-US" sz="2400" dirty="0" smtClean="0">
              <a:latin typeface="Courier New" panose="02070309020205020404" pitchFamily="49" charset="0"/>
            </a:endParaRPr>
          </a:p>
          <a:p>
            <a:pPr eaLnBrk="1" hangingPunct="1"/>
            <a:r>
              <a:rPr lang="en-US" altLang="en-US" dirty="0" err="1" smtClean="0"/>
              <a:t>Chú</a:t>
            </a:r>
            <a:r>
              <a:rPr lang="en-US" altLang="en-US" dirty="0" smtClean="0"/>
              <a:t> ý:</a:t>
            </a:r>
          </a:p>
          <a:p>
            <a:pPr lvl="1" eaLnBrk="1" hangingPunct="1"/>
            <a:r>
              <a:rPr lang="en-US" altLang="en-US" dirty="0" err="1" smtClean="0"/>
              <a:t>Thông</a:t>
            </a:r>
            <a:r>
              <a:rPr lang="en-US" altLang="en-US" dirty="0" smtClean="0"/>
              <a:t> </a:t>
            </a:r>
            <a:r>
              <a:rPr lang="en-US" altLang="en-US" dirty="0" err="1" smtClean="0"/>
              <a:t>thường</a:t>
            </a:r>
            <a:r>
              <a:rPr lang="en-US" altLang="en-US" dirty="0" smtClean="0"/>
              <a:t>, </a:t>
            </a:r>
            <a:r>
              <a:rPr lang="en-US" altLang="en-US" dirty="0" err="1" smtClean="0"/>
              <a:t>loại</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này</a:t>
            </a:r>
            <a:r>
              <a:rPr lang="en-US" altLang="en-US" dirty="0" smtClean="0"/>
              <a:t> </a:t>
            </a:r>
            <a:r>
              <a:rPr lang="en-US" altLang="en-US" dirty="0" err="1" smtClean="0"/>
              <a:t>đặt</a:t>
            </a:r>
            <a:r>
              <a:rPr lang="en-US" altLang="en-US" dirty="0" smtClean="0"/>
              <a:t> ở </a:t>
            </a:r>
            <a:r>
              <a:rPr lang="en-US" altLang="en-US" dirty="0" err="1" smtClean="0"/>
              <a:t>cuối</a:t>
            </a:r>
            <a:r>
              <a:rPr lang="en-US" altLang="en-US" dirty="0" smtClean="0"/>
              <a:t> </a:t>
            </a:r>
            <a:r>
              <a:rPr lang="en-US" altLang="en-US" dirty="0" err="1" smtClean="0"/>
              <a:t>danh</a:t>
            </a:r>
            <a:r>
              <a:rPr lang="en-US" altLang="en-US" dirty="0" smtClean="0"/>
              <a:t> </a:t>
            </a:r>
            <a:r>
              <a:rPr lang="en-US" altLang="en-US" dirty="0" err="1" smtClean="0"/>
              <a:t>sách</a:t>
            </a:r>
            <a:r>
              <a:rPr lang="en-US" altLang="en-US" dirty="0" smtClean="0"/>
              <a:t>.</a:t>
            </a:r>
          </a:p>
          <a:p>
            <a:pPr lvl="1" eaLnBrk="1" hangingPunct="1"/>
            <a:r>
              <a:rPr lang="en-US" altLang="en-US" dirty="0" err="1" smtClean="0"/>
              <a:t>Khi</a:t>
            </a:r>
            <a:r>
              <a:rPr lang="en-US" altLang="en-US" dirty="0" smtClean="0"/>
              <a:t> </a:t>
            </a:r>
            <a:r>
              <a:rPr lang="en-US" altLang="en-US" dirty="0" err="1" smtClean="0"/>
              <a:t>gọi</a:t>
            </a:r>
            <a:r>
              <a:rPr lang="en-US" altLang="en-US" dirty="0" smtClean="0"/>
              <a:t> </a:t>
            </a:r>
            <a:r>
              <a:rPr lang="en-US" altLang="en-US" dirty="0" err="1" smtClean="0"/>
              <a:t>hàm</a:t>
            </a:r>
            <a:r>
              <a:rPr lang="en-US" altLang="en-US" dirty="0" smtClean="0"/>
              <a:t>, </a:t>
            </a:r>
            <a:r>
              <a:rPr lang="en-US" altLang="en-US" dirty="0" err="1" smtClean="0"/>
              <a:t>nếu</a:t>
            </a:r>
            <a:r>
              <a:rPr lang="en-US" altLang="en-US" dirty="0" smtClean="0"/>
              <a:t> </a:t>
            </a:r>
            <a:r>
              <a:rPr lang="en-US" altLang="en-US" dirty="0" err="1" smtClean="0"/>
              <a:t>bỏ</a:t>
            </a:r>
            <a:r>
              <a:rPr lang="en-US" altLang="en-US" dirty="0" smtClean="0"/>
              <a:t> </a:t>
            </a:r>
            <a:r>
              <a:rPr lang="en-US" altLang="en-US" dirty="0" err="1" smtClean="0"/>
              <a:t>trống</a:t>
            </a:r>
            <a:r>
              <a:rPr lang="en-US" altLang="en-US" dirty="0" smtClean="0"/>
              <a:t> </a:t>
            </a:r>
            <a:r>
              <a:rPr lang="en-US" altLang="en-US" dirty="0" err="1" smtClean="0"/>
              <a:t>tại</a:t>
            </a:r>
            <a:r>
              <a:rPr lang="en-US" altLang="en-US" dirty="0" smtClean="0"/>
              <a:t> </a:t>
            </a:r>
            <a:r>
              <a:rPr lang="en-US" altLang="en-US" dirty="0" err="1" smtClean="0"/>
              <a:t>các</a:t>
            </a:r>
            <a:r>
              <a:rPr lang="en-US" altLang="en-US" dirty="0" smtClean="0"/>
              <a:t> </a:t>
            </a:r>
            <a:r>
              <a:rPr lang="en-US" altLang="en-US" dirty="0" err="1" smtClean="0"/>
              <a:t>vị</a:t>
            </a:r>
            <a:r>
              <a:rPr lang="en-US" altLang="en-US" dirty="0" smtClean="0"/>
              <a:t> </a:t>
            </a:r>
            <a:r>
              <a:rPr lang="en-US" altLang="en-US" dirty="0" err="1" smtClean="0"/>
              <a:t>trí</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có</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 </a:t>
            </a:r>
            <a:r>
              <a:rPr lang="en-US" altLang="en-US" dirty="0" err="1" smtClean="0"/>
              <a:t>thì</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 </a:t>
            </a:r>
            <a:r>
              <a:rPr lang="en-US" altLang="en-US" dirty="0" err="1" smtClean="0"/>
              <a:t>sẽ</a:t>
            </a:r>
            <a:r>
              <a:rPr lang="en-US" altLang="en-US" dirty="0" smtClean="0"/>
              <a:t> </a:t>
            </a:r>
            <a:r>
              <a:rPr lang="en-US" altLang="en-US" dirty="0" err="1" smtClean="0"/>
              <a:t>được</a:t>
            </a:r>
            <a:r>
              <a:rPr lang="en-US" altLang="en-US" dirty="0" smtClean="0"/>
              <a:t> </a:t>
            </a:r>
            <a:r>
              <a:rPr lang="en-US" altLang="en-US" dirty="0" err="1" smtClean="0"/>
              <a:t>dùng</a:t>
            </a:r>
            <a:r>
              <a:rPr lang="en-US" altLang="en-US" dirty="0" smtClean="0"/>
              <a:t> </a:t>
            </a:r>
            <a:r>
              <a:rPr lang="en-US" altLang="en-US" dirty="0" err="1" smtClean="0"/>
              <a:t>cho</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đó</a:t>
            </a:r>
            <a:r>
              <a:rPr lang="en-US" altLang="en-US" dirty="0" smtClean="0"/>
              <a:t>.</a:t>
            </a:r>
          </a:p>
          <a:p>
            <a:pPr lvl="1" eaLnBrk="1" hangingPunct="1"/>
            <a:endParaRPr lang="en-US" altLang="en-US" dirty="0" smtClean="0"/>
          </a:p>
        </p:txBody>
      </p:sp>
    </p:spTree>
    <p:extLst>
      <p:ext uri="{BB962C8B-B14F-4D97-AF65-F5344CB8AC3E}">
        <p14:creationId xmlns:p14="http://schemas.microsoft.com/office/powerpoint/2010/main" val="10304307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7459">
                                            <p:txEl>
                                              <p:pRg st="2" end="2"/>
                                            </p:txEl>
                                          </p:spTgt>
                                        </p:tgtEl>
                                        <p:attrNameLst>
                                          <p:attrName>style.visibility</p:attrName>
                                        </p:attrNameLst>
                                      </p:cBhvr>
                                      <p:to>
                                        <p:strVal val="visible"/>
                                      </p:to>
                                    </p:set>
                                    <p:animEffect transition="in" filter="fade">
                                      <p:cBhvr>
                                        <p:cTn id="7" dur="500"/>
                                        <p:tgtEl>
                                          <p:spTgt spid="14745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7459">
                                            <p:txEl>
                                              <p:pRg st="3" end="3"/>
                                            </p:txEl>
                                          </p:spTgt>
                                        </p:tgtEl>
                                        <p:attrNameLst>
                                          <p:attrName>style.visibility</p:attrName>
                                        </p:attrNameLst>
                                      </p:cBhvr>
                                      <p:to>
                                        <p:strVal val="visible"/>
                                      </p:to>
                                    </p:set>
                                    <p:animEffect transition="in" filter="fade">
                                      <p:cBhvr>
                                        <p:cTn id="12" dur="500"/>
                                        <p:tgtEl>
                                          <p:spTgt spid="14745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47459">
                                            <p:txEl>
                                              <p:pRg st="4" end="4"/>
                                            </p:txEl>
                                          </p:spTgt>
                                        </p:tgtEl>
                                        <p:attrNameLst>
                                          <p:attrName>style.visibility</p:attrName>
                                        </p:attrNameLst>
                                      </p:cBhvr>
                                      <p:to>
                                        <p:strVal val="visible"/>
                                      </p:to>
                                    </p:set>
                                    <p:animEffect transition="in" filter="fade">
                                      <p:cBhvr>
                                        <p:cTn id="17" dur="500"/>
                                        <p:tgtEl>
                                          <p:spTgt spid="147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có tham số mặc </a:t>
            </a:r>
            <a:r>
              <a:rPr lang="en-US" smtClean="0"/>
              <a:t>định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có</a:t>
            </a:r>
            <a:r>
              <a:rPr lang="en-US" dirty="0" smtClean="0"/>
              <a:t> </a:t>
            </a:r>
            <a:r>
              <a:rPr lang="en-US" dirty="0" err="1" smtClean="0"/>
              <a:t>tham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mặc</a:t>
            </a:r>
            <a:r>
              <a:rPr lang="en-US" dirty="0" smtClean="0"/>
              <a:t> </a:t>
            </a:r>
            <a:r>
              <a:rPr lang="en-US" dirty="0" err="1" smtClean="0"/>
              <a:t>định</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($a=1,$b=2){</a:t>
            </a:r>
          </a:p>
          <a:p>
            <a:pPr indent="0">
              <a:spcBef>
                <a:spcPts val="300"/>
              </a:spcBef>
              <a:buNone/>
              <a:tabLst>
                <a:tab pos="648866" algn="l"/>
                <a:tab pos="1028659" algn="l"/>
              </a:tabLst>
              <a:defRPr/>
            </a:pPr>
            <a:r>
              <a:rPr lang="en-US" sz="2400" dirty="0">
                <a:latin typeface="Courier New" pitchFamily="49" charset="0"/>
                <a:cs typeface="Courier New" pitchFamily="49" charset="0"/>
              </a:rPr>
              <a:t>		$total=$a+$b;</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a:solidFill>
                  <a:srgbClr val="C00000"/>
                </a:solidFill>
                <a:latin typeface="Courier New" pitchFamily="49" charset="0"/>
                <a:cs typeface="Courier New" pitchFamily="49" charset="0"/>
              </a:rPr>
              <a:t>return</a:t>
            </a:r>
            <a:r>
              <a:rPr lang="en-US" sz="2400" dirty="0">
                <a:latin typeface="Courier New" pitchFamily="49" charset="0"/>
                <a:cs typeface="Courier New" pitchFamily="49" charset="0"/>
              </a:rPr>
              <a:t> $total;</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(2,3);	//</a:t>
            </a:r>
            <a:r>
              <a:rPr lang="en-US" sz="2400" dirty="0" err="1">
                <a:latin typeface="Courier New" pitchFamily="49" charset="0"/>
                <a:cs typeface="Courier New" pitchFamily="49" charset="0"/>
              </a:rPr>
              <a:t>kq</a:t>
            </a:r>
            <a:r>
              <a:rPr lang="en-US" sz="2400" dirty="0">
                <a:latin typeface="Courier New" pitchFamily="49" charset="0"/>
                <a:cs typeface="Courier New" pitchFamily="49" charset="0"/>
              </a:rPr>
              <a:t>: 5</a:t>
            </a: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kq</a:t>
            </a:r>
            <a:r>
              <a:rPr lang="en-US" sz="2400" dirty="0">
                <a:latin typeface="Courier New" pitchFamily="49" charset="0"/>
                <a:cs typeface="Courier New" pitchFamily="49" charset="0"/>
              </a:rPr>
              <a:t>: 3</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133311643"/>
      </p:ext>
    </p:extLst>
  </p:cSld>
  <p:clrMapOvr>
    <a:masterClrMapping/>
  </p:clrMapOvr>
  <p:transition spd="slow">
    <p:wipe dir="d"/>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có tham số mặc định (tiếp)</a:t>
            </a:r>
          </a:p>
        </p:txBody>
      </p:sp>
      <p:sp>
        <p:nvSpPr>
          <p:cNvPr id="3" name="Content Placeholder 2"/>
          <p:cNvSpPr>
            <a:spLocks noGrp="1"/>
          </p:cNvSpPr>
          <p:nvPr>
            <p:ph idx="1"/>
          </p:nvPr>
        </p:nvSpPr>
        <p:spPr>
          <a:xfrm>
            <a:off x="1066800" y="1412632"/>
            <a:ext cx="7772399" cy="5140567"/>
          </a:xfrm>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có</a:t>
            </a:r>
            <a:r>
              <a:rPr lang="en-US" dirty="0" smtClean="0"/>
              <a:t> </a:t>
            </a:r>
            <a:r>
              <a:rPr lang="en-US" dirty="0" err="1" smtClean="0"/>
              <a:t>tham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mặc</a:t>
            </a:r>
            <a:r>
              <a:rPr lang="en-US" dirty="0" smtClean="0"/>
              <a:t> </a:t>
            </a:r>
            <a:r>
              <a:rPr lang="en-US" dirty="0" err="1" smtClean="0"/>
              <a:t>định</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cafe($type = 'G7'){</a:t>
            </a:r>
          </a:p>
          <a:p>
            <a:pPr indent="0">
              <a:spcBef>
                <a:spcPts val="300"/>
              </a:spcBef>
              <a:buNone/>
              <a:tabLst>
                <a:tab pos="648866" algn="l"/>
                <a:tab pos="1028659" algn="l"/>
              </a:tabLst>
              <a:defRPr/>
            </a:pPr>
            <a:r>
              <a:rPr lang="en-US" sz="2400" dirty="0">
                <a:latin typeface="Courier New" pitchFamily="49" charset="0"/>
                <a:cs typeface="Courier New" pitchFamily="49" charset="0"/>
              </a:rPr>
              <a:t>		echo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$type.";</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echo cafe('</a:t>
            </a:r>
            <a:r>
              <a:rPr lang="en-US" sz="2400" dirty="0" err="1">
                <a:latin typeface="Courier New" pitchFamily="49" charset="0"/>
                <a:cs typeface="Courier New" pitchFamily="49" charset="0"/>
              </a:rPr>
              <a:t>sữa</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đá</a:t>
            </a:r>
            <a:r>
              <a:rPr lang="en-US" sz="2400" dirty="0">
                <a:latin typeface="Courier New" pitchFamily="49" charset="0"/>
                <a:cs typeface="Courier New" pitchFamily="49" charset="0"/>
              </a:rPr>
              <a:t>');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a:t>
            </a:r>
            <a:r>
              <a:rPr lang="en-US" sz="2400" dirty="0" err="1">
                <a:latin typeface="Courier New" pitchFamily="49" charset="0"/>
                <a:cs typeface="Courier New" pitchFamily="49" charset="0"/>
              </a:rPr>
              <a:t>sữa</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đá</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echo cafe();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G7.</a:t>
            </a:r>
          </a:p>
          <a:p>
            <a:pPr indent="0">
              <a:spcBef>
                <a:spcPts val="300"/>
              </a:spcBef>
              <a:buNone/>
              <a:tabLst>
                <a:tab pos="648866" algn="l"/>
                <a:tab pos="1028659" algn="l"/>
              </a:tabLst>
              <a:defRPr/>
            </a:pPr>
            <a:r>
              <a:rPr lang="en-US" sz="2400" dirty="0">
                <a:latin typeface="Courier New" pitchFamily="49" charset="0"/>
                <a:cs typeface="Courier New" pitchFamily="49" charset="0"/>
              </a:rPr>
              <a:t>	echo cafe(null);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4200867470"/>
      </p:ext>
    </p:extLst>
  </p:cSld>
  <p:clrMapOvr>
    <a:masterClrMapping/>
  </p:clrMapOvr>
  <p:transition spd="slow">
    <p:wipe dir="d"/>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Hàm có tham </a:t>
            </a:r>
            <a:r>
              <a:rPr lang="en-US"/>
              <a:t>số </a:t>
            </a:r>
            <a:r>
              <a:rPr lang="en-US" smtClean="0"/>
              <a:t>không xác định</a:t>
            </a:r>
            <a:endParaRPr lang="en-US"/>
          </a:p>
        </p:txBody>
      </p:sp>
      <p:sp>
        <p:nvSpPr>
          <p:cNvPr id="3" name="Content Placeholder 2"/>
          <p:cNvSpPr>
            <a:spLocks noGrp="1"/>
          </p:cNvSpPr>
          <p:nvPr>
            <p:ph idx="1"/>
          </p:nvPr>
        </p:nvSpPr>
        <p:spPr>
          <a:xfrm>
            <a:off x="914400" y="1524000"/>
            <a:ext cx="7924800" cy="4952999"/>
          </a:xfrm>
        </p:spPr>
        <p:txBody>
          <a:bodyPr>
            <a:normAutofit/>
          </a:bodyPr>
          <a:lstStyle/>
          <a:p>
            <a:pPr>
              <a:defRPr/>
            </a:pPr>
            <a:r>
              <a:rPr lang="en-US" sz="2800" dirty="0" err="1" smtClean="0"/>
              <a:t>Khi</a:t>
            </a:r>
            <a:r>
              <a:rPr lang="en-US" sz="2800" dirty="0" smtClean="0"/>
              <a:t> </a:t>
            </a:r>
            <a:r>
              <a:rPr lang="en-US" sz="2800" dirty="0" err="1" smtClean="0"/>
              <a:t>khai</a:t>
            </a:r>
            <a:r>
              <a:rPr lang="en-US" sz="2800" dirty="0" smtClean="0"/>
              <a:t> </a:t>
            </a:r>
            <a:r>
              <a:rPr lang="en-US" sz="2800" dirty="0" err="1" smtClean="0"/>
              <a:t>báo</a:t>
            </a:r>
            <a:r>
              <a:rPr lang="en-US" sz="2800" dirty="0" smtClean="0"/>
              <a:t> </a:t>
            </a:r>
            <a:r>
              <a:rPr lang="en-US" sz="2800" dirty="0" err="1" smtClean="0"/>
              <a:t>hàm</a:t>
            </a:r>
            <a:r>
              <a:rPr lang="en-US" sz="2800" dirty="0" smtClean="0"/>
              <a:t>, ta </a:t>
            </a:r>
            <a:r>
              <a:rPr lang="en-US" sz="2800" dirty="0" err="1" smtClean="0"/>
              <a:t>có</a:t>
            </a:r>
            <a:r>
              <a:rPr lang="en-US" sz="2800" dirty="0" smtClean="0"/>
              <a:t> </a:t>
            </a:r>
            <a:r>
              <a:rPr lang="en-US" sz="2800" dirty="0" err="1" smtClean="0"/>
              <a:t>thể</a:t>
            </a:r>
            <a:r>
              <a:rPr lang="en-US" sz="2800" dirty="0" smtClean="0"/>
              <a:t> </a:t>
            </a:r>
            <a:r>
              <a:rPr lang="en-US" sz="2800" dirty="0" err="1" smtClean="0"/>
              <a:t>không</a:t>
            </a:r>
            <a:r>
              <a:rPr lang="en-US" sz="2800" dirty="0" smtClean="0"/>
              <a:t> </a:t>
            </a:r>
            <a:r>
              <a:rPr lang="en-US" sz="2800" dirty="0" err="1" smtClean="0"/>
              <a:t>khai</a:t>
            </a:r>
            <a:r>
              <a:rPr lang="en-US" sz="2800" dirty="0" smtClean="0"/>
              <a:t> </a:t>
            </a:r>
            <a:r>
              <a:rPr lang="en-US" sz="2800" dirty="0" err="1" smtClean="0"/>
              <a:t>báo</a:t>
            </a:r>
            <a:r>
              <a:rPr lang="en-US" sz="2800" dirty="0" smtClean="0"/>
              <a:t> </a:t>
            </a:r>
            <a:r>
              <a:rPr lang="en-US" sz="2800" dirty="0" err="1" smtClean="0"/>
              <a:t>bất</a:t>
            </a:r>
            <a:r>
              <a:rPr lang="en-US" sz="2800" dirty="0" smtClean="0"/>
              <a:t> </a:t>
            </a:r>
            <a:r>
              <a:rPr lang="en-US" sz="2800" dirty="0" err="1" smtClean="0"/>
              <a:t>kỳ</a:t>
            </a:r>
            <a:r>
              <a:rPr lang="en-US" sz="2800" dirty="0" smtClean="0"/>
              <a:t> </a:t>
            </a:r>
            <a:r>
              <a:rPr lang="en-US" sz="2800" dirty="0" err="1" smtClean="0"/>
              <a:t>tham</a:t>
            </a:r>
            <a:r>
              <a:rPr lang="en-US" sz="2800" dirty="0" smtClean="0"/>
              <a:t> </a:t>
            </a:r>
            <a:r>
              <a:rPr lang="en-US" sz="2800" dirty="0" err="1" smtClean="0"/>
              <a:t>số</a:t>
            </a:r>
            <a:r>
              <a:rPr lang="en-US" sz="2800" dirty="0" smtClean="0"/>
              <a:t> </a:t>
            </a:r>
            <a:r>
              <a:rPr lang="en-US" sz="2800" dirty="0" err="1" smtClean="0"/>
              <a:t>nào</a:t>
            </a:r>
            <a:r>
              <a:rPr lang="en-US" sz="2800" dirty="0" smtClean="0"/>
              <a:t> </a:t>
            </a:r>
          </a:p>
          <a:p>
            <a:pPr marL="0" indent="0" algn="ctr">
              <a:buNone/>
              <a:defRPr/>
            </a:pPr>
            <a:r>
              <a:rPr lang="en-US" sz="2800" dirty="0" smtClean="0">
                <a:latin typeface="Courier New" pitchFamily="49" charset="0"/>
                <a:cs typeface="Courier New" pitchFamily="49" charset="0"/>
              </a:rPr>
              <a:t>function </a:t>
            </a:r>
            <a:r>
              <a:rPr lang="en-US" sz="2800" dirty="0" err="1" smtClean="0">
                <a:latin typeface="Courier New" pitchFamily="49" charset="0"/>
                <a:cs typeface="Courier New" pitchFamily="49" charset="0"/>
              </a:rPr>
              <a:t>tên_hàm</a:t>
            </a:r>
            <a:r>
              <a:rPr lang="en-US" sz="2800" dirty="0" smtClean="0">
                <a:latin typeface="Courier New" pitchFamily="49" charset="0"/>
                <a:cs typeface="Courier New" pitchFamily="49" charset="0"/>
              </a:rPr>
              <a:t>(){...}</a:t>
            </a:r>
          </a:p>
          <a:p>
            <a:pPr>
              <a:defRPr/>
            </a:pPr>
            <a:r>
              <a:rPr lang="en-US" sz="2800" dirty="0" err="1" smtClean="0"/>
              <a:t>Tuy</a:t>
            </a:r>
            <a:r>
              <a:rPr lang="en-US" sz="2800" dirty="0" smtClean="0"/>
              <a:t> </a:t>
            </a:r>
            <a:r>
              <a:rPr lang="en-US" sz="2800" dirty="0" err="1" smtClean="0"/>
              <a:t>nhiên</a:t>
            </a:r>
            <a:r>
              <a:rPr lang="en-US" sz="2800" dirty="0" smtClean="0"/>
              <a:t> </a:t>
            </a:r>
            <a:r>
              <a:rPr lang="en-US" sz="2800" dirty="0" err="1" smtClean="0"/>
              <a:t>khi</a:t>
            </a:r>
            <a:r>
              <a:rPr lang="en-US" sz="2800" dirty="0" smtClean="0"/>
              <a:t> </a:t>
            </a:r>
            <a:r>
              <a:rPr lang="en-US" sz="2800" dirty="0" err="1" smtClean="0"/>
              <a:t>gọi</a:t>
            </a:r>
            <a:r>
              <a:rPr lang="en-US" sz="2800" dirty="0" smtClean="0"/>
              <a:t> </a:t>
            </a:r>
            <a:r>
              <a:rPr lang="en-US" sz="2800" dirty="0" err="1" smtClean="0"/>
              <a:t>hàm</a:t>
            </a:r>
            <a:r>
              <a:rPr lang="en-US" sz="2800" dirty="0" smtClean="0"/>
              <a:t>, ta </a:t>
            </a:r>
            <a:r>
              <a:rPr lang="en-US" sz="2800" dirty="0" err="1" smtClean="0"/>
              <a:t>lại</a:t>
            </a:r>
            <a:r>
              <a:rPr lang="en-US" sz="2800" dirty="0" smtClean="0"/>
              <a:t> </a:t>
            </a:r>
            <a:r>
              <a:rPr lang="en-US" sz="2800" dirty="0" err="1" smtClean="0"/>
              <a:t>truyền</a:t>
            </a:r>
            <a:r>
              <a:rPr lang="en-US" sz="2800" dirty="0" smtClean="0"/>
              <a:t> </a:t>
            </a:r>
            <a:r>
              <a:rPr lang="en-US" sz="2800" dirty="0" err="1" smtClean="0"/>
              <a:t>các</a:t>
            </a:r>
            <a:r>
              <a:rPr lang="en-US" sz="2800" dirty="0" smtClean="0"/>
              <a:t> </a:t>
            </a:r>
            <a:r>
              <a:rPr lang="en-US" sz="2800" dirty="0" err="1" smtClean="0"/>
              <a:t>tham</a:t>
            </a:r>
            <a:r>
              <a:rPr lang="en-US" sz="2800" dirty="0" smtClean="0"/>
              <a:t> </a:t>
            </a:r>
            <a:r>
              <a:rPr lang="en-US" sz="2800" dirty="0" err="1" smtClean="0"/>
              <a:t>số</a:t>
            </a:r>
            <a:r>
              <a:rPr lang="en-US" sz="2800" dirty="0" smtClean="0"/>
              <a:t> </a:t>
            </a:r>
            <a:r>
              <a:rPr lang="en-US" sz="2800" dirty="0" err="1" smtClean="0"/>
              <a:t>cho</a:t>
            </a:r>
            <a:r>
              <a:rPr lang="en-US" sz="2800" dirty="0" smtClean="0"/>
              <a:t> </a:t>
            </a:r>
            <a:r>
              <a:rPr lang="en-US" sz="2800" dirty="0" err="1" smtClean="0"/>
              <a:t>nó</a:t>
            </a:r>
            <a:r>
              <a:rPr lang="en-US" sz="2800" dirty="0" smtClean="0"/>
              <a:t>. </a:t>
            </a:r>
            <a:r>
              <a:rPr lang="en-US" sz="2800" dirty="0" err="1" smtClean="0"/>
              <a:t>Khi</a:t>
            </a:r>
            <a:r>
              <a:rPr lang="en-US" sz="2800" dirty="0" smtClean="0"/>
              <a:t> </a:t>
            </a:r>
            <a:r>
              <a:rPr lang="en-US" sz="2800" dirty="0" err="1" smtClean="0"/>
              <a:t>đó</a:t>
            </a:r>
            <a:r>
              <a:rPr lang="en-US" sz="2800" dirty="0" smtClean="0"/>
              <a:t>, ta </a:t>
            </a:r>
            <a:r>
              <a:rPr lang="en-US" sz="2800" dirty="0" err="1" smtClean="0"/>
              <a:t>nói</a:t>
            </a:r>
            <a:r>
              <a:rPr lang="en-US" sz="2800" dirty="0" smtClean="0"/>
              <a:t> </a:t>
            </a:r>
            <a:r>
              <a:rPr lang="en-US" sz="2800" dirty="0" err="1" smtClean="0"/>
              <a:t>hàm</a:t>
            </a:r>
            <a:r>
              <a:rPr lang="en-US" sz="2800" dirty="0" smtClean="0"/>
              <a:t> </a:t>
            </a:r>
            <a:r>
              <a:rPr lang="en-US" sz="2800" dirty="0" err="1" smtClean="0"/>
              <a:t>có</a:t>
            </a:r>
            <a:r>
              <a:rPr lang="en-US" sz="2800" dirty="0" smtClean="0"/>
              <a:t> </a:t>
            </a:r>
            <a:r>
              <a:rPr lang="en-US" sz="2800" dirty="0" err="1" smtClean="0"/>
              <a:t>số</a:t>
            </a:r>
            <a:r>
              <a:rPr lang="en-US" sz="2800" dirty="0" smtClean="0"/>
              <a:t> </a:t>
            </a:r>
            <a:r>
              <a:rPr lang="en-US" sz="2800" dirty="0" err="1" smtClean="0"/>
              <a:t>lượng</a:t>
            </a:r>
            <a:r>
              <a:rPr lang="en-US" sz="2800" dirty="0" smtClean="0"/>
              <a:t> </a:t>
            </a:r>
            <a:r>
              <a:rPr lang="en-US" sz="2800" dirty="0" err="1" smtClean="0"/>
              <a:t>tham</a:t>
            </a:r>
            <a:r>
              <a:rPr lang="en-US" sz="2800" dirty="0" smtClean="0"/>
              <a:t> </a:t>
            </a:r>
            <a:r>
              <a:rPr lang="en-US" sz="2800" dirty="0" err="1" smtClean="0"/>
              <a:t>số</a:t>
            </a:r>
            <a:r>
              <a:rPr lang="en-US" sz="2800" dirty="0" smtClean="0"/>
              <a:t> </a:t>
            </a:r>
            <a:r>
              <a:rPr lang="en-US" sz="2800" dirty="0" err="1" smtClean="0"/>
              <a:t>không</a:t>
            </a:r>
            <a:r>
              <a:rPr lang="en-US" sz="2800" dirty="0" smtClean="0"/>
              <a:t> </a:t>
            </a:r>
            <a:r>
              <a:rPr lang="en-US" sz="2800" dirty="0" err="1" smtClean="0"/>
              <a:t>xác</a:t>
            </a:r>
            <a:r>
              <a:rPr lang="en-US" sz="2800" dirty="0" smtClean="0"/>
              <a:t> </a:t>
            </a:r>
            <a:r>
              <a:rPr lang="en-US" sz="2800" dirty="0" err="1" smtClean="0"/>
              <a:t>định</a:t>
            </a:r>
            <a:r>
              <a:rPr lang="en-US" sz="2800" dirty="0" smtClean="0"/>
              <a:t>.</a:t>
            </a:r>
          </a:p>
        </p:txBody>
      </p:sp>
    </p:spTree>
    <p:extLst>
      <p:ext uri="{BB962C8B-B14F-4D97-AF65-F5344CB8AC3E}">
        <p14:creationId xmlns:p14="http://schemas.microsoft.com/office/powerpoint/2010/main" val="2794328560"/>
      </p:ext>
    </p:extLst>
  </p:cSld>
  <p:clrMapOvr>
    <a:masterClrMapping/>
  </p:clrMapOvr>
  <p:transition spd="slow">
    <p:wipe dir="d"/>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t>Hàm có tham số không xác </a:t>
            </a:r>
            <a:r>
              <a:rPr lang="en-US" smtClean="0"/>
              <a:t>định (tiếp)</a:t>
            </a:r>
            <a:endParaRPr lang="en-US"/>
          </a:p>
        </p:txBody>
      </p:sp>
      <p:sp>
        <p:nvSpPr>
          <p:cNvPr id="279555" name="Content Placeholder 2"/>
          <p:cNvSpPr>
            <a:spLocks noGrp="1"/>
          </p:cNvSpPr>
          <p:nvPr>
            <p:ph idx="1"/>
          </p:nvPr>
        </p:nvSpPr>
        <p:spPr>
          <a:xfrm>
            <a:off x="1066800" y="1412632"/>
            <a:ext cx="7772399" cy="5140567"/>
          </a:xfrm>
        </p:spPr>
        <p:txBody>
          <a:bodyPr>
            <a:normAutofit/>
          </a:bodyPr>
          <a:lstStyle/>
          <a:p>
            <a:r>
              <a:rPr lang="en-US" altLang="en-US" dirty="0" err="1" smtClean="0"/>
              <a:t>Để</a:t>
            </a:r>
            <a:r>
              <a:rPr lang="en-US" altLang="en-US" dirty="0" smtClean="0"/>
              <a:t> </a:t>
            </a:r>
            <a:r>
              <a:rPr lang="en-US" altLang="en-US" dirty="0" err="1" smtClean="0"/>
              <a:t>thao</a:t>
            </a:r>
            <a:r>
              <a:rPr lang="en-US" altLang="en-US" dirty="0" smtClean="0"/>
              <a:t> </a:t>
            </a:r>
            <a:r>
              <a:rPr lang="en-US" altLang="en-US" dirty="0" err="1" smtClean="0"/>
              <a:t>tác</a:t>
            </a:r>
            <a:r>
              <a:rPr lang="en-US" altLang="en-US" dirty="0" smtClean="0"/>
              <a:t> </a:t>
            </a:r>
            <a:r>
              <a:rPr lang="en-US" altLang="en-US" dirty="0" err="1" smtClean="0"/>
              <a:t>với</a:t>
            </a:r>
            <a:r>
              <a:rPr lang="en-US" altLang="en-US" dirty="0" smtClean="0"/>
              <a:t> </a:t>
            </a:r>
            <a:r>
              <a:rPr lang="en-US" altLang="en-US" dirty="0" err="1" smtClean="0"/>
              <a:t>các</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của</a:t>
            </a:r>
            <a:r>
              <a:rPr lang="en-US" altLang="en-US" dirty="0" smtClean="0"/>
              <a:t> </a:t>
            </a:r>
            <a:r>
              <a:rPr lang="en-US" altLang="en-US" dirty="0" err="1" smtClean="0"/>
              <a:t>hàm</a:t>
            </a:r>
            <a:r>
              <a:rPr lang="en-US" altLang="en-US" dirty="0" smtClean="0"/>
              <a:t>, PHP </a:t>
            </a:r>
            <a:r>
              <a:rPr lang="en-US" altLang="en-US" dirty="0" err="1" smtClean="0"/>
              <a:t>cung</a:t>
            </a:r>
            <a:r>
              <a:rPr lang="en-US" altLang="en-US" dirty="0" smtClean="0"/>
              <a:t> </a:t>
            </a:r>
            <a:r>
              <a:rPr lang="en-US" altLang="en-US" dirty="0" err="1" smtClean="0"/>
              <a:t>cấp</a:t>
            </a:r>
            <a:r>
              <a:rPr lang="en-US" altLang="en-US" dirty="0" smtClean="0"/>
              <a:t> </a:t>
            </a:r>
            <a:r>
              <a:rPr lang="en-US" altLang="en-US" dirty="0" err="1" smtClean="0"/>
              <a:t>một</a:t>
            </a:r>
            <a:r>
              <a:rPr lang="en-US" altLang="en-US" dirty="0" smtClean="0"/>
              <a:t> </a:t>
            </a:r>
            <a:r>
              <a:rPr lang="en-US" altLang="en-US" dirty="0" err="1" smtClean="0"/>
              <a:t>số</a:t>
            </a:r>
            <a:r>
              <a:rPr lang="en-US" altLang="en-US" dirty="0" smtClean="0"/>
              <a:t> </a:t>
            </a:r>
            <a:r>
              <a:rPr lang="en-US" altLang="en-US" dirty="0" err="1" smtClean="0"/>
              <a:t>hàm</a:t>
            </a:r>
            <a:r>
              <a:rPr lang="en-US" altLang="en-US" dirty="0" smtClean="0"/>
              <a:t> </a:t>
            </a:r>
            <a:r>
              <a:rPr lang="en-US" altLang="en-US" dirty="0" err="1" smtClean="0"/>
              <a:t>sau</a:t>
            </a:r>
            <a:r>
              <a:rPr lang="en-US" altLang="en-US" dirty="0" smtClean="0"/>
              <a:t>:</a:t>
            </a:r>
          </a:p>
          <a:p>
            <a:pPr lvl="1"/>
            <a:r>
              <a:rPr lang="vi-VN" altLang="en-US" dirty="0" smtClean="0"/>
              <a:t>func_num_args(): </a:t>
            </a:r>
            <a:r>
              <a:rPr lang="en-US" altLang="en-US" dirty="0" err="1" smtClean="0"/>
              <a:t>trả</a:t>
            </a:r>
            <a:r>
              <a:rPr lang="en-US" altLang="en-US" dirty="0" smtClean="0"/>
              <a:t> </a:t>
            </a:r>
            <a:r>
              <a:rPr lang="en-US" altLang="en-US" dirty="0" err="1" smtClean="0"/>
              <a:t>về</a:t>
            </a:r>
            <a:r>
              <a:rPr lang="en-US" altLang="en-US" dirty="0" smtClean="0"/>
              <a:t> </a:t>
            </a:r>
            <a:r>
              <a:rPr lang="vi-VN" altLang="en-US" dirty="0" smtClean="0"/>
              <a:t>số lượng tham số khi hàm được gọi</a:t>
            </a:r>
          </a:p>
          <a:p>
            <a:pPr lvl="1"/>
            <a:r>
              <a:rPr lang="vi-VN" altLang="en-US" dirty="0" smtClean="0"/>
              <a:t>func_get_arg(i): </a:t>
            </a:r>
            <a:r>
              <a:rPr lang="en-US" altLang="en-US" dirty="0" err="1" smtClean="0"/>
              <a:t>trả</a:t>
            </a:r>
            <a:r>
              <a:rPr lang="en-US" altLang="en-US" dirty="0" smtClean="0"/>
              <a:t> </a:t>
            </a:r>
            <a:r>
              <a:rPr lang="en-US" altLang="en-US" dirty="0" err="1" smtClean="0"/>
              <a:t>về</a:t>
            </a:r>
            <a:r>
              <a:rPr lang="en-US" altLang="en-US" dirty="0" smtClean="0"/>
              <a:t> </a:t>
            </a:r>
            <a:r>
              <a:rPr lang="vi-VN" altLang="en-US" dirty="0" smtClean="0"/>
              <a:t>giá trị các tham số thứ i được truyền (</a:t>
            </a:r>
            <a:r>
              <a:rPr lang="en-US" altLang="en-US" dirty="0" err="1" smtClean="0"/>
              <a:t>tính</a:t>
            </a:r>
            <a:r>
              <a:rPr lang="en-US" altLang="en-US" dirty="0" smtClean="0"/>
              <a:t> </a:t>
            </a:r>
            <a:r>
              <a:rPr lang="vi-VN" altLang="en-US" dirty="0" smtClean="0"/>
              <a:t>từ 0)</a:t>
            </a:r>
          </a:p>
          <a:p>
            <a:pPr lvl="1"/>
            <a:r>
              <a:rPr lang="vi-VN" altLang="en-US" dirty="0" smtClean="0"/>
              <a:t>func_get_args(): danh sách tất cả các tham số</a:t>
            </a:r>
          </a:p>
        </p:txBody>
      </p:sp>
    </p:spTree>
    <p:extLst>
      <p:ext uri="{BB962C8B-B14F-4D97-AF65-F5344CB8AC3E}">
        <p14:creationId xmlns:p14="http://schemas.microsoft.com/office/powerpoint/2010/main" val="2925970293"/>
      </p:ext>
    </p:extLst>
  </p:cSld>
  <p:clrMapOvr>
    <a:masterClrMapping/>
  </p:clrMapOvr>
  <p:transition spd="slow">
    <p:wipe dir="d"/>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t>Hàm có tham số không xác </a:t>
            </a:r>
            <a:r>
              <a:rPr lang="en-US" smtClean="0"/>
              <a:t>định (tiếp)</a:t>
            </a:r>
            <a:endParaRPr lang="en-US"/>
          </a:p>
        </p:txBody>
      </p:sp>
      <p:sp>
        <p:nvSpPr>
          <p:cNvPr id="3" name="Content Placeholder 2"/>
          <p:cNvSpPr>
            <a:spLocks noGrp="1"/>
          </p:cNvSpPr>
          <p:nvPr>
            <p:ph idx="1"/>
          </p:nvPr>
        </p:nvSpPr>
        <p:spPr>
          <a:xfrm>
            <a:off x="838200" y="1295400"/>
            <a:ext cx="8001000" cy="5334000"/>
          </a:xfrm>
        </p:spPr>
        <p:txBody>
          <a:bodyPr/>
          <a:lstStyle/>
          <a:p>
            <a:pPr>
              <a:defRPr/>
            </a:pPr>
            <a:r>
              <a:rPr lang="en-US" dirty="0" err="1" smtClean="0"/>
              <a:t>Ví</a:t>
            </a:r>
            <a:r>
              <a:rPr lang="en-US" dirty="0" smtClean="0"/>
              <a:t> </a:t>
            </a:r>
            <a:r>
              <a:rPr lang="en-US" dirty="0" err="1" smtClean="0"/>
              <a:t>dụ</a:t>
            </a:r>
            <a:r>
              <a:rPr lang="en-US" dirty="0" smtClean="0"/>
              <a:t>:</a:t>
            </a:r>
            <a:endParaRPr lang="vi-VN" dirty="0" smtClean="0"/>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foo() {</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sluong</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func_num_args</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echo "So </a:t>
            </a:r>
            <a:r>
              <a:rPr lang="en-US" sz="2400" dirty="0" err="1">
                <a:latin typeface="Courier New" pitchFamily="49" charset="0"/>
                <a:cs typeface="Courier New" pitchFamily="49" charset="0"/>
              </a:rPr>
              <a:t>tham</a:t>
            </a:r>
            <a:r>
              <a:rPr lang="en-US" sz="2400" dirty="0">
                <a:latin typeface="Courier New" pitchFamily="49" charset="0"/>
                <a:cs typeface="Courier New" pitchFamily="49" charset="0"/>
              </a:rPr>
              <a:t> so: $</a:t>
            </a:r>
            <a:r>
              <a:rPr lang="en-US" sz="2400" dirty="0" err="1">
                <a:latin typeface="Courier New" pitchFamily="49" charset="0"/>
                <a:cs typeface="Courier New" pitchFamily="49" charset="0"/>
              </a:rPr>
              <a:t>sluong</a:t>
            </a: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foo(1, 2, 3);	 //So </a:t>
            </a:r>
            <a:r>
              <a:rPr lang="en-US" sz="2400" dirty="0" err="1">
                <a:latin typeface="Courier New" pitchFamily="49" charset="0"/>
                <a:cs typeface="Courier New" pitchFamily="49" charset="0"/>
              </a:rPr>
              <a:t>tham</a:t>
            </a:r>
            <a:r>
              <a:rPr lang="en-US" sz="2400" dirty="0">
                <a:latin typeface="Courier New" pitchFamily="49" charset="0"/>
                <a:cs typeface="Courier New" pitchFamily="49" charset="0"/>
              </a:rPr>
              <a:t> so: 3 </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2012172718"/>
      </p:ext>
    </p:extLst>
  </p:cSld>
  <p:clrMapOvr>
    <a:masterClrMapping/>
  </p:clrMapOvr>
  <p:transition spd="slow">
    <p:wipe dir="d"/>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a:t>
            </a:r>
            <a:r>
              <a:rPr lang="en-US" smtClean="0"/>
              <a:t>biến</a:t>
            </a:r>
            <a:endParaRPr lang="en-US"/>
          </a:p>
        </p:txBody>
      </p:sp>
      <p:sp>
        <p:nvSpPr>
          <p:cNvPr id="281603" name="Content Placeholder 2"/>
          <p:cNvSpPr>
            <a:spLocks noGrp="1"/>
          </p:cNvSpPr>
          <p:nvPr>
            <p:ph idx="1"/>
          </p:nvPr>
        </p:nvSpPr>
        <p:spPr>
          <a:xfrm>
            <a:off x="1066800" y="1412632"/>
            <a:ext cx="7924800" cy="5140568"/>
          </a:xfrm>
        </p:spPr>
        <p:txBody>
          <a:bodyPr>
            <a:normAutofit/>
          </a:bodyPr>
          <a:lstStyle/>
          <a:p>
            <a:r>
              <a:rPr lang="vi-VN" altLang="en-US" sz="2800" dirty="0" smtClean="0"/>
              <a:t>Khi một </a:t>
            </a:r>
            <a:r>
              <a:rPr lang="vi-VN" altLang="en-US" sz="2800" u="sng" dirty="0" smtClean="0"/>
              <a:t>biến kiểu chuỗi</a:t>
            </a:r>
            <a:r>
              <a:rPr lang="vi-VN" altLang="en-US" sz="2800" dirty="0" smtClean="0"/>
              <a:t> được khai báo và gán giá trị </a:t>
            </a:r>
            <a:r>
              <a:rPr lang="vi-VN" altLang="en-US" sz="2800" u="sng" dirty="0" smtClean="0"/>
              <a:t>trùng khớp với tên một hàm</a:t>
            </a:r>
            <a:r>
              <a:rPr lang="vi-VN" altLang="en-US" sz="2800" dirty="0" smtClean="0"/>
              <a:t> được định nghĩa thì tên biến đó có thể được dùng như một cách gọi hàm khác với cách gọi hàm bình thường bằng tên hàm.</a:t>
            </a:r>
            <a:endParaRPr lang="en-US" altLang="en-US" sz="2800" dirty="0" smtClean="0"/>
          </a:p>
          <a:p>
            <a:r>
              <a:rPr lang="vi-VN" altLang="en-US" sz="2800" dirty="0" smtClean="0"/>
              <a:t>Một số hàm không thể dùng như hàm biến</a:t>
            </a:r>
          </a:p>
          <a:p>
            <a:pPr lvl="1"/>
            <a:r>
              <a:rPr lang="vi-VN" altLang="en-US" dirty="0" smtClean="0"/>
              <a:t>echo</a:t>
            </a:r>
            <a:r>
              <a:rPr lang="en-US" altLang="en-US" dirty="0" smtClean="0"/>
              <a:t>, </a:t>
            </a:r>
            <a:r>
              <a:rPr lang="vi-VN" altLang="en-US" dirty="0" smtClean="0"/>
              <a:t>print</a:t>
            </a:r>
            <a:r>
              <a:rPr lang="en-US" altLang="en-US" dirty="0" smtClean="0"/>
              <a:t>, </a:t>
            </a:r>
            <a:r>
              <a:rPr lang="vi-VN" altLang="en-US" dirty="0" smtClean="0"/>
              <a:t>print_r</a:t>
            </a:r>
          </a:p>
          <a:p>
            <a:pPr lvl="1"/>
            <a:r>
              <a:rPr lang="vi-VN" altLang="en-US" dirty="0" smtClean="0"/>
              <a:t>var_dump</a:t>
            </a:r>
          </a:p>
          <a:p>
            <a:pPr lvl="1"/>
            <a:r>
              <a:rPr lang="vi-VN" altLang="en-US" dirty="0" smtClean="0"/>
              <a:t>isset</a:t>
            </a:r>
            <a:r>
              <a:rPr lang="en-US" altLang="en-US" dirty="0" smtClean="0"/>
              <a:t>, </a:t>
            </a:r>
            <a:r>
              <a:rPr lang="vi-VN" altLang="en-US" dirty="0" smtClean="0"/>
              <a:t>unset</a:t>
            </a:r>
            <a:r>
              <a:rPr lang="en-US" altLang="en-US" dirty="0" smtClean="0"/>
              <a:t>, </a:t>
            </a:r>
            <a:r>
              <a:rPr lang="vi-VN" altLang="en-US" dirty="0" smtClean="0"/>
              <a:t>is_type</a:t>
            </a:r>
            <a:r>
              <a:rPr lang="en-US" altLang="en-US" dirty="0" smtClean="0"/>
              <a:t>, </a:t>
            </a:r>
            <a:r>
              <a:rPr lang="vi-VN" altLang="en-US" dirty="0" smtClean="0"/>
              <a:t>is_null</a:t>
            </a:r>
          </a:p>
        </p:txBody>
      </p:sp>
    </p:spTree>
    <p:extLst>
      <p:ext uri="{BB962C8B-B14F-4D97-AF65-F5344CB8AC3E}">
        <p14:creationId xmlns:p14="http://schemas.microsoft.com/office/powerpoint/2010/main" val="2114148119"/>
      </p:ext>
    </p:extLst>
  </p:cSld>
  <p:clrMapOvr>
    <a:masterClrMapping/>
  </p:clrMapOvr>
  <p:transition spd="slow">
    <p:wipe dir="d"/>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a:t>
            </a:r>
            <a:r>
              <a:rPr lang="en-US" smtClean="0"/>
              <a:t>biến (tiếp)</a:t>
            </a:r>
            <a:endParaRPr lang="en-US"/>
          </a:p>
        </p:txBody>
      </p:sp>
      <p:sp>
        <p:nvSpPr>
          <p:cNvPr id="3" name="Content Placeholder 2"/>
          <p:cNvSpPr>
            <a:spLocks noGrp="1"/>
          </p:cNvSpPr>
          <p:nvPr>
            <p:ph idx="1"/>
          </p:nvPr>
        </p:nvSpPr>
        <p:spPr>
          <a:xfrm>
            <a:off x="1135559" y="1412632"/>
            <a:ext cx="7856041" cy="5140568"/>
          </a:xfrm>
        </p:spPr>
        <p:txBody>
          <a:bodyPr>
            <a:normAutofit lnSpcReduction="10000"/>
          </a:bodyPr>
          <a:lstStyle/>
          <a:p>
            <a:pPr>
              <a:defRPr/>
            </a:pPr>
            <a:r>
              <a:rPr lang="en-US" dirty="0" err="1" smtClean="0"/>
              <a:t>Ví</a:t>
            </a:r>
            <a:r>
              <a:rPr lang="en-US" dirty="0" smtClean="0"/>
              <a:t> </a:t>
            </a:r>
            <a:r>
              <a:rPr lang="en-US" dirty="0" err="1" smtClean="0"/>
              <a:t>dụ</a:t>
            </a:r>
            <a:r>
              <a:rPr lang="en-US" dirty="0" smtClean="0"/>
              <a:t>:</a:t>
            </a:r>
            <a:endParaRPr lang="vi-VN" dirty="0" smtClean="0"/>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function foo() {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trong</a:t>
            </a:r>
            <a:r>
              <a:rPr lang="en-US" sz="2000" dirty="0">
                <a:latin typeface="Courier New" pitchFamily="49" charset="0"/>
                <a:cs typeface="Courier New" pitchFamily="49" charset="0"/>
              </a:rPr>
              <a:t> ham foo()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function bar($</a:t>
            </a:r>
            <a:r>
              <a:rPr lang="en-US" sz="2000" dirty="0" err="1">
                <a:latin typeface="Courier New" pitchFamily="49" charset="0"/>
                <a:cs typeface="Courier New" pitchFamily="49" charset="0"/>
              </a:rPr>
              <a:t>arg</a:t>
            </a:r>
            <a:r>
              <a:rPr lang="en-US" sz="2000" dirty="0">
                <a:latin typeface="Courier New" pitchFamily="49" charset="0"/>
                <a:cs typeface="Courier New" pitchFamily="49" charset="0"/>
              </a:rPr>
              <a:t> = '')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Trong</a:t>
            </a:r>
            <a:r>
              <a:rPr lang="en-US" sz="2000" dirty="0">
                <a:latin typeface="Courier New" pitchFamily="49" charset="0"/>
                <a:cs typeface="Courier New" pitchFamily="49" charset="0"/>
              </a:rPr>
              <a:t> ham bar(). </a:t>
            </a:r>
            <a:r>
              <a:rPr lang="en-US" sz="2000" dirty="0" err="1">
                <a:latin typeface="Courier New" pitchFamily="49" charset="0"/>
                <a:cs typeface="Courier New" pitchFamily="49" charset="0"/>
              </a:rPr>
              <a:t>Tham</a:t>
            </a:r>
            <a:r>
              <a:rPr lang="en-US" sz="2000" dirty="0">
                <a:latin typeface="Courier New" pitchFamily="49" charset="0"/>
                <a:cs typeface="Courier New" pitchFamily="49" charset="0"/>
              </a:rPr>
              <a:t> </a:t>
            </a:r>
            <a:r>
              <a:rPr lang="en-US" sz="2000" dirty="0" smtClean="0">
                <a:latin typeface="Courier New" pitchFamily="49" charset="0"/>
                <a:cs typeface="Courier New" pitchFamily="49" charset="0"/>
              </a:rPr>
              <a:t>so la</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arg</a:t>
            </a: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a:t>
            </a:r>
          </a:p>
          <a:p>
            <a:pPr marL="0" indent="0">
              <a:spcBef>
                <a:spcPts val="300"/>
              </a:spcBef>
              <a:buNone/>
              <a:tabLst>
                <a:tab pos="305979" algn="l"/>
                <a:tab pos="648866" algn="l"/>
                <a:tab pos="1028659" algn="l"/>
              </a:tabLst>
              <a:defRPr/>
            </a:pPr>
            <a:endParaRPr lang="en-US" sz="2000" dirty="0">
              <a:latin typeface="Courier New" pitchFamily="49" charset="0"/>
              <a:cs typeface="Courier New" pitchFamily="49" charset="0"/>
            </a:endParaRP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 = 'foo';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Goi</a:t>
            </a:r>
            <a:r>
              <a:rPr lang="en-US" sz="2000" dirty="0">
                <a:latin typeface="Courier New" pitchFamily="49" charset="0"/>
                <a:cs typeface="Courier New" pitchFamily="49" charset="0"/>
              </a:rPr>
              <a:t> ham foo()</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 = 'bar';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('test');  	// </a:t>
            </a:r>
            <a:r>
              <a:rPr lang="en-US" sz="2000" dirty="0" err="1">
                <a:latin typeface="Courier New" pitchFamily="49" charset="0"/>
                <a:cs typeface="Courier New" pitchFamily="49" charset="0"/>
              </a:rPr>
              <a:t>Goi</a:t>
            </a:r>
            <a:r>
              <a:rPr lang="en-US" sz="2000" dirty="0">
                <a:latin typeface="Courier New" pitchFamily="49" charset="0"/>
                <a:cs typeface="Courier New" pitchFamily="49" charset="0"/>
              </a:rPr>
              <a:t> ham bar()</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2996312410"/>
      </p:ext>
    </p:extLst>
  </p:cSld>
  <p:clrMapOvr>
    <a:masterClrMapping/>
  </p:clrMapOvr>
  <p:transition spd="slow">
    <p:wipe dir="d"/>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Chương</a:t>
            </a:r>
            <a:r>
              <a:rPr lang="en-US" dirty="0" smtClean="0"/>
              <a:t> IV: </a:t>
            </a:r>
            <a:r>
              <a:rPr lang="en-US" dirty="0" err="1" smtClean="0"/>
              <a:t>Giới</a:t>
            </a:r>
            <a:r>
              <a:rPr lang="en-US" dirty="0" smtClean="0"/>
              <a:t> </a:t>
            </a:r>
            <a:r>
              <a:rPr lang="en-US" dirty="0" err="1" smtClean="0"/>
              <a:t>thiệu</a:t>
            </a:r>
            <a:r>
              <a:rPr lang="en-US" dirty="0" smtClean="0"/>
              <a:t> MySQL</a:t>
            </a:r>
            <a:endParaRPr lang="en-US" dirty="0"/>
          </a:p>
        </p:txBody>
      </p:sp>
      <p:sp>
        <p:nvSpPr>
          <p:cNvPr id="3" name="Content Placeholder 2"/>
          <p:cNvSpPr>
            <a:spLocks noGrp="1"/>
          </p:cNvSpPr>
          <p:nvPr>
            <p:ph idx="1"/>
          </p:nvPr>
        </p:nvSpPr>
        <p:spPr>
          <a:xfrm>
            <a:off x="762000" y="1524000"/>
            <a:ext cx="8077200" cy="5029200"/>
          </a:xfrm>
        </p:spPr>
        <p:txBody>
          <a:bodyPr>
            <a:normAutofit/>
          </a:bodyPr>
          <a:lstStyle/>
          <a:p>
            <a:pPr marL="82296" indent="0">
              <a:buNone/>
              <a:defRPr/>
            </a:pPr>
            <a:r>
              <a:rPr lang="en-US" b="1" dirty="0" err="1"/>
              <a:t>Cú</a:t>
            </a:r>
            <a:r>
              <a:rPr lang="en-US" b="1" dirty="0"/>
              <a:t> </a:t>
            </a:r>
            <a:r>
              <a:rPr lang="en-US" b="1" dirty="0" err="1"/>
              <a:t>pháp</a:t>
            </a:r>
            <a:r>
              <a:rPr lang="en-US" b="1" dirty="0"/>
              <a:t> </a:t>
            </a:r>
            <a:r>
              <a:rPr lang="en-US" b="1" dirty="0" err="1"/>
              <a:t>truy</a:t>
            </a:r>
            <a:r>
              <a:rPr lang="en-US" b="1" dirty="0"/>
              <a:t> </a:t>
            </a:r>
            <a:r>
              <a:rPr lang="en-US" b="1" dirty="0" err="1"/>
              <a:t>vấn</a:t>
            </a:r>
            <a:endParaRPr lang="en-US" b="1" dirty="0"/>
          </a:p>
          <a:p>
            <a:pPr>
              <a:defRPr/>
            </a:pPr>
            <a:r>
              <a:rPr lang="en-US" dirty="0" err="1" smtClean="0"/>
              <a:t>Truy</a:t>
            </a:r>
            <a:r>
              <a:rPr lang="en-US" dirty="0" smtClean="0"/>
              <a:t> </a:t>
            </a:r>
            <a:r>
              <a:rPr lang="en-US" dirty="0" err="1" smtClean="0"/>
              <a:t>xuất</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1875" dirty="0">
                <a:solidFill>
                  <a:srgbClr val="FF0000"/>
                </a:solidFill>
              </a:rPr>
              <a:t>SELECT</a:t>
            </a:r>
            <a:r>
              <a:rPr lang="en-US" sz="1875" dirty="0"/>
              <a:t> </a:t>
            </a:r>
            <a:r>
              <a:rPr lang="en-US" sz="1875" dirty="0" err="1"/>
              <a:t>tên_cột</a:t>
            </a:r>
            <a:r>
              <a:rPr lang="en-US" sz="1875" dirty="0"/>
              <a:t> </a:t>
            </a:r>
            <a:r>
              <a:rPr lang="en-US" sz="1875" dirty="0">
                <a:solidFill>
                  <a:srgbClr val="FF0000"/>
                </a:solidFill>
              </a:rPr>
              <a:t>FROM</a:t>
            </a:r>
            <a:r>
              <a:rPr lang="en-US" sz="1875" dirty="0"/>
              <a:t> </a:t>
            </a:r>
            <a:r>
              <a:rPr lang="en-US" sz="1875" dirty="0" err="1"/>
              <a:t>tên_bảng</a:t>
            </a:r>
            <a:r>
              <a:rPr lang="en-US" sz="1875" dirty="0"/>
              <a:t> </a:t>
            </a:r>
          </a:p>
          <a:p>
            <a:pPr marL="0" indent="0">
              <a:buNone/>
              <a:defRPr/>
            </a:pPr>
            <a:r>
              <a:rPr lang="en-US" sz="1875" dirty="0"/>
              <a:t>			[</a:t>
            </a:r>
            <a:r>
              <a:rPr lang="en-US" sz="1875" dirty="0">
                <a:solidFill>
                  <a:srgbClr val="FF0000"/>
                </a:solidFill>
              </a:rPr>
              <a:t>WHERE</a:t>
            </a:r>
            <a:r>
              <a:rPr lang="en-US" sz="1875" dirty="0"/>
              <a:t> </a:t>
            </a:r>
            <a:r>
              <a:rPr lang="en-US" sz="1875" dirty="0" err="1"/>
              <a:t>điều_kiện</a:t>
            </a:r>
            <a:r>
              <a:rPr lang="en-US" sz="1875" dirty="0"/>
              <a:t>] </a:t>
            </a:r>
          </a:p>
          <a:p>
            <a:pPr marL="0" indent="0">
              <a:buNone/>
              <a:defRPr/>
            </a:pPr>
            <a:r>
              <a:rPr lang="en-US" sz="1875" dirty="0"/>
              <a:t>			[</a:t>
            </a:r>
            <a:r>
              <a:rPr lang="en-US" sz="1875" dirty="0">
                <a:solidFill>
                  <a:srgbClr val="FF0000"/>
                </a:solidFill>
              </a:rPr>
              <a:t>ORDER</a:t>
            </a:r>
            <a:r>
              <a:rPr lang="en-US" sz="1875" dirty="0"/>
              <a:t> </a:t>
            </a:r>
            <a:r>
              <a:rPr lang="en-US" sz="1875" dirty="0">
                <a:solidFill>
                  <a:srgbClr val="FF0000"/>
                </a:solidFill>
              </a:rPr>
              <a:t>BY</a:t>
            </a:r>
            <a:r>
              <a:rPr lang="en-US" sz="1875" dirty="0"/>
              <a:t> </a:t>
            </a:r>
            <a:r>
              <a:rPr lang="en-US" sz="1875" dirty="0" err="1"/>
              <a:t>tên_cột</a:t>
            </a:r>
            <a:r>
              <a:rPr lang="en-US" sz="1875" dirty="0"/>
              <a:t> </a:t>
            </a:r>
            <a:r>
              <a:rPr lang="en-US" sz="1875" dirty="0">
                <a:solidFill>
                  <a:srgbClr val="FF0000"/>
                </a:solidFill>
              </a:rPr>
              <a:t>ASC</a:t>
            </a:r>
            <a:r>
              <a:rPr lang="en-US" sz="1875" dirty="0"/>
              <a:t>|</a:t>
            </a:r>
            <a:r>
              <a:rPr lang="en-US" sz="1875" dirty="0">
                <a:solidFill>
                  <a:srgbClr val="FF0000"/>
                </a:solidFill>
              </a:rPr>
              <a:t>DESC</a:t>
            </a:r>
            <a:r>
              <a:rPr lang="en-US" sz="1875" dirty="0"/>
              <a:t>] </a:t>
            </a:r>
          </a:p>
          <a:p>
            <a:pPr marL="0" indent="0">
              <a:buNone/>
              <a:defRPr/>
            </a:pPr>
            <a:r>
              <a:rPr lang="en-US" sz="1875" dirty="0"/>
              <a:t>			[</a:t>
            </a:r>
            <a:r>
              <a:rPr lang="en-US" sz="1875" dirty="0">
                <a:solidFill>
                  <a:srgbClr val="FF0000"/>
                </a:solidFill>
              </a:rPr>
              <a:t>LIMIT</a:t>
            </a:r>
            <a:r>
              <a:rPr lang="en-US" sz="1875" dirty="0"/>
              <a:t> </a:t>
            </a:r>
            <a:r>
              <a:rPr lang="en-US" sz="1875" dirty="0" err="1"/>
              <a:t>i,n</a:t>
            </a:r>
            <a:r>
              <a:rPr lang="en-US" sz="1875" dirty="0"/>
              <a:t>]</a:t>
            </a:r>
          </a:p>
          <a:p>
            <a:pPr lvl="2">
              <a:defRPr/>
            </a:pPr>
            <a:endParaRPr lang="en-US" dirty="0" smtClean="0"/>
          </a:p>
          <a:p>
            <a:pPr lvl="2">
              <a:defRPr/>
            </a:pPr>
            <a:r>
              <a:rPr lang="en-US" dirty="0" smtClean="0"/>
              <a:t>ORDER BY ASC|DESC: </a:t>
            </a:r>
            <a:r>
              <a:rPr lang="en-US" dirty="0" err="1" smtClean="0"/>
              <a:t>kết</a:t>
            </a:r>
            <a:r>
              <a:rPr lang="en-US" dirty="0" smtClean="0"/>
              <a:t> </a:t>
            </a:r>
            <a:r>
              <a:rPr lang="en-US" dirty="0" err="1" smtClean="0"/>
              <a:t>quả</a:t>
            </a:r>
            <a:r>
              <a:rPr lang="en-US" dirty="0" smtClean="0"/>
              <a:t> </a:t>
            </a:r>
            <a:r>
              <a:rPr lang="en-US" dirty="0" err="1" smtClean="0"/>
              <a:t>trả</a:t>
            </a:r>
            <a:r>
              <a:rPr lang="en-US" dirty="0" smtClean="0"/>
              <a:t> </a:t>
            </a:r>
            <a:r>
              <a:rPr lang="en-US" dirty="0" err="1" smtClean="0"/>
              <a:t>về</a:t>
            </a:r>
            <a:r>
              <a:rPr lang="en-US" dirty="0" smtClean="0"/>
              <a:t> </a:t>
            </a:r>
            <a:r>
              <a:rPr lang="en-US" dirty="0" err="1" smtClean="0"/>
              <a:t>được</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tăng</a:t>
            </a:r>
            <a:r>
              <a:rPr lang="en-US" dirty="0" smtClean="0"/>
              <a:t>/</a:t>
            </a:r>
            <a:r>
              <a:rPr lang="en-US" dirty="0" err="1" smtClean="0"/>
              <a:t>giảm</a:t>
            </a:r>
            <a:r>
              <a:rPr lang="en-US" dirty="0" smtClean="0"/>
              <a:t>.</a:t>
            </a:r>
          </a:p>
          <a:p>
            <a:pPr lvl="2">
              <a:defRPr/>
            </a:pPr>
            <a:r>
              <a:rPr lang="en-US" dirty="0" smtClean="0"/>
              <a:t>LIMIT </a:t>
            </a:r>
            <a:r>
              <a:rPr lang="en-US" dirty="0" err="1" smtClean="0"/>
              <a:t>vị_trí_bắt_đầu</a:t>
            </a:r>
            <a:r>
              <a:rPr lang="en-US" dirty="0" smtClean="0"/>
              <a:t>, </a:t>
            </a:r>
            <a:r>
              <a:rPr lang="en-US" dirty="0" err="1" smtClean="0"/>
              <a:t>số_bản_ghi_muốn_truy_xuất</a:t>
            </a:r>
            <a:endParaRPr lang="en-US" dirty="0" smtClean="0"/>
          </a:p>
          <a:p>
            <a:pPr lvl="2">
              <a:defRPr/>
            </a:pPr>
            <a:endParaRPr lang="en-US" dirty="0" smtClean="0"/>
          </a:p>
        </p:txBody>
      </p:sp>
    </p:spTree>
    <p:extLst>
      <p:ext uri="{BB962C8B-B14F-4D97-AF65-F5344CB8AC3E}">
        <p14:creationId xmlns:p14="http://schemas.microsoft.com/office/powerpoint/2010/main" val="1770896401"/>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468059" indent="-385763">
              <a:buFont typeface="+mj-lt"/>
              <a:buAutoNum type="arabicPeriod"/>
            </a:pPr>
            <a:r>
              <a:rPr lang="en-US" dirty="0" err="1" smtClean="0"/>
              <a:t>Tổng</a:t>
            </a:r>
            <a:r>
              <a:rPr lang="en-US" dirty="0" smtClean="0"/>
              <a:t> </a:t>
            </a:r>
            <a:r>
              <a:rPr lang="en-US" dirty="0" err="1" smtClean="0"/>
              <a:t>quan</a:t>
            </a:r>
            <a:r>
              <a:rPr lang="en-US" dirty="0" smtClean="0"/>
              <a:t> </a:t>
            </a:r>
            <a:r>
              <a:rPr lang="en-US" dirty="0" err="1" smtClean="0"/>
              <a:t>về</a:t>
            </a:r>
            <a:r>
              <a:rPr lang="en-US" dirty="0" smtClean="0"/>
              <a:t> </a:t>
            </a:r>
            <a:r>
              <a:rPr lang="en-US" dirty="0" err="1" smtClean="0"/>
              <a:t>lập</a:t>
            </a:r>
            <a:r>
              <a:rPr lang="en-US" dirty="0" smtClean="0"/>
              <a:t> </a:t>
            </a:r>
            <a:r>
              <a:rPr lang="en-US" dirty="0" err="1" smtClean="0"/>
              <a:t>trình</a:t>
            </a:r>
            <a:r>
              <a:rPr lang="en-US" dirty="0" smtClean="0"/>
              <a:t> web.</a:t>
            </a:r>
          </a:p>
          <a:p>
            <a:pPr marL="468059" indent="-385763">
              <a:buFont typeface="+mj-lt"/>
              <a:buAutoNum type="arabicPeriod"/>
            </a:pP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PHP </a:t>
            </a:r>
            <a:r>
              <a:rPr lang="en-US" dirty="0" err="1" smtClean="0"/>
              <a:t>cho</a:t>
            </a:r>
            <a:r>
              <a:rPr lang="en-US" dirty="0" smtClean="0"/>
              <a:t> </a:t>
            </a:r>
            <a:r>
              <a:rPr lang="en-US" dirty="0" err="1" smtClean="0"/>
              <a:t>lập</a:t>
            </a:r>
            <a:r>
              <a:rPr lang="en-US" dirty="0" smtClean="0"/>
              <a:t> </a:t>
            </a:r>
            <a:r>
              <a:rPr lang="en-US" dirty="0" err="1" smtClean="0"/>
              <a:t>trình</a:t>
            </a:r>
            <a:r>
              <a:rPr lang="en-US" dirty="0" smtClean="0"/>
              <a:t> web.</a:t>
            </a:r>
          </a:p>
          <a:p>
            <a:pPr marL="468059" indent="-385763">
              <a:buFont typeface="+mj-lt"/>
              <a:buAutoNum type="arabicPeriod"/>
            </a:pPr>
            <a:r>
              <a:rPr lang="en-US" dirty="0" err="1" smtClean="0"/>
              <a:t>Lập</a:t>
            </a:r>
            <a:r>
              <a:rPr lang="en-US" dirty="0" smtClean="0"/>
              <a:t> </a:t>
            </a:r>
            <a:r>
              <a:rPr lang="en-US" dirty="0" err="1" smtClean="0"/>
              <a:t>trình</a:t>
            </a:r>
            <a:r>
              <a:rPr lang="en-US" dirty="0" smtClean="0"/>
              <a:t> </a:t>
            </a:r>
            <a:r>
              <a:rPr lang="en-US" dirty="0" err="1" smtClean="0"/>
              <a:t>với</a:t>
            </a:r>
            <a:r>
              <a:rPr lang="en-US" dirty="0" smtClean="0"/>
              <a:t> PHP.</a:t>
            </a:r>
          </a:p>
          <a:p>
            <a:pPr marL="468059" indent="-385763">
              <a:buFont typeface="+mj-lt"/>
              <a:buAutoNum type="arabicPeriod"/>
            </a:pPr>
            <a:r>
              <a:rPr lang="en-US" dirty="0" err="1" smtClean="0"/>
              <a:t>Giới</a:t>
            </a:r>
            <a:r>
              <a:rPr lang="en-US" dirty="0" smtClean="0"/>
              <a:t> </a:t>
            </a:r>
            <a:r>
              <a:rPr lang="en-US" dirty="0" err="1" smtClean="0"/>
              <a:t>thiệu</a:t>
            </a:r>
            <a:r>
              <a:rPr lang="en-US" dirty="0" smtClean="0"/>
              <a:t> </a:t>
            </a:r>
            <a:r>
              <a:rPr lang="en-US" dirty="0" err="1" smtClean="0"/>
              <a:t>quản</a:t>
            </a:r>
            <a:r>
              <a:rPr lang="en-US" dirty="0" smtClean="0"/>
              <a:t> </a:t>
            </a:r>
            <a:r>
              <a:rPr lang="en-US" dirty="0" err="1" smtClean="0"/>
              <a:t>trị</a:t>
            </a:r>
            <a:r>
              <a:rPr lang="en-US" dirty="0" smtClean="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r>
              <a:rPr lang="en-US" dirty="0" smtClean="0"/>
              <a:t> MySQL.</a:t>
            </a:r>
          </a:p>
          <a:p>
            <a:pPr marL="468059" indent="-385763">
              <a:buFont typeface="+mj-lt"/>
              <a:buAutoNum type="arabicPeriod"/>
            </a:pPr>
            <a:r>
              <a:rPr lang="en-US" dirty="0" err="1" smtClean="0"/>
              <a:t>Truy</a:t>
            </a:r>
            <a:r>
              <a:rPr lang="en-US" dirty="0" smtClean="0"/>
              <a:t> </a:t>
            </a:r>
            <a:r>
              <a:rPr lang="en-US" dirty="0" err="1" smtClean="0"/>
              <a:t>xuất</a:t>
            </a:r>
            <a:r>
              <a:rPr lang="en-US" dirty="0" smtClean="0"/>
              <a:t> </a:t>
            </a:r>
            <a:r>
              <a:rPr lang="en-US" dirty="0" err="1" smtClean="0"/>
              <a:t>dữ</a:t>
            </a:r>
            <a:r>
              <a:rPr lang="en-US" dirty="0" smtClean="0"/>
              <a:t> </a:t>
            </a:r>
            <a:r>
              <a:rPr lang="en-US" dirty="0" err="1" smtClean="0"/>
              <a:t>liệu</a:t>
            </a:r>
            <a:r>
              <a:rPr lang="en-US" dirty="0" smtClean="0"/>
              <a:t> My SQL </a:t>
            </a:r>
            <a:r>
              <a:rPr lang="en-US" dirty="0" err="1" smtClean="0"/>
              <a:t>với</a:t>
            </a:r>
            <a:r>
              <a:rPr lang="en-US" dirty="0" smtClean="0"/>
              <a:t> PHP.</a:t>
            </a:r>
          </a:p>
          <a:p>
            <a:pPr marL="468059" indent="-385763">
              <a:buFont typeface="+mj-lt"/>
              <a:buAutoNum type="arabicPeriod"/>
            </a:pPr>
            <a:r>
              <a:rPr lang="en-US" dirty="0" err="1" smtClean="0"/>
              <a:t>Quản</a:t>
            </a:r>
            <a:r>
              <a:rPr lang="en-US" dirty="0" smtClean="0"/>
              <a:t> </a:t>
            </a:r>
            <a:r>
              <a:rPr lang="en-US" dirty="0" err="1" smtClean="0"/>
              <a:t>lý</a:t>
            </a:r>
            <a:r>
              <a:rPr lang="en-US" dirty="0" smtClean="0"/>
              <a:t> Cookies </a:t>
            </a:r>
            <a:r>
              <a:rPr lang="en-US" dirty="0" err="1" smtClean="0"/>
              <a:t>và</a:t>
            </a:r>
            <a:r>
              <a:rPr lang="en-US" dirty="0" smtClean="0"/>
              <a:t> Session </a:t>
            </a:r>
            <a:r>
              <a:rPr lang="en-US" dirty="0" err="1" smtClean="0"/>
              <a:t>trong</a:t>
            </a:r>
            <a:r>
              <a:rPr lang="en-US" dirty="0" smtClean="0"/>
              <a:t> PHP.</a:t>
            </a:r>
          </a:p>
          <a:p>
            <a:pPr marL="468059" indent="-385763">
              <a:buFont typeface="+mj-lt"/>
              <a:buAutoNum type="arabicPeriod"/>
            </a:pPr>
            <a:r>
              <a:rPr lang="en-US" dirty="0" err="1" smtClean="0"/>
              <a:t>Dịch</a:t>
            </a:r>
            <a:r>
              <a:rPr lang="en-US" dirty="0" smtClean="0"/>
              <a:t> </a:t>
            </a:r>
            <a:r>
              <a:rPr lang="en-US" dirty="0" err="1" smtClean="0"/>
              <a:t>vụ</a:t>
            </a:r>
            <a:r>
              <a:rPr lang="en-US" dirty="0" smtClean="0"/>
              <a:t> Web-Base Email, Upload </a:t>
            </a:r>
            <a:r>
              <a:rPr lang="en-US" dirty="0" err="1" smtClean="0"/>
              <a:t>trong</a:t>
            </a:r>
            <a:r>
              <a:rPr lang="en-US" dirty="0" smtClean="0"/>
              <a:t> PHP.</a:t>
            </a:r>
          </a:p>
          <a:p>
            <a:pPr marL="468059" indent="-385763">
              <a:buFont typeface="+mj-lt"/>
              <a:buAutoNum type="arabicPeriod"/>
            </a:pPr>
            <a:r>
              <a:rPr lang="en-US" dirty="0" err="1" smtClean="0"/>
              <a:t>Phát</a:t>
            </a:r>
            <a:r>
              <a:rPr lang="en-US" dirty="0" smtClean="0"/>
              <a:t> </a:t>
            </a:r>
            <a:r>
              <a:rPr lang="en-US" dirty="0" err="1" smtClean="0"/>
              <a:t>triển</a:t>
            </a:r>
            <a:r>
              <a:rPr lang="en-US" dirty="0" smtClean="0"/>
              <a:t> </a:t>
            </a:r>
            <a:r>
              <a:rPr lang="en-US" dirty="0" err="1" smtClean="0"/>
              <a:t>ứng</a:t>
            </a:r>
            <a:r>
              <a:rPr lang="en-US" dirty="0" smtClean="0"/>
              <a:t> </a:t>
            </a:r>
            <a:r>
              <a:rPr lang="en-US" dirty="0" err="1" smtClean="0"/>
              <a:t>dụng</a:t>
            </a:r>
            <a:r>
              <a:rPr lang="en-US" dirty="0" smtClean="0"/>
              <a:t> web </a:t>
            </a:r>
            <a:r>
              <a:rPr lang="en-US" dirty="0" err="1" smtClean="0"/>
              <a:t>với</a:t>
            </a:r>
            <a:r>
              <a:rPr lang="en-US" dirty="0" smtClean="0"/>
              <a:t> PHP.</a:t>
            </a:r>
          </a:p>
          <a:p>
            <a:pPr marL="468059" indent="-385763">
              <a:buFont typeface="+mj-lt"/>
              <a:buAutoNum type="arabicPeriod"/>
            </a:pPr>
            <a:endParaRPr lang="en-US" dirty="0"/>
          </a:p>
        </p:txBody>
      </p:sp>
      <p:sp>
        <p:nvSpPr>
          <p:cNvPr id="2" name="Title 1"/>
          <p:cNvSpPr>
            <a:spLocks noGrp="1"/>
          </p:cNvSpPr>
          <p:nvPr>
            <p:ph type="title"/>
          </p:nvPr>
        </p:nvSpPr>
        <p:spPr/>
        <p:txBody>
          <a:bodyPr/>
          <a:lstStyle/>
          <a:p>
            <a:r>
              <a:rPr lang="en-US" dirty="0" err="1" smtClean="0"/>
              <a:t>Nội</a:t>
            </a:r>
            <a:r>
              <a:rPr lang="en-US" dirty="0" smtClean="0"/>
              <a:t> dung</a:t>
            </a:r>
            <a:endParaRPr lang="en-US" dirty="0"/>
          </a:p>
        </p:txBody>
      </p:sp>
    </p:spTree>
    <p:extLst>
      <p:ext uri="{BB962C8B-B14F-4D97-AF65-F5344CB8AC3E}">
        <p14:creationId xmlns:p14="http://schemas.microsoft.com/office/powerpoint/2010/main" val="904347135"/>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p:txBody>
          <a:bodyPr>
            <a:normAutofit lnSpcReduction="10000"/>
          </a:bodyPr>
          <a:lstStyle/>
          <a:p>
            <a:r>
              <a:rPr lang="en-US" altLang="en-US" smtClean="0"/>
              <a:t>Lập trình</a:t>
            </a:r>
          </a:p>
          <a:p>
            <a:pPr lvl="1"/>
            <a:r>
              <a:rPr lang="en-US" altLang="en-US" smtClean="0"/>
              <a:t>Viết mã lệnh, xây dựng các module, các lớp dùng chung,…</a:t>
            </a:r>
          </a:p>
          <a:p>
            <a:r>
              <a:rPr lang="en-US" altLang="en-US" smtClean="0"/>
              <a:t>Kiểm thử</a:t>
            </a:r>
          </a:p>
          <a:p>
            <a:pPr lvl="1"/>
            <a:r>
              <a:rPr lang="en-US" altLang="en-US" smtClean="0"/>
              <a:t>Kiểm tra các liên kết</a:t>
            </a:r>
          </a:p>
          <a:p>
            <a:pPr lvl="1"/>
            <a:r>
              <a:rPr lang="en-US" altLang="en-US" smtClean="0"/>
              <a:t>Kiểm tra các lỗi bảo mật</a:t>
            </a:r>
          </a:p>
          <a:p>
            <a:pPr lvl="1"/>
            <a:r>
              <a:rPr lang="en-US" altLang="en-US" smtClean="0"/>
              <a:t>Kiểm tra hiển thị trên các trình duyệt phổ biến</a:t>
            </a:r>
          </a:p>
          <a:p>
            <a:pPr lvl="1"/>
            <a:r>
              <a:rPr lang="en-US" altLang="en-US" smtClean="0"/>
              <a:t>Kiểm tra tốc độ tải trang trên các loại mạng, các loại dường truyền khác nhau,v.v…</a:t>
            </a:r>
          </a:p>
        </p:txBody>
      </p:sp>
      <p:sp>
        <p:nvSpPr>
          <p:cNvPr id="4" name="Title 1"/>
          <p:cNvSpPr>
            <a:spLocks noGrp="1"/>
          </p:cNvSpPr>
          <p:nvPr>
            <p:ph type="title"/>
          </p:nvPr>
        </p:nvSpPr>
        <p:spPr/>
        <p:txBody>
          <a:bodyPr>
            <a:normAutofit/>
          </a:bodyPr>
          <a:lstStyle/>
          <a:p>
            <a:pPr>
              <a:defRPr/>
            </a:pPr>
            <a:r>
              <a:rPr lang="en-US" sz="3200" b="1" dirty="0" err="1"/>
              <a:t>Một</a:t>
            </a:r>
            <a:r>
              <a:rPr lang="en-US" sz="3200" b="1" dirty="0"/>
              <a:t> </a:t>
            </a:r>
            <a:r>
              <a:rPr lang="en-US" sz="3200" b="1" dirty="0" err="1"/>
              <a:t>số</a:t>
            </a:r>
            <a:r>
              <a:rPr lang="en-US" sz="3200" b="1" dirty="0"/>
              <a:t> </a:t>
            </a:r>
            <a:r>
              <a:rPr lang="en-US" sz="3200" b="1" dirty="0" err="1"/>
              <a:t>bước</a:t>
            </a:r>
            <a:r>
              <a:rPr lang="en-US" sz="3200" b="1" dirty="0"/>
              <a:t> </a:t>
            </a:r>
            <a:r>
              <a:rPr lang="en-US" sz="3200" b="1" dirty="0" err="1"/>
              <a:t>chính</a:t>
            </a:r>
            <a:r>
              <a:rPr lang="en-US" sz="3200" b="1" dirty="0"/>
              <a:t> </a:t>
            </a:r>
            <a:r>
              <a:rPr lang="en-US" sz="3200" b="1" dirty="0" err="1"/>
              <a:t>trong</a:t>
            </a:r>
            <a:r>
              <a:rPr lang="en-US" sz="3200" b="1" dirty="0"/>
              <a:t> </a:t>
            </a:r>
            <a:r>
              <a:rPr lang="en-US" sz="3200" b="1" dirty="0" err="1"/>
              <a:t>lập</a:t>
            </a:r>
            <a:r>
              <a:rPr lang="en-US" sz="3200" b="1" dirty="0"/>
              <a:t> </a:t>
            </a:r>
            <a:r>
              <a:rPr lang="en-US" sz="3200" b="1" dirty="0" err="1"/>
              <a:t>trình</a:t>
            </a:r>
            <a:r>
              <a:rPr lang="en-US" sz="3200" b="1" dirty="0"/>
              <a:t> web</a:t>
            </a:r>
          </a:p>
        </p:txBody>
      </p:sp>
    </p:spTree>
    <p:extLst>
      <p:ext uri="{BB962C8B-B14F-4D97-AF65-F5344CB8AC3E}">
        <p14:creationId xmlns:p14="http://schemas.microsoft.com/office/powerpoint/2010/main" val="15919649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500"/>
                                        <p:tgtEl>
                                          <p:spTgt spid="3072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animEffect transition="in" filter="fade">
                                      <p:cBhvr>
                                        <p:cTn id="11" dur="500"/>
                                        <p:tgtEl>
                                          <p:spTgt spid="3072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0723">
                                            <p:txEl>
                                              <p:pRg st="2" end="2"/>
                                            </p:txEl>
                                          </p:spTgt>
                                        </p:tgtEl>
                                        <p:attrNameLst>
                                          <p:attrName>style.visibility</p:attrName>
                                        </p:attrNameLst>
                                      </p:cBhvr>
                                      <p:to>
                                        <p:strVal val="visible"/>
                                      </p:to>
                                    </p:set>
                                    <p:animEffect transition="in" filter="fade">
                                      <p:cBhvr>
                                        <p:cTn id="16" dur="500"/>
                                        <p:tgtEl>
                                          <p:spTgt spid="30723">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0723">
                                            <p:txEl>
                                              <p:pRg st="3" end="3"/>
                                            </p:txEl>
                                          </p:spTgt>
                                        </p:tgtEl>
                                        <p:attrNameLst>
                                          <p:attrName>style.visibility</p:attrName>
                                        </p:attrNameLst>
                                      </p:cBhvr>
                                      <p:to>
                                        <p:strVal val="visible"/>
                                      </p:to>
                                    </p:set>
                                    <p:animEffect transition="in" filter="fade">
                                      <p:cBhvr>
                                        <p:cTn id="20" dur="500"/>
                                        <p:tgtEl>
                                          <p:spTgt spid="30723">
                                            <p:txEl>
                                              <p:pRg st="3" end="3"/>
                                            </p:txEl>
                                          </p:spTgt>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30723">
                                            <p:txEl>
                                              <p:pRg st="4" end="4"/>
                                            </p:txEl>
                                          </p:spTgt>
                                        </p:tgtEl>
                                        <p:attrNameLst>
                                          <p:attrName>style.visibility</p:attrName>
                                        </p:attrNameLst>
                                      </p:cBhvr>
                                      <p:to>
                                        <p:strVal val="visible"/>
                                      </p:to>
                                    </p:set>
                                    <p:animEffect transition="in" filter="fade">
                                      <p:cBhvr>
                                        <p:cTn id="24" dur="500"/>
                                        <p:tgtEl>
                                          <p:spTgt spid="30723">
                                            <p:txEl>
                                              <p:pRg st="4" end="4"/>
                                            </p:txEl>
                                          </p:spTgt>
                                        </p:tgtEl>
                                      </p:cBhvr>
                                    </p:animEffect>
                                  </p:childTnLst>
                                </p:cTn>
                              </p:par>
                            </p:childTnLst>
                          </p:cTn>
                        </p:par>
                        <p:par>
                          <p:cTn id="25" fill="hold" nodeType="afterGroup">
                            <p:stCondLst>
                              <p:cond delay="1500"/>
                            </p:stCondLst>
                            <p:childTnLst>
                              <p:par>
                                <p:cTn id="26" presetID="10" presetClass="entr" presetSubtype="0" fill="hold" nodeType="afterEffect">
                                  <p:stCondLst>
                                    <p:cond delay="0"/>
                                  </p:stCondLst>
                                  <p:childTnLst>
                                    <p:set>
                                      <p:cBhvr>
                                        <p:cTn id="27" dur="1" fill="hold">
                                          <p:stCondLst>
                                            <p:cond delay="0"/>
                                          </p:stCondLst>
                                        </p:cTn>
                                        <p:tgtEl>
                                          <p:spTgt spid="30723">
                                            <p:txEl>
                                              <p:pRg st="5" end="5"/>
                                            </p:txEl>
                                          </p:spTgt>
                                        </p:tgtEl>
                                        <p:attrNameLst>
                                          <p:attrName>style.visibility</p:attrName>
                                        </p:attrNameLst>
                                      </p:cBhvr>
                                      <p:to>
                                        <p:strVal val="visible"/>
                                      </p:to>
                                    </p:set>
                                    <p:animEffect transition="in" filter="fade">
                                      <p:cBhvr>
                                        <p:cTn id="28" dur="500"/>
                                        <p:tgtEl>
                                          <p:spTgt spid="30723">
                                            <p:txEl>
                                              <p:pRg st="5" end="5"/>
                                            </p:txEl>
                                          </p:spTgt>
                                        </p:tgtEl>
                                      </p:cBhvr>
                                    </p:animEffect>
                                  </p:childTnLst>
                                </p:cTn>
                              </p:par>
                            </p:childTnLst>
                          </p:cTn>
                        </p:par>
                        <p:par>
                          <p:cTn id="29" fill="hold" nodeType="afterGroup">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723">
                                            <p:txEl>
                                              <p:pRg st="6" end="6"/>
                                            </p:txEl>
                                          </p:spTgt>
                                        </p:tgtEl>
                                        <p:attrNameLst>
                                          <p:attrName>style.visibility</p:attrName>
                                        </p:attrNameLst>
                                      </p:cBhvr>
                                      <p:to>
                                        <p:strVal val="visible"/>
                                      </p:to>
                                    </p:set>
                                    <p:animEffect transition="in" filter="fade">
                                      <p:cBhvr>
                                        <p:cTn id="32" dur="500"/>
                                        <p:tgtEl>
                                          <p:spTgt spid="30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p:txBody>
          <a:bodyPr/>
          <a:lstStyle/>
          <a:p>
            <a:pPr>
              <a:defRPr/>
            </a:pPr>
            <a:r>
              <a:rPr lang="en-US" dirty="0" err="1" smtClean="0"/>
              <a:t>Truy</a:t>
            </a:r>
            <a:r>
              <a:rPr lang="en-US" dirty="0" smtClean="0"/>
              <a:t> </a:t>
            </a:r>
            <a:r>
              <a:rPr lang="en-US" dirty="0" err="1" smtClean="0"/>
              <a:t>xuất</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tiếp</a:t>
            </a:r>
            <a:r>
              <a:rPr lang="en-US" dirty="0" smtClean="0"/>
              <a:t>)</a:t>
            </a:r>
          </a:p>
          <a:p>
            <a:pPr lvl="1">
              <a:defRPr/>
            </a:pPr>
            <a:r>
              <a:rPr lang="en-US" dirty="0" err="1" smtClean="0"/>
              <a:t>Ví</a:t>
            </a:r>
            <a:r>
              <a:rPr lang="en-US" dirty="0" smtClean="0"/>
              <a:t> </a:t>
            </a:r>
            <a:r>
              <a:rPr lang="en-US" dirty="0" err="1" smtClean="0"/>
              <a:t>dụ</a:t>
            </a:r>
            <a:r>
              <a:rPr lang="en-US" dirty="0" smtClean="0"/>
              <a:t>:</a:t>
            </a:r>
          </a:p>
          <a:p>
            <a:pPr marL="359202" lvl="1" indent="0" algn="ctr">
              <a:buNone/>
              <a:defRPr/>
            </a:pPr>
            <a:r>
              <a:rPr lang="en-US" sz="2400" dirty="0" smtClean="0"/>
              <a:t>SELECT username, email FROM user WHERE </a:t>
            </a:r>
            <a:r>
              <a:rPr lang="en-US" sz="2400" dirty="0" err="1" smtClean="0"/>
              <a:t>user_id</a:t>
            </a:r>
            <a:r>
              <a:rPr lang="en-US" sz="2400" dirty="0" smtClean="0"/>
              <a:t> = 1</a:t>
            </a:r>
          </a:p>
          <a:p>
            <a:pPr marL="359202" lvl="1" indent="0" algn="ctr">
              <a:buNone/>
              <a:defRPr/>
            </a:pPr>
            <a:r>
              <a:rPr lang="en-US" sz="2400" dirty="0"/>
              <a:t>SELECT </a:t>
            </a:r>
            <a:r>
              <a:rPr lang="en-US" sz="2400" dirty="0" smtClean="0"/>
              <a:t>* FROM </a:t>
            </a:r>
            <a:r>
              <a:rPr lang="en-US" sz="2400" dirty="0"/>
              <a:t>user WHERE </a:t>
            </a:r>
            <a:r>
              <a:rPr lang="en-US" sz="2400" dirty="0" err="1"/>
              <a:t>user_id</a:t>
            </a:r>
            <a:r>
              <a:rPr lang="en-US" sz="2400" dirty="0"/>
              <a:t> = 1</a:t>
            </a:r>
            <a:endParaRPr lang="en-US" sz="2400" dirty="0" smtClean="0"/>
          </a:p>
          <a:p>
            <a:pPr marL="359202" lvl="1" indent="0" algn="ctr">
              <a:buNone/>
              <a:defRPr/>
            </a:pPr>
            <a:r>
              <a:rPr lang="en-US" sz="2400" dirty="0"/>
              <a:t>SELECT username, email FROM user </a:t>
            </a:r>
            <a:r>
              <a:rPr lang="en-US" sz="2400" dirty="0" smtClean="0"/>
              <a:t>LIMIT 0,5</a:t>
            </a:r>
          </a:p>
          <a:p>
            <a:pPr lvl="1">
              <a:defRPr/>
            </a:pPr>
            <a:endParaRPr lang="en-US" dirty="0" smtClean="0"/>
          </a:p>
          <a:p>
            <a:pPr lvl="1">
              <a:defRPr/>
            </a:pP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5527123"/>
              </p:ext>
            </p:extLst>
          </p:nvPr>
        </p:nvGraphicFramePr>
        <p:xfrm>
          <a:off x="2209800" y="4343400"/>
          <a:ext cx="5572126" cy="1127848"/>
        </p:xfrm>
        <a:graphic>
          <a:graphicData uri="http://schemas.openxmlformats.org/drawingml/2006/table">
            <a:tbl>
              <a:tblPr firstRow="1" bandRow="1">
                <a:tableStyleId>{21E4AEA4-8DFA-4A89-87EB-49C32662AFE0}</a:tableStyleId>
              </a:tblPr>
              <a:tblGrid>
                <a:gridCol w="990600"/>
                <a:gridCol w="1265595"/>
                <a:gridCol w="1396643"/>
                <a:gridCol w="1919288"/>
              </a:tblGrid>
              <a:tr h="278309">
                <a:tc>
                  <a:txBody>
                    <a:bodyPr/>
                    <a:lstStyle/>
                    <a:p>
                      <a:pPr algn="ctr"/>
                      <a:r>
                        <a:rPr lang="en-US" sz="1400" dirty="0" err="1" smtClean="0"/>
                        <a:t>User_id</a:t>
                      </a:r>
                      <a:endParaRPr lang="en-US" sz="1400" dirty="0"/>
                    </a:p>
                  </a:txBody>
                  <a:tcPr marL="74295" marR="74295" marT="34301" marB="34301"/>
                </a:tc>
                <a:tc>
                  <a:txBody>
                    <a:bodyPr/>
                    <a:lstStyle/>
                    <a:p>
                      <a:pPr algn="ctr"/>
                      <a:r>
                        <a:rPr lang="en-US" sz="1400" smtClean="0"/>
                        <a:t>Username</a:t>
                      </a:r>
                      <a:endParaRPr lang="en-US" sz="1400"/>
                    </a:p>
                  </a:txBody>
                  <a:tcPr marL="74295" marR="74295" marT="34301" marB="34301"/>
                </a:tc>
                <a:tc>
                  <a:txBody>
                    <a:bodyPr/>
                    <a:lstStyle/>
                    <a:p>
                      <a:pPr algn="ctr"/>
                      <a:r>
                        <a:rPr lang="en-US" sz="1400" smtClean="0"/>
                        <a:t>Password</a:t>
                      </a:r>
                      <a:endParaRPr lang="en-US" sz="1400"/>
                    </a:p>
                  </a:txBody>
                  <a:tcPr marL="74295" marR="74295" marT="34301" marB="34301"/>
                </a:tc>
                <a:tc>
                  <a:txBody>
                    <a:bodyPr/>
                    <a:lstStyle/>
                    <a:p>
                      <a:pPr algn="ctr"/>
                      <a:r>
                        <a:rPr lang="en-US" sz="1400" smtClean="0"/>
                        <a:t>Email</a:t>
                      </a:r>
                      <a:endParaRPr lang="en-US" sz="1400"/>
                    </a:p>
                  </a:txBody>
                  <a:tcPr marL="74295" marR="74295" marT="34301" marB="34301"/>
                </a:tc>
              </a:tr>
              <a:tr h="278309">
                <a:tc>
                  <a:txBody>
                    <a:bodyPr/>
                    <a:lstStyle/>
                    <a:p>
                      <a:pPr algn="ctr"/>
                      <a:r>
                        <a:rPr lang="en-US" sz="1400" smtClean="0"/>
                        <a:t>1</a:t>
                      </a:r>
                      <a:endParaRPr lang="en-US" sz="1400"/>
                    </a:p>
                  </a:txBody>
                  <a:tcPr marL="74295" marR="74295" marT="34301" marB="34301"/>
                </a:tc>
                <a:tc>
                  <a:txBody>
                    <a:bodyPr/>
                    <a:lstStyle/>
                    <a:p>
                      <a:r>
                        <a:rPr lang="en-US" sz="1400" dirty="0" smtClean="0"/>
                        <a:t>admin</a:t>
                      </a:r>
                      <a:endParaRPr lang="en-US" sz="1400" dirty="0"/>
                    </a:p>
                  </a:txBody>
                  <a:tcPr marL="74295" marR="74295" marT="34301" marB="34301"/>
                </a:tc>
                <a:tc>
                  <a:txBody>
                    <a:bodyPr/>
                    <a:lstStyle/>
                    <a:p>
                      <a:r>
                        <a:rPr lang="en-US" sz="1400" smtClean="0"/>
                        <a:t>adminpass</a:t>
                      </a:r>
                      <a:endParaRPr lang="en-US" sz="1400"/>
                    </a:p>
                  </a:txBody>
                  <a:tcPr marL="74295" marR="74295" marT="34301" marB="34301"/>
                </a:tc>
                <a:tc>
                  <a:txBody>
                    <a:bodyPr/>
                    <a:lstStyle/>
                    <a:p>
                      <a:r>
                        <a:rPr lang="en-US" sz="1400" smtClean="0"/>
                        <a:t>admin@mail.com</a:t>
                      </a:r>
                      <a:endParaRPr lang="en-US" sz="1400"/>
                    </a:p>
                  </a:txBody>
                  <a:tcPr marL="74295" marR="74295" marT="34301" marB="34301"/>
                </a:tc>
              </a:tr>
              <a:tr h="278309">
                <a:tc>
                  <a:txBody>
                    <a:bodyPr/>
                    <a:lstStyle/>
                    <a:p>
                      <a:pPr algn="ctr"/>
                      <a:r>
                        <a:rPr lang="en-US" sz="1400" smtClean="0"/>
                        <a:t>2</a:t>
                      </a:r>
                      <a:endParaRPr lang="en-US" sz="1400"/>
                    </a:p>
                  </a:txBody>
                  <a:tcPr marL="74295" marR="74295" marT="34301" marB="34301"/>
                </a:tc>
                <a:tc>
                  <a:txBody>
                    <a:bodyPr/>
                    <a:lstStyle/>
                    <a:p>
                      <a:r>
                        <a:rPr lang="en-US" sz="1400" smtClean="0"/>
                        <a:t>user1</a:t>
                      </a:r>
                      <a:endParaRPr lang="en-US" sz="1400"/>
                    </a:p>
                  </a:txBody>
                  <a:tcPr marL="74295" marR="74295" marT="34301" marB="34301"/>
                </a:tc>
                <a:tc>
                  <a:txBody>
                    <a:bodyPr/>
                    <a:lstStyle/>
                    <a:p>
                      <a:r>
                        <a:rPr lang="en-US" sz="1400" smtClean="0"/>
                        <a:t>123456</a:t>
                      </a:r>
                      <a:endParaRPr lang="en-US" sz="1400"/>
                    </a:p>
                  </a:txBody>
                  <a:tcPr marL="74295" marR="74295" marT="34301" marB="34301"/>
                </a:tc>
                <a:tc>
                  <a:txBody>
                    <a:bodyPr/>
                    <a:lstStyle/>
                    <a:p>
                      <a:r>
                        <a:rPr lang="en-US" sz="1400" smtClean="0"/>
                        <a:t>user1@mail.com</a:t>
                      </a:r>
                      <a:endParaRPr lang="en-US" sz="1400"/>
                    </a:p>
                  </a:txBody>
                  <a:tcPr marL="74295" marR="74295" marT="34301" marB="34301"/>
                </a:tc>
              </a:tr>
              <a:tr h="278309">
                <a:tc>
                  <a:txBody>
                    <a:bodyPr/>
                    <a:lstStyle/>
                    <a:p>
                      <a:endParaRPr lang="en-US" sz="1400"/>
                    </a:p>
                  </a:txBody>
                  <a:tcPr marL="74295" marR="74295" marT="34301" marB="34301"/>
                </a:tc>
                <a:tc>
                  <a:txBody>
                    <a:bodyPr/>
                    <a:lstStyle/>
                    <a:p>
                      <a:endParaRPr lang="en-US" sz="1400"/>
                    </a:p>
                  </a:txBody>
                  <a:tcPr marL="74295" marR="74295" marT="34301" marB="34301"/>
                </a:tc>
                <a:tc>
                  <a:txBody>
                    <a:bodyPr/>
                    <a:lstStyle/>
                    <a:p>
                      <a:endParaRPr lang="en-US" sz="1400"/>
                    </a:p>
                  </a:txBody>
                  <a:tcPr marL="74295" marR="74295" marT="34301" marB="34301"/>
                </a:tc>
                <a:tc>
                  <a:txBody>
                    <a:bodyPr/>
                    <a:lstStyle/>
                    <a:p>
                      <a:endParaRPr lang="en-US" sz="1400" dirty="0"/>
                    </a:p>
                  </a:txBody>
                  <a:tcPr marL="74295" marR="74295" marT="34301" marB="34301"/>
                </a:tc>
              </a:tr>
            </a:tbl>
          </a:graphicData>
        </a:graphic>
      </p:graphicFrame>
    </p:spTree>
    <p:extLst>
      <p:ext uri="{BB962C8B-B14F-4D97-AF65-F5344CB8AC3E}">
        <p14:creationId xmlns:p14="http://schemas.microsoft.com/office/powerpoint/2010/main" val="2771126958"/>
      </p:ext>
    </p:extLst>
  </p:cSld>
  <p:clrMapOvr>
    <a:masterClrMapping/>
  </p:clrMapOvr>
  <p:transition spd="slow">
    <p:wipe dir="d"/>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p:txBody>
          <a:bodyPr/>
          <a:lstStyle/>
          <a:p>
            <a:pPr>
              <a:defRPr/>
            </a:pPr>
            <a:r>
              <a:rPr lang="en-US" dirty="0" err="1" smtClean="0"/>
              <a:t>Thêm</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1875" dirty="0">
                <a:solidFill>
                  <a:srgbClr val="FF0000"/>
                </a:solidFill>
              </a:rPr>
              <a:t>INSERT</a:t>
            </a:r>
            <a:r>
              <a:rPr lang="en-US" sz="1875" dirty="0"/>
              <a:t> </a:t>
            </a:r>
            <a:r>
              <a:rPr lang="en-US" sz="1875" dirty="0">
                <a:solidFill>
                  <a:srgbClr val="FF0000"/>
                </a:solidFill>
              </a:rPr>
              <a:t>INTO</a:t>
            </a:r>
            <a:r>
              <a:rPr lang="en-US" sz="1875" dirty="0"/>
              <a:t> </a:t>
            </a:r>
            <a:r>
              <a:rPr lang="en-US" sz="1875" dirty="0" err="1"/>
              <a:t>tên_bảng</a:t>
            </a:r>
            <a:r>
              <a:rPr lang="en-US" sz="1875" dirty="0"/>
              <a:t> [(</a:t>
            </a:r>
            <a:r>
              <a:rPr lang="en-US" sz="1875" dirty="0" err="1"/>
              <a:t>danh_sách_cột</a:t>
            </a:r>
            <a:r>
              <a:rPr lang="en-US" sz="1875" dirty="0"/>
              <a:t>)] </a:t>
            </a:r>
            <a:r>
              <a:rPr lang="en-US" sz="1875" dirty="0">
                <a:solidFill>
                  <a:srgbClr val="FF0000"/>
                </a:solidFill>
              </a:rPr>
              <a:t>VALUES</a:t>
            </a:r>
            <a:r>
              <a:rPr lang="en-US" sz="1875" dirty="0"/>
              <a:t> (</a:t>
            </a:r>
            <a:r>
              <a:rPr lang="en-US" sz="1875" dirty="0" err="1"/>
              <a:t>danh_sách_các_giá_trị_tương_ứng</a:t>
            </a:r>
            <a:r>
              <a:rPr lang="en-US" sz="1875" dirty="0"/>
              <a:t>)</a:t>
            </a:r>
          </a:p>
          <a:p>
            <a:pPr lvl="1">
              <a:defRPr/>
            </a:pPr>
            <a:endParaRPr lang="en-US" dirty="0" smtClean="0"/>
          </a:p>
          <a:p>
            <a:pPr lvl="1">
              <a:defRPr/>
            </a:pPr>
            <a:r>
              <a:rPr lang="en-US" i="1" dirty="0" err="1" smtClean="0"/>
              <a:t>Chú</a:t>
            </a:r>
            <a:r>
              <a:rPr lang="en-US" i="1" dirty="0" smtClean="0"/>
              <a:t> ý: </a:t>
            </a:r>
            <a:r>
              <a:rPr lang="en-US" i="1" dirty="0" err="1" smtClean="0"/>
              <a:t>Nếu</a:t>
            </a:r>
            <a:r>
              <a:rPr lang="en-US" i="1" dirty="0" smtClean="0"/>
              <a:t> </a:t>
            </a:r>
            <a:r>
              <a:rPr lang="en-US" i="1" dirty="0" err="1" smtClean="0"/>
              <a:t>không</a:t>
            </a:r>
            <a:r>
              <a:rPr lang="en-US" i="1" dirty="0" smtClean="0"/>
              <a:t> </a:t>
            </a:r>
            <a:r>
              <a:rPr lang="en-US" i="1" dirty="0" err="1" smtClean="0"/>
              <a:t>có</a:t>
            </a:r>
            <a:r>
              <a:rPr lang="en-US" i="1" dirty="0" smtClean="0"/>
              <a:t> </a:t>
            </a:r>
            <a:r>
              <a:rPr lang="en-US" i="1" dirty="0" err="1" smtClean="0"/>
              <a:t>danh</a:t>
            </a:r>
            <a:r>
              <a:rPr lang="en-US" i="1" dirty="0" smtClean="0"/>
              <a:t> </a:t>
            </a:r>
            <a:r>
              <a:rPr lang="en-US" i="1" dirty="0" err="1" smtClean="0"/>
              <a:t>sách</a:t>
            </a:r>
            <a:r>
              <a:rPr lang="en-US" i="1" dirty="0" smtClean="0"/>
              <a:t> </a:t>
            </a:r>
            <a:r>
              <a:rPr lang="en-US" i="1" dirty="0" err="1" smtClean="0"/>
              <a:t>cột</a:t>
            </a:r>
            <a:r>
              <a:rPr lang="en-US" i="1" dirty="0" smtClean="0"/>
              <a:t> </a:t>
            </a:r>
            <a:r>
              <a:rPr lang="en-US" i="1" dirty="0" err="1" smtClean="0"/>
              <a:t>thì</a:t>
            </a:r>
            <a:r>
              <a:rPr lang="en-US" i="1" dirty="0" smtClean="0"/>
              <a:t> </a:t>
            </a:r>
            <a:r>
              <a:rPr lang="en-US" i="1" dirty="0" err="1" smtClean="0"/>
              <a:t>số</a:t>
            </a:r>
            <a:r>
              <a:rPr lang="en-US" i="1" dirty="0" smtClean="0"/>
              <a:t> </a:t>
            </a:r>
            <a:r>
              <a:rPr lang="en-US" i="1" dirty="0" err="1" smtClean="0"/>
              <a:t>lượng</a:t>
            </a:r>
            <a:r>
              <a:rPr lang="en-US" i="1" dirty="0" smtClean="0"/>
              <a:t> </a:t>
            </a:r>
            <a:r>
              <a:rPr lang="en-US" i="1" dirty="0" err="1" smtClean="0"/>
              <a:t>danh</a:t>
            </a:r>
            <a:r>
              <a:rPr lang="en-US" i="1" dirty="0" smtClean="0"/>
              <a:t> </a:t>
            </a:r>
            <a:r>
              <a:rPr lang="en-US" i="1" dirty="0" err="1" smtClean="0"/>
              <a:t>sách</a:t>
            </a:r>
            <a:r>
              <a:rPr lang="en-US" i="1" dirty="0" smtClean="0"/>
              <a:t> </a:t>
            </a:r>
            <a:r>
              <a:rPr lang="en-US" i="1" dirty="0" err="1" smtClean="0"/>
              <a:t>các</a:t>
            </a:r>
            <a:r>
              <a:rPr lang="en-US" i="1" dirty="0" smtClean="0"/>
              <a:t> </a:t>
            </a:r>
            <a:r>
              <a:rPr lang="en-US" i="1" dirty="0" err="1" smtClean="0"/>
              <a:t>giá</a:t>
            </a:r>
            <a:r>
              <a:rPr lang="en-US" i="1" dirty="0" smtClean="0"/>
              <a:t> </a:t>
            </a:r>
            <a:r>
              <a:rPr lang="en-US" i="1" dirty="0" err="1" smtClean="0"/>
              <a:t>trị</a:t>
            </a:r>
            <a:r>
              <a:rPr lang="en-US" i="1" dirty="0" smtClean="0"/>
              <a:t> </a:t>
            </a:r>
            <a:r>
              <a:rPr lang="en-US" i="1" dirty="0" err="1" smtClean="0"/>
              <a:t>phải</a:t>
            </a:r>
            <a:r>
              <a:rPr lang="en-US" i="1" dirty="0" smtClean="0"/>
              <a:t> </a:t>
            </a:r>
            <a:r>
              <a:rPr lang="en-US" i="1" dirty="0" err="1" smtClean="0"/>
              <a:t>khớp</a:t>
            </a:r>
            <a:r>
              <a:rPr lang="en-US" i="1" dirty="0" smtClean="0"/>
              <a:t> </a:t>
            </a:r>
            <a:r>
              <a:rPr lang="en-US" i="1" dirty="0" err="1" smtClean="0"/>
              <a:t>với</a:t>
            </a:r>
            <a:r>
              <a:rPr lang="en-US" i="1" dirty="0" smtClean="0"/>
              <a:t> </a:t>
            </a:r>
            <a:r>
              <a:rPr lang="en-US" i="1" dirty="0" err="1" smtClean="0"/>
              <a:t>số</a:t>
            </a:r>
            <a:r>
              <a:rPr lang="en-US" i="1" dirty="0" smtClean="0"/>
              <a:t> </a:t>
            </a:r>
            <a:r>
              <a:rPr lang="en-US" i="1" dirty="0" err="1" smtClean="0"/>
              <a:t>cột</a:t>
            </a:r>
            <a:r>
              <a:rPr lang="en-US" i="1" dirty="0" smtClean="0"/>
              <a:t> </a:t>
            </a:r>
            <a:r>
              <a:rPr lang="en-US" i="1" dirty="0" err="1" smtClean="0"/>
              <a:t>và</a:t>
            </a:r>
            <a:r>
              <a:rPr lang="en-US" i="1" dirty="0" smtClean="0"/>
              <a:t> </a:t>
            </a:r>
            <a:r>
              <a:rPr lang="en-US" i="1" dirty="0" err="1" smtClean="0"/>
              <a:t>thứ</a:t>
            </a:r>
            <a:r>
              <a:rPr lang="en-US" i="1" dirty="0" smtClean="0"/>
              <a:t> </a:t>
            </a:r>
            <a:r>
              <a:rPr lang="en-US" i="1" dirty="0" err="1" smtClean="0"/>
              <a:t>tự</a:t>
            </a:r>
            <a:r>
              <a:rPr lang="en-US" i="1" dirty="0" smtClean="0"/>
              <a:t> </a:t>
            </a:r>
            <a:r>
              <a:rPr lang="en-US" i="1" dirty="0" err="1" smtClean="0"/>
              <a:t>của</a:t>
            </a:r>
            <a:r>
              <a:rPr lang="en-US" i="1" dirty="0" smtClean="0"/>
              <a:t> </a:t>
            </a:r>
            <a:r>
              <a:rPr lang="en-US" i="1" dirty="0" err="1" smtClean="0"/>
              <a:t>cột</a:t>
            </a:r>
            <a:r>
              <a:rPr lang="en-US" i="1" dirty="0" smtClean="0"/>
              <a:t> </a:t>
            </a:r>
            <a:r>
              <a:rPr lang="en-US" i="1" dirty="0" err="1" smtClean="0"/>
              <a:t>trong</a:t>
            </a:r>
            <a:r>
              <a:rPr lang="en-US" i="1" dirty="0" smtClean="0"/>
              <a:t> </a:t>
            </a:r>
            <a:r>
              <a:rPr lang="en-US" i="1" dirty="0" err="1" smtClean="0"/>
              <a:t>bảng</a:t>
            </a:r>
            <a:r>
              <a:rPr lang="en-US" i="1" dirty="0" smtClean="0"/>
              <a:t>.</a:t>
            </a:r>
          </a:p>
          <a:p>
            <a:pPr lvl="1">
              <a:defRPr/>
            </a:pPr>
            <a:endParaRPr lang="en-US" dirty="0"/>
          </a:p>
        </p:txBody>
      </p:sp>
    </p:spTree>
    <p:extLst>
      <p:ext uri="{BB962C8B-B14F-4D97-AF65-F5344CB8AC3E}">
        <p14:creationId xmlns:p14="http://schemas.microsoft.com/office/powerpoint/2010/main" val="2523635377"/>
      </p:ext>
    </p:extLst>
  </p:cSld>
  <p:clrMapOvr>
    <a:masterClrMapping/>
  </p:clrMapOvr>
  <p:transition spd="slow">
    <p:wipe dir="d"/>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a:xfrm>
            <a:off x="762000" y="1596413"/>
            <a:ext cx="8229600" cy="4956787"/>
          </a:xfrm>
        </p:spPr>
        <p:txBody>
          <a:bodyPr/>
          <a:lstStyle/>
          <a:p>
            <a:pPr>
              <a:defRPr/>
            </a:pPr>
            <a:r>
              <a:rPr lang="en-US" dirty="0" err="1" smtClean="0"/>
              <a:t>Thêm</a:t>
            </a:r>
            <a:r>
              <a:rPr lang="en-US" dirty="0" smtClean="0"/>
              <a:t> </a:t>
            </a:r>
            <a:r>
              <a:rPr lang="en-US" dirty="0" err="1" smtClean="0"/>
              <a:t>dữ</a:t>
            </a:r>
            <a:r>
              <a:rPr lang="en-US" dirty="0" smtClean="0"/>
              <a:t> </a:t>
            </a:r>
            <a:r>
              <a:rPr lang="en-US" dirty="0" err="1" smtClean="0"/>
              <a:t>liệu</a:t>
            </a:r>
            <a:r>
              <a:rPr lang="en-US" dirty="0"/>
              <a:t> (</a:t>
            </a:r>
            <a:r>
              <a:rPr lang="en-US" dirty="0" err="1"/>
              <a:t>tiếp</a:t>
            </a:r>
            <a:r>
              <a:rPr lang="en-US" dirty="0"/>
              <a:t>)</a:t>
            </a:r>
            <a:endParaRPr lang="en-US" dirty="0" smtClean="0"/>
          </a:p>
          <a:p>
            <a:pPr lvl="1">
              <a:defRPr/>
            </a:pPr>
            <a:r>
              <a:rPr lang="en-US" dirty="0" err="1" smtClean="0"/>
              <a:t>Ví</a:t>
            </a:r>
            <a:r>
              <a:rPr lang="en-US" dirty="0" smtClean="0"/>
              <a:t> </a:t>
            </a:r>
            <a:r>
              <a:rPr lang="en-US" dirty="0" err="1" smtClean="0"/>
              <a:t>dụ</a:t>
            </a:r>
            <a:r>
              <a:rPr lang="en-US" dirty="0" smtClean="0"/>
              <a:t>:</a:t>
            </a:r>
          </a:p>
          <a:p>
            <a:pPr marL="359202" lvl="1" indent="0" algn="just">
              <a:buNone/>
              <a:defRPr/>
            </a:pPr>
            <a:r>
              <a:rPr lang="en-US" sz="2400" dirty="0"/>
              <a:t>INSERT INTO user (username, password) VALUES </a:t>
            </a:r>
            <a:r>
              <a:rPr lang="en-US" sz="2400" dirty="0" smtClean="0"/>
              <a:t>('</a:t>
            </a:r>
            <a:r>
              <a:rPr lang="en-US" sz="2400" dirty="0" err="1" smtClean="0"/>
              <a:t>binh</a:t>
            </a:r>
            <a:r>
              <a:rPr lang="en-US" sz="2400" dirty="0" smtClean="0"/>
              <a:t>', '1234')</a:t>
            </a:r>
            <a:endParaRPr lang="en-US" sz="2400" dirty="0"/>
          </a:p>
          <a:p>
            <a:pPr marL="359202" lvl="1" indent="0" algn="just">
              <a:buNone/>
              <a:defRPr/>
            </a:pPr>
            <a:r>
              <a:rPr lang="en-US" sz="2400" dirty="0" smtClean="0"/>
              <a:t>INSERT INTO user VALUES ('3' ,'</a:t>
            </a:r>
            <a:r>
              <a:rPr lang="en-US" sz="2400" dirty="0" err="1" smtClean="0"/>
              <a:t>binh</a:t>
            </a:r>
            <a:r>
              <a:rPr lang="en-US" sz="2400" dirty="0" smtClean="0"/>
              <a:t>', '1234', 'binh@mail.com')</a:t>
            </a:r>
          </a:p>
          <a:p>
            <a:pPr lvl="1">
              <a:defRPr/>
            </a:pPr>
            <a:endParaRPr lang="en-US" dirty="0"/>
          </a:p>
        </p:txBody>
      </p:sp>
    </p:spTree>
    <p:extLst>
      <p:ext uri="{BB962C8B-B14F-4D97-AF65-F5344CB8AC3E}">
        <p14:creationId xmlns:p14="http://schemas.microsoft.com/office/powerpoint/2010/main" val="269123134"/>
      </p:ext>
    </p:extLst>
  </p:cSld>
  <p:clrMapOvr>
    <a:masterClrMapping/>
  </p:clrMapOvr>
  <p:transition spd="slow">
    <p:wipe dir="d"/>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a:xfrm>
            <a:off x="762000" y="1596413"/>
            <a:ext cx="8382000" cy="5109187"/>
          </a:xfrm>
        </p:spPr>
        <p:txBody>
          <a:bodyPr/>
          <a:lstStyle/>
          <a:p>
            <a:pPr>
              <a:defRPr/>
            </a:pPr>
            <a:r>
              <a:rPr lang="en-US" dirty="0" err="1" smtClean="0"/>
              <a:t>Cập</a:t>
            </a:r>
            <a:r>
              <a:rPr lang="en-US" dirty="0" smtClean="0"/>
              <a:t> </a:t>
            </a:r>
            <a:r>
              <a:rPr lang="en-US" dirty="0" err="1" smtClean="0"/>
              <a:t>nhật</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2400" dirty="0">
                <a:solidFill>
                  <a:srgbClr val="FF0000"/>
                </a:solidFill>
              </a:rPr>
              <a:t>UPDATE</a:t>
            </a:r>
            <a:r>
              <a:rPr lang="en-US" sz="2400" dirty="0"/>
              <a:t> </a:t>
            </a:r>
            <a:r>
              <a:rPr lang="en-US" sz="2400" dirty="0" err="1"/>
              <a:t>tên_bảng</a:t>
            </a:r>
            <a:r>
              <a:rPr lang="en-US" sz="2400" dirty="0"/>
              <a:t> </a:t>
            </a:r>
            <a:r>
              <a:rPr lang="en-US" sz="2400" dirty="0">
                <a:solidFill>
                  <a:srgbClr val="FF0000"/>
                </a:solidFill>
              </a:rPr>
              <a:t>SET</a:t>
            </a:r>
            <a:r>
              <a:rPr lang="en-US" sz="2400" dirty="0"/>
              <a:t> </a:t>
            </a:r>
            <a:r>
              <a:rPr lang="en-US" sz="2400" dirty="0" err="1"/>
              <a:t>tên_cột</a:t>
            </a:r>
            <a:r>
              <a:rPr lang="en-US" sz="2400" dirty="0"/>
              <a:t>=</a:t>
            </a:r>
            <a:r>
              <a:rPr lang="en-US" sz="2400" dirty="0" err="1"/>
              <a:t>giá_trị_mới</a:t>
            </a:r>
            <a:r>
              <a:rPr lang="en-US" sz="2400" dirty="0"/>
              <a:t> [</a:t>
            </a:r>
            <a:r>
              <a:rPr lang="en-US" sz="2400" dirty="0">
                <a:solidFill>
                  <a:srgbClr val="FF0000"/>
                </a:solidFill>
              </a:rPr>
              <a:t>WHERE</a:t>
            </a:r>
            <a:r>
              <a:rPr lang="en-US" sz="2400" dirty="0"/>
              <a:t> </a:t>
            </a:r>
            <a:r>
              <a:rPr lang="en-US" sz="2400" dirty="0" err="1"/>
              <a:t>điều_kiện</a:t>
            </a:r>
            <a:r>
              <a:rPr lang="en-US" sz="2400" dirty="0"/>
              <a:t>]</a:t>
            </a:r>
          </a:p>
          <a:p>
            <a:pPr lvl="1">
              <a:defRPr/>
            </a:pPr>
            <a:r>
              <a:rPr lang="en-US" dirty="0" err="1" smtClean="0"/>
              <a:t>Ví</a:t>
            </a:r>
            <a:r>
              <a:rPr lang="en-US" dirty="0" smtClean="0"/>
              <a:t> </a:t>
            </a:r>
            <a:r>
              <a:rPr lang="en-US" dirty="0" err="1" smtClean="0"/>
              <a:t>dụ</a:t>
            </a:r>
            <a:r>
              <a:rPr lang="en-US" dirty="0" smtClean="0"/>
              <a:t>:</a:t>
            </a:r>
          </a:p>
          <a:p>
            <a:pPr marL="359202" lvl="1" indent="0" algn="ctr">
              <a:buNone/>
              <a:defRPr/>
            </a:pPr>
            <a:r>
              <a:rPr lang="en-US" dirty="0" smtClean="0"/>
              <a:t>UPDATE user SET email="admin@mail.com" WHERE </a:t>
            </a:r>
            <a:r>
              <a:rPr lang="en-US" dirty="0" err="1" smtClean="0"/>
              <a:t>user_id</a:t>
            </a:r>
            <a:r>
              <a:rPr lang="en-US" dirty="0" smtClean="0"/>
              <a:t> = 1</a:t>
            </a:r>
          </a:p>
          <a:p>
            <a:pPr lvl="1">
              <a:defRPr/>
            </a:pPr>
            <a:r>
              <a:rPr lang="en-US" dirty="0" err="1" smtClean="0"/>
              <a:t>Chú</a:t>
            </a:r>
            <a:r>
              <a:rPr lang="en-US" dirty="0" smtClean="0"/>
              <a:t> ý: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a:t>
            </a:r>
            <a:r>
              <a:rPr lang="en-US" dirty="0" err="1" smtClean="0"/>
              <a:t>phần</a:t>
            </a:r>
            <a:r>
              <a:rPr lang="en-US" dirty="0" smtClean="0"/>
              <a:t> </a:t>
            </a:r>
            <a:r>
              <a:rPr lang="en-US" dirty="0" err="1" smtClean="0"/>
              <a:t>điều_kiện</a:t>
            </a:r>
            <a:r>
              <a:rPr lang="en-US" dirty="0" smtClean="0"/>
              <a:t> </a:t>
            </a:r>
            <a:r>
              <a:rPr lang="en-US" dirty="0" err="1" smtClean="0"/>
              <a:t>thì</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sẽ</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mới</a:t>
            </a:r>
            <a:r>
              <a:rPr lang="en-US" dirty="0" smtClean="0"/>
              <a:t> </a:t>
            </a:r>
            <a:r>
              <a:rPr lang="en-US" dirty="0" err="1" smtClean="0"/>
              <a:t>cho</a:t>
            </a:r>
            <a:r>
              <a:rPr lang="en-US" dirty="0" smtClean="0"/>
              <a:t> </a:t>
            </a:r>
            <a:r>
              <a:rPr lang="en-US" dirty="0" err="1" smtClean="0"/>
              <a:t>toàn</a:t>
            </a:r>
            <a:r>
              <a:rPr lang="en-US" dirty="0" smtClean="0"/>
              <a:t> </a:t>
            </a:r>
            <a:r>
              <a:rPr lang="en-US" dirty="0" err="1" smtClean="0"/>
              <a:t>bộ</a:t>
            </a:r>
            <a:r>
              <a:rPr lang="en-US" dirty="0" smtClean="0"/>
              <a:t> </a:t>
            </a:r>
            <a:r>
              <a:rPr lang="en-US" dirty="0" err="1" smtClean="0"/>
              <a:t>các</a:t>
            </a:r>
            <a:r>
              <a:rPr lang="en-US" dirty="0" smtClean="0"/>
              <a:t> </a:t>
            </a:r>
            <a:r>
              <a:rPr lang="en-US" dirty="0" err="1" smtClean="0"/>
              <a:t>bản</a:t>
            </a:r>
            <a:r>
              <a:rPr lang="en-US" dirty="0" smtClean="0"/>
              <a:t> </a:t>
            </a:r>
            <a:r>
              <a:rPr lang="en-US" dirty="0" err="1" smtClean="0"/>
              <a:t>ghi</a:t>
            </a:r>
            <a:r>
              <a:rPr lang="en-US" dirty="0" smtClean="0"/>
              <a:t> </a:t>
            </a:r>
            <a:r>
              <a:rPr lang="en-US" dirty="0" err="1" smtClean="0"/>
              <a:t>có</a:t>
            </a:r>
            <a:r>
              <a:rPr lang="en-US" dirty="0" smtClean="0"/>
              <a:t> </a:t>
            </a:r>
            <a:r>
              <a:rPr lang="en-US" dirty="0" err="1" smtClean="0"/>
              <a:t>trong</a:t>
            </a:r>
            <a:r>
              <a:rPr lang="en-US" dirty="0" smtClean="0"/>
              <a:t> </a:t>
            </a:r>
            <a:r>
              <a:rPr lang="en-US" dirty="0" err="1" smtClean="0"/>
              <a:t>bảng</a:t>
            </a:r>
            <a:endParaRPr lang="en-US" dirty="0" smtClean="0"/>
          </a:p>
          <a:p>
            <a:pPr lvl="1">
              <a:defRPr/>
            </a:pPr>
            <a:endParaRPr lang="en-US" dirty="0"/>
          </a:p>
        </p:txBody>
      </p:sp>
    </p:spTree>
    <p:extLst>
      <p:ext uri="{BB962C8B-B14F-4D97-AF65-F5344CB8AC3E}">
        <p14:creationId xmlns:p14="http://schemas.microsoft.com/office/powerpoint/2010/main" val="554762948"/>
      </p:ext>
    </p:extLst>
  </p:cSld>
  <p:clrMapOvr>
    <a:masterClrMapping/>
  </p:clrMapOvr>
  <p:transition spd="slow">
    <p:wipe dir="d"/>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p:txBody>
          <a:bodyPr/>
          <a:lstStyle/>
          <a:p>
            <a:pPr>
              <a:defRPr/>
            </a:pPr>
            <a:r>
              <a:rPr lang="en-US" dirty="0" err="1" smtClean="0"/>
              <a:t>Xóa</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2400" dirty="0">
                <a:solidFill>
                  <a:srgbClr val="FF0000"/>
                </a:solidFill>
              </a:rPr>
              <a:t>DELETE</a:t>
            </a:r>
            <a:r>
              <a:rPr lang="en-US" sz="2400" dirty="0"/>
              <a:t> </a:t>
            </a:r>
            <a:r>
              <a:rPr lang="en-US" sz="2400" dirty="0">
                <a:solidFill>
                  <a:srgbClr val="FF0000"/>
                </a:solidFill>
              </a:rPr>
              <a:t>FROM</a:t>
            </a:r>
            <a:r>
              <a:rPr lang="en-US" sz="2400" dirty="0"/>
              <a:t> </a:t>
            </a:r>
            <a:r>
              <a:rPr lang="en-US" sz="2400" dirty="0" err="1"/>
              <a:t>tên_bảng</a:t>
            </a:r>
            <a:r>
              <a:rPr lang="en-US" sz="2400" dirty="0"/>
              <a:t> [</a:t>
            </a:r>
            <a:r>
              <a:rPr lang="en-US" sz="2400" dirty="0">
                <a:solidFill>
                  <a:srgbClr val="FF0000"/>
                </a:solidFill>
              </a:rPr>
              <a:t>WHERE</a:t>
            </a:r>
            <a:r>
              <a:rPr lang="en-US" sz="2400" dirty="0"/>
              <a:t> </a:t>
            </a:r>
            <a:r>
              <a:rPr lang="en-US" sz="2400" dirty="0" err="1"/>
              <a:t>điều_kiện</a:t>
            </a:r>
            <a:r>
              <a:rPr lang="en-US" sz="2400" dirty="0"/>
              <a:t>]</a:t>
            </a:r>
          </a:p>
          <a:p>
            <a:pPr lvl="1">
              <a:defRPr/>
            </a:pPr>
            <a:r>
              <a:rPr lang="en-US" dirty="0" err="1" smtClean="0"/>
              <a:t>Ví</a:t>
            </a:r>
            <a:r>
              <a:rPr lang="en-US" dirty="0" smtClean="0"/>
              <a:t> </a:t>
            </a:r>
            <a:r>
              <a:rPr lang="en-US" dirty="0" err="1" smtClean="0"/>
              <a:t>dụ</a:t>
            </a:r>
            <a:r>
              <a:rPr lang="en-US" dirty="0" smtClean="0"/>
              <a:t>:</a:t>
            </a:r>
          </a:p>
          <a:p>
            <a:pPr marL="359202" lvl="1" indent="0" algn="ctr">
              <a:buNone/>
              <a:defRPr/>
            </a:pPr>
            <a:r>
              <a:rPr lang="en-US" dirty="0" smtClean="0"/>
              <a:t>DELETE FROM user WHERE </a:t>
            </a:r>
            <a:r>
              <a:rPr lang="en-US" dirty="0" err="1" smtClean="0"/>
              <a:t>user_id</a:t>
            </a:r>
            <a:r>
              <a:rPr lang="en-US" dirty="0" smtClean="0"/>
              <a:t> = 1</a:t>
            </a:r>
          </a:p>
          <a:p>
            <a:pPr lvl="1">
              <a:defRPr/>
            </a:pPr>
            <a:r>
              <a:rPr lang="en-US" dirty="0" err="1" smtClean="0"/>
              <a:t>Chú</a:t>
            </a:r>
            <a:r>
              <a:rPr lang="en-US" dirty="0" smtClean="0"/>
              <a:t> ý: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a:t>
            </a:r>
            <a:r>
              <a:rPr lang="en-US" dirty="0" err="1" smtClean="0"/>
              <a:t>phần</a:t>
            </a:r>
            <a:r>
              <a:rPr lang="en-US" dirty="0" smtClean="0"/>
              <a:t> </a:t>
            </a:r>
            <a:r>
              <a:rPr lang="en-US" dirty="0" err="1" smtClean="0"/>
              <a:t>điều_kiện</a:t>
            </a:r>
            <a:r>
              <a:rPr lang="en-US" dirty="0" smtClean="0"/>
              <a:t> </a:t>
            </a:r>
            <a:r>
              <a:rPr lang="en-US" dirty="0" err="1" smtClean="0"/>
              <a:t>thì</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sẽ</a:t>
            </a:r>
            <a:r>
              <a:rPr lang="en-US" dirty="0" smtClean="0"/>
              <a:t> </a:t>
            </a:r>
            <a:r>
              <a:rPr lang="en-US" dirty="0" err="1" smtClean="0"/>
              <a:t>xóa</a:t>
            </a:r>
            <a:r>
              <a:rPr lang="en-US" dirty="0" smtClean="0"/>
              <a:t> </a:t>
            </a:r>
            <a:r>
              <a:rPr lang="en-US" dirty="0" err="1" smtClean="0"/>
              <a:t>toàn</a:t>
            </a:r>
            <a:r>
              <a:rPr lang="en-US" dirty="0" smtClean="0"/>
              <a:t> </a:t>
            </a:r>
            <a:r>
              <a:rPr lang="en-US" dirty="0" err="1" smtClean="0"/>
              <a:t>bộ</a:t>
            </a:r>
            <a:r>
              <a:rPr lang="en-US" dirty="0" smtClean="0"/>
              <a:t> </a:t>
            </a:r>
            <a:r>
              <a:rPr lang="en-US" dirty="0" err="1" smtClean="0"/>
              <a:t>các</a:t>
            </a:r>
            <a:r>
              <a:rPr lang="en-US" dirty="0" smtClean="0"/>
              <a:t> </a:t>
            </a:r>
            <a:r>
              <a:rPr lang="en-US" dirty="0" err="1" smtClean="0"/>
              <a:t>bản</a:t>
            </a:r>
            <a:r>
              <a:rPr lang="en-US" dirty="0" smtClean="0"/>
              <a:t> </a:t>
            </a:r>
            <a:r>
              <a:rPr lang="en-US" dirty="0" err="1" smtClean="0"/>
              <a:t>ghi</a:t>
            </a:r>
            <a:r>
              <a:rPr lang="en-US" dirty="0" smtClean="0"/>
              <a:t> </a:t>
            </a:r>
            <a:r>
              <a:rPr lang="en-US" dirty="0" err="1" smtClean="0"/>
              <a:t>có</a:t>
            </a:r>
            <a:r>
              <a:rPr lang="en-US" dirty="0" smtClean="0"/>
              <a:t> </a:t>
            </a:r>
            <a:r>
              <a:rPr lang="en-US" dirty="0" err="1" smtClean="0"/>
              <a:t>trong</a:t>
            </a:r>
            <a:r>
              <a:rPr lang="en-US" dirty="0" smtClean="0"/>
              <a:t> </a:t>
            </a:r>
            <a:r>
              <a:rPr lang="en-US" dirty="0" err="1" smtClean="0"/>
              <a:t>bảng</a:t>
            </a:r>
            <a:endParaRPr lang="en-US" dirty="0" smtClean="0"/>
          </a:p>
          <a:p>
            <a:pPr lvl="1">
              <a:defRPr/>
            </a:pPr>
            <a:endParaRPr lang="en-US" dirty="0"/>
          </a:p>
        </p:txBody>
      </p:sp>
    </p:spTree>
    <p:extLst>
      <p:ext uri="{BB962C8B-B14F-4D97-AF65-F5344CB8AC3E}">
        <p14:creationId xmlns:p14="http://schemas.microsoft.com/office/powerpoint/2010/main" val="372848258"/>
      </p:ext>
    </p:extLst>
  </p:cSld>
  <p:clrMapOvr>
    <a:masterClrMapping/>
  </p:clrMapOvr>
  <p:transition spd="slow">
    <p:wipe dir="d"/>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lệnh thông dụng trong MySQL</a:t>
            </a:r>
            <a:endParaRPr lang="en-US"/>
          </a:p>
        </p:txBody>
      </p:sp>
      <p:sp>
        <p:nvSpPr>
          <p:cNvPr id="441347" name="Content Placeholder 2"/>
          <p:cNvSpPr>
            <a:spLocks noGrp="1"/>
          </p:cNvSpPr>
          <p:nvPr>
            <p:ph idx="1"/>
          </p:nvPr>
        </p:nvSpPr>
        <p:spPr/>
        <p:txBody>
          <a:bodyPr/>
          <a:lstStyle/>
          <a:p>
            <a:endParaRPr lang="en-US" altLang="en-US" smtClean="0"/>
          </a:p>
        </p:txBody>
      </p:sp>
      <p:graphicFrame>
        <p:nvGraphicFramePr>
          <p:cNvPr id="4" name="Group 2"/>
          <p:cNvGraphicFramePr>
            <a:graphicFrameLocks/>
          </p:cNvGraphicFramePr>
          <p:nvPr>
            <p:extLst/>
          </p:nvPr>
        </p:nvGraphicFramePr>
        <p:xfrm>
          <a:off x="1587500" y="2614412"/>
          <a:ext cx="6018609" cy="2936878"/>
        </p:xfrm>
        <a:graphic>
          <a:graphicData uri="http://schemas.openxmlformats.org/drawingml/2006/table">
            <a:tbl>
              <a:tblPr/>
              <a:tblGrid>
                <a:gridCol w="1711679"/>
                <a:gridCol w="4306930"/>
              </a:tblGrid>
              <a:tr h="51410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Kiểu</a:t>
                      </a:r>
                      <a:endParaRPr kumimoji="0" lang="en-US" sz="2000" b="0" i="0" u="none" strike="noStrike" cap="none" normalizeH="0" baseline="0" dirty="0" smtClean="0">
                        <a:ln>
                          <a:noFill/>
                        </a:ln>
                        <a:solidFill>
                          <a:schemeClr val="tx1"/>
                        </a:solidFill>
                        <a:effectLst/>
                        <a:latin typeface="Arial" charset="0"/>
                      </a:endParaRP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Mô</a:t>
                      </a:r>
                      <a:r>
                        <a:rPr kumimoji="0" lang="en-US" sz="2000" b="0" i="0" u="none" strike="noStrike" cap="none" normalizeH="0" baseline="0" dirty="0" smtClean="0">
                          <a:ln>
                            <a:noFill/>
                          </a:ln>
                          <a:solidFill>
                            <a:schemeClr val="tx1"/>
                          </a:solidFill>
                          <a:effectLst/>
                          <a:latin typeface="Arial" charset="0"/>
                        </a:rPr>
                        <a:t> </a:t>
                      </a:r>
                      <a:r>
                        <a:rPr kumimoji="0" lang="en-US" sz="2000" b="0" i="0" u="none" strike="noStrike" cap="none" normalizeH="0" baseline="0" dirty="0" err="1" smtClean="0">
                          <a:ln>
                            <a:noFill/>
                          </a:ln>
                          <a:solidFill>
                            <a:schemeClr val="tx1"/>
                          </a:solidFill>
                          <a:effectLst/>
                          <a:latin typeface="Arial" charset="0"/>
                        </a:rPr>
                        <a:t>tả</a:t>
                      </a:r>
                      <a:endParaRPr kumimoji="0" lang="en-US" sz="2000" b="0" i="0" u="none" strike="noStrike" cap="none" normalizeH="0" baseline="0" dirty="0" smtClean="0">
                        <a:ln>
                          <a:noFill/>
                        </a:ln>
                        <a:solidFill>
                          <a:schemeClr val="tx1"/>
                        </a:solidFill>
                        <a:effectLst/>
                        <a:latin typeface="Arial" charset="0"/>
                      </a:endParaRP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734">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CREATE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tạo</a:t>
                      </a:r>
                      <a:r>
                        <a:rPr kumimoji="0" lang="en-US" sz="1500" b="0" i="0" u="none" strike="noStrike" cap="none" normalizeH="0" baseline="0" dirty="0" smtClean="0">
                          <a:ln>
                            <a:noFill/>
                          </a:ln>
                          <a:solidFill>
                            <a:schemeClr val="tx1"/>
                          </a:solidFill>
                          <a:effectLst/>
                          <a:latin typeface="Arial" charset="0"/>
                        </a:rPr>
                        <a:t> CSDL </a:t>
                      </a:r>
                      <a:r>
                        <a:rPr kumimoji="0" lang="en-US" sz="1500" b="0" i="0" u="none" strike="noStrike" cap="none" normalizeH="0" baseline="0" dirty="0" err="1" smtClean="0">
                          <a:ln>
                            <a:noFill/>
                          </a:ln>
                          <a:solidFill>
                            <a:schemeClr val="tx1"/>
                          </a:solidFill>
                          <a:effectLst/>
                          <a:latin typeface="Arial" charset="0"/>
                        </a:rPr>
                        <a:t>hoặc</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bảng</a:t>
                      </a:r>
                      <a:endParaRPr kumimoji="0" lang="en-US" sz="1500" b="0" i="0" u="none" strike="noStrike" cap="none" normalizeH="0" baseline="0" dirty="0" smtClean="0">
                        <a:ln>
                          <a:noFill/>
                        </a:ln>
                        <a:solidFill>
                          <a:schemeClr val="tx1"/>
                        </a:solidFill>
                        <a:effectLst/>
                        <a:latin typeface="Arial" charset="0"/>
                      </a:endParaRP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ALTER</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thay đổi bảng có sẵn</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SELECT</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chọn dữ liệu từ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DELETE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xóa dữ liệu khỏi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DESCRIBE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xem thông tin mô tả về cấu trúc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INSERT INTO</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ghi giá trị vào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UPDATE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cập nhật dữ liệu đã có trong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DROP</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xóa</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bảng</a:t>
                      </a:r>
                      <a:r>
                        <a:rPr kumimoji="0" lang="en-US" sz="1500" b="0" i="0" u="none" strike="noStrike" cap="none" normalizeH="0" baseline="0" dirty="0" smtClean="0">
                          <a:ln>
                            <a:noFill/>
                          </a:ln>
                          <a:solidFill>
                            <a:schemeClr val="tx1"/>
                          </a:solidFill>
                          <a:effectLst/>
                          <a:latin typeface="Arial" charset="0"/>
                        </a:rPr>
                        <a:t> hay </a:t>
                      </a:r>
                      <a:r>
                        <a:rPr kumimoji="0" lang="en-US" sz="1500" b="0" i="0" u="none" strike="noStrike" cap="none" normalizeH="0" baseline="0" dirty="0" err="1" smtClean="0">
                          <a:ln>
                            <a:noFill/>
                          </a:ln>
                          <a:solidFill>
                            <a:schemeClr val="tx1"/>
                          </a:solidFill>
                          <a:effectLst/>
                          <a:latin typeface="Arial" charset="0"/>
                        </a:rPr>
                        <a:t>toàn</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bộ</a:t>
                      </a:r>
                      <a:r>
                        <a:rPr kumimoji="0" lang="en-US" sz="1500" b="0" i="0" u="none" strike="noStrike" cap="none" normalizeH="0" baseline="0" dirty="0" smtClean="0">
                          <a:ln>
                            <a:noFill/>
                          </a:ln>
                          <a:solidFill>
                            <a:schemeClr val="tx1"/>
                          </a:solidFill>
                          <a:effectLst/>
                          <a:latin typeface="Arial" charset="0"/>
                        </a:rPr>
                        <a:t> CSDL</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288024392"/>
      </p:ext>
    </p:extLst>
  </p:cSld>
  <p:clrMapOvr>
    <a:masterClrMapping/>
  </p:clrMapOvr>
  <p:transition spd="slow">
    <p:wipe dir="d"/>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kiểu dữ liệu trong MySQL</a:t>
            </a:r>
            <a:endParaRPr lang="en-US"/>
          </a:p>
        </p:txBody>
      </p:sp>
      <p:sp>
        <p:nvSpPr>
          <p:cNvPr id="442371" name="Content Placeholder 2"/>
          <p:cNvSpPr>
            <a:spLocks noGrp="1"/>
          </p:cNvSpPr>
          <p:nvPr>
            <p:ph idx="1"/>
          </p:nvPr>
        </p:nvSpPr>
        <p:spPr/>
        <p:txBody>
          <a:bodyPr/>
          <a:lstStyle/>
          <a:p>
            <a:endParaRPr lang="en-US" altLang="en-US" smtClean="0"/>
          </a:p>
        </p:txBody>
      </p:sp>
      <p:pic>
        <p:nvPicPr>
          <p:cNvPr id="442372" name="Picture 4" descr="PHP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04" y="2544318"/>
            <a:ext cx="6477992"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718254"/>
      </p:ext>
    </p:extLst>
  </p:cSld>
  <p:clrMapOvr>
    <a:masterClrMapping/>
  </p:clrMapOvr>
  <p:transition spd="slow">
    <p:wipe dir="d"/>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mtClean="0"/>
              <a:t>Các kiểu dữ liệu cơ bản trong MySQL</a:t>
            </a:r>
            <a:endParaRPr lang="en-US"/>
          </a:p>
        </p:txBody>
      </p:sp>
      <p:sp>
        <p:nvSpPr>
          <p:cNvPr id="443395" name="Content Placeholder 2"/>
          <p:cNvSpPr>
            <a:spLocks noGrp="1"/>
          </p:cNvSpPr>
          <p:nvPr>
            <p:ph idx="1"/>
          </p:nvPr>
        </p:nvSpPr>
        <p:spPr/>
        <p:txBody>
          <a:bodyPr/>
          <a:lstStyle/>
          <a:p>
            <a:endParaRPr lang="en-US" altLang="en-US" smtClean="0"/>
          </a:p>
        </p:txBody>
      </p:sp>
      <p:graphicFrame>
        <p:nvGraphicFramePr>
          <p:cNvPr id="4" name="Group 3"/>
          <p:cNvGraphicFramePr>
            <a:graphicFrameLocks/>
          </p:cNvGraphicFramePr>
          <p:nvPr>
            <p:extLst/>
          </p:nvPr>
        </p:nvGraphicFramePr>
        <p:xfrm>
          <a:off x="1486035" y="2544318"/>
          <a:ext cx="6018610" cy="3097613"/>
        </p:xfrm>
        <a:graphic>
          <a:graphicData uri="http://schemas.openxmlformats.org/drawingml/2006/table">
            <a:tbl>
              <a:tblPr/>
              <a:tblGrid>
                <a:gridCol w="1981265"/>
                <a:gridCol w="4037345"/>
              </a:tblGrid>
              <a:tr h="54413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Kiểu</a:t>
                      </a:r>
                      <a:endParaRPr kumimoji="0" lang="en-US" sz="2000" b="0" i="0" u="none" strike="noStrike" cap="none" normalizeH="0" baseline="0" dirty="0" smtClean="0">
                        <a:ln>
                          <a:noFill/>
                        </a:ln>
                        <a:solidFill>
                          <a:schemeClr val="tx1"/>
                        </a:solidFill>
                        <a:effectLst/>
                        <a:latin typeface="Arial" charset="0"/>
                      </a:endParaRP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tx1"/>
                          </a:solidFill>
                          <a:effectLst/>
                          <a:latin typeface="Arial" charset="0"/>
                        </a:rPr>
                        <a:t>Mô tả</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459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char(length)</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tối đa 255 ký tự, chiều dài cố định = </a:t>
                      </a:r>
                      <a:r>
                        <a:rPr kumimoji="0" lang="en-US" sz="1500" b="0" i="1" u="none" strike="noStrike" cap="none" normalizeH="0" baseline="0" smtClean="0">
                          <a:ln>
                            <a:noFill/>
                          </a:ln>
                          <a:solidFill>
                            <a:schemeClr val="tx1"/>
                          </a:solidFill>
                          <a:effectLst/>
                          <a:latin typeface="Arial" charset="0"/>
                        </a:rPr>
                        <a:t>length</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4364">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varchar(length)</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tối đa 255 ký tự, chiều dài động &lt;= </a:t>
                      </a:r>
                      <a:r>
                        <a:rPr kumimoji="0" lang="en-US" sz="1500" b="0" i="1" u="none" strike="noStrike" cap="none" normalizeH="0" baseline="0" smtClean="0">
                          <a:ln>
                            <a:noFill/>
                          </a:ln>
                          <a:solidFill>
                            <a:schemeClr val="tx1"/>
                          </a:solidFill>
                          <a:effectLst/>
                          <a:latin typeface="Arial" charset="0"/>
                        </a:rPr>
                        <a:t>length</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436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text</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tối đa 65536 ký tự</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436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int(length)</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-2.147.483.648 đến +2.147.483.647</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79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decimal(length,dec)</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tối</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đa</a:t>
                      </a:r>
                      <a:r>
                        <a:rPr kumimoji="0" lang="en-US" sz="1500" b="0" i="0" u="none" strike="noStrike" cap="none" normalizeH="0" baseline="0" dirty="0" smtClean="0">
                          <a:ln>
                            <a:noFill/>
                          </a:ln>
                          <a:solidFill>
                            <a:schemeClr val="tx1"/>
                          </a:solidFill>
                          <a:effectLst/>
                          <a:latin typeface="Arial" charset="0"/>
                        </a:rPr>
                        <a:t> </a:t>
                      </a:r>
                      <a:r>
                        <a:rPr kumimoji="0" lang="en-US" sz="1500" b="0" i="1" u="none" strike="noStrike" cap="none" normalizeH="0" baseline="0" dirty="0" smtClean="0">
                          <a:ln>
                            <a:noFill/>
                          </a:ln>
                          <a:solidFill>
                            <a:schemeClr val="tx1"/>
                          </a:solidFill>
                          <a:effectLst/>
                          <a:latin typeface="Arial" charset="0"/>
                        </a:rPr>
                        <a:t>length</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chữ</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số</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trong</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đó</a:t>
                      </a:r>
                      <a:r>
                        <a:rPr kumimoji="0" lang="en-US" sz="1500" b="0" i="0" u="none" strike="noStrike" cap="none" normalizeH="0" baseline="0" dirty="0" smtClean="0">
                          <a:ln>
                            <a:noFill/>
                          </a:ln>
                          <a:solidFill>
                            <a:schemeClr val="tx1"/>
                          </a:solidFill>
                          <a:effectLst/>
                          <a:latin typeface="Arial" charset="0"/>
                        </a:rPr>
                        <a:t> </a:t>
                      </a:r>
                      <a:r>
                        <a:rPr kumimoji="0" lang="en-US" sz="1500" b="0" i="1" u="none" strike="noStrike" cap="none" normalizeH="0" baseline="0" dirty="0" err="1" smtClean="0">
                          <a:ln>
                            <a:noFill/>
                          </a:ln>
                          <a:solidFill>
                            <a:schemeClr val="tx1"/>
                          </a:solidFill>
                          <a:effectLst/>
                          <a:latin typeface="Arial" charset="0"/>
                        </a:rPr>
                        <a:t>dec</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chữ</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số</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thập</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phân</a:t>
                      </a:r>
                      <a:endParaRPr kumimoji="0" lang="en-US" sz="1500" b="0" i="0" u="none" strike="noStrike" cap="none" normalizeH="0" baseline="0" dirty="0" smtClean="0">
                        <a:ln>
                          <a:noFill/>
                        </a:ln>
                        <a:solidFill>
                          <a:schemeClr val="tx1"/>
                        </a:solidFill>
                        <a:effectLst/>
                        <a:latin typeface="Arial" charset="0"/>
                      </a:endParaRP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97257461"/>
      </p:ext>
    </p:extLst>
  </p:cSld>
  <p:clrMapOvr>
    <a:masterClrMapping/>
  </p:clrMapOvr>
  <p:transition spd="slow">
    <p:wipe dir="d"/>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mtClean="0"/>
              <a:t>Các kiểu dữ liệu cơ bản trong MySQL</a:t>
            </a:r>
            <a:endParaRPr lang="en-US"/>
          </a:p>
        </p:txBody>
      </p:sp>
      <p:sp>
        <p:nvSpPr>
          <p:cNvPr id="444419" name="Content Placeholder 2"/>
          <p:cNvSpPr>
            <a:spLocks noGrp="1"/>
          </p:cNvSpPr>
          <p:nvPr>
            <p:ph idx="1"/>
          </p:nvPr>
        </p:nvSpPr>
        <p:spPr/>
        <p:txBody>
          <a:bodyPr/>
          <a:lstStyle/>
          <a:p>
            <a:endParaRPr lang="en-US" altLang="en-US" smtClean="0"/>
          </a:p>
        </p:txBody>
      </p:sp>
      <p:graphicFrame>
        <p:nvGraphicFramePr>
          <p:cNvPr id="5" name="Group 2"/>
          <p:cNvGraphicFramePr>
            <a:graphicFrameLocks/>
          </p:cNvGraphicFramePr>
          <p:nvPr>
            <p:extLst/>
          </p:nvPr>
        </p:nvGraphicFramePr>
        <p:xfrm>
          <a:off x="1539409" y="2544318"/>
          <a:ext cx="6018609" cy="2800947"/>
        </p:xfrm>
        <a:graphic>
          <a:graphicData uri="http://schemas.openxmlformats.org/drawingml/2006/table">
            <a:tbl>
              <a:tblPr/>
              <a:tblGrid>
                <a:gridCol w="1711679"/>
                <a:gridCol w="4306930"/>
              </a:tblGrid>
              <a:tr h="62848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Kiểu</a:t>
                      </a:r>
                      <a:endParaRPr kumimoji="0" lang="en-US" sz="2000" b="0" i="0" u="none" strike="noStrike" cap="none" normalizeH="0" baseline="0" dirty="0" smtClean="0">
                        <a:ln>
                          <a:noFill/>
                        </a:ln>
                        <a:solidFill>
                          <a:schemeClr val="tx1"/>
                        </a:solidFill>
                        <a:effectLst/>
                        <a:latin typeface="Arial" charset="0"/>
                      </a:endParaRP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tx1"/>
                          </a:solidFill>
                          <a:effectLst/>
                          <a:latin typeface="Arial" charset="0"/>
                        </a:rPr>
                        <a:t>Mô tả</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483">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enum</a:t>
                      </a:r>
                      <a:r>
                        <a:rPr kumimoji="0" lang="en-US" sz="1500" b="0" i="0" u="none" strike="noStrike" cap="none" normalizeH="0" baseline="0" dirty="0" smtClean="0">
                          <a:ln>
                            <a:noFill/>
                          </a:ln>
                          <a:solidFill>
                            <a:schemeClr val="tx1"/>
                          </a:solidFill>
                          <a:effectLst/>
                          <a:latin typeface="Arial" charset="0"/>
                        </a:rPr>
                        <a:t>("option1",</a:t>
                      </a:r>
                    </a:p>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"option2",…)</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tập hợp tự định, nghĩa tối đa 65.535 giá trị</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254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date</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yyyy-mm-dd</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421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time</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hh:mm:ss</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421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datetime</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yyyy</a:t>
                      </a:r>
                      <a:r>
                        <a:rPr kumimoji="0" lang="en-US" sz="1500" b="0" i="0" u="none" strike="noStrike" cap="none" normalizeH="0" baseline="0" dirty="0" smtClean="0">
                          <a:ln>
                            <a:noFill/>
                          </a:ln>
                          <a:solidFill>
                            <a:schemeClr val="tx1"/>
                          </a:solidFill>
                          <a:effectLst/>
                          <a:latin typeface="Arial" charset="0"/>
                        </a:rPr>
                        <a:t>-mm-</a:t>
                      </a:r>
                      <a:r>
                        <a:rPr kumimoji="0" lang="en-US" sz="1500" b="0" i="0" u="none" strike="noStrike" cap="none" normalizeH="0" baseline="0" dirty="0" err="1" smtClean="0">
                          <a:ln>
                            <a:noFill/>
                          </a:ln>
                          <a:solidFill>
                            <a:schemeClr val="tx1"/>
                          </a:solidFill>
                          <a:effectLst/>
                          <a:latin typeface="Arial" charset="0"/>
                        </a:rPr>
                        <a:t>dd</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hh:mm:ss</a:t>
                      </a:r>
                      <a:endParaRPr kumimoji="0" lang="en-US" sz="1500" b="0" i="0" u="none" strike="noStrike" cap="none" normalizeH="0" baseline="0" dirty="0" smtClean="0">
                        <a:ln>
                          <a:noFill/>
                        </a:ln>
                        <a:solidFill>
                          <a:schemeClr val="tx1"/>
                        </a:solidFill>
                        <a:effectLst/>
                        <a:latin typeface="Arial" charset="0"/>
                      </a:endParaRP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36036453"/>
      </p:ext>
    </p:extLst>
  </p:cSld>
  <p:clrMapOvr>
    <a:masterClrMapping/>
  </p:clrMapOvr>
  <p:transition spd="slow">
    <p:wipe dir="d"/>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thuật ngữ</a:t>
            </a:r>
            <a:endParaRPr lang="en-US"/>
          </a:p>
        </p:txBody>
      </p:sp>
      <p:sp>
        <p:nvSpPr>
          <p:cNvPr id="445443" name="Content Placeholder 2"/>
          <p:cNvSpPr>
            <a:spLocks noGrp="1"/>
          </p:cNvSpPr>
          <p:nvPr>
            <p:ph idx="1"/>
          </p:nvPr>
        </p:nvSpPr>
        <p:spPr/>
        <p:txBody>
          <a:bodyPr/>
          <a:lstStyle/>
          <a:p>
            <a:r>
              <a:rPr lang="vi-VN" altLang="en-US" sz="2800" dirty="0" smtClean="0"/>
              <a:t>NULL : Giá trị cho phép rỗng.</a:t>
            </a:r>
          </a:p>
          <a:p>
            <a:r>
              <a:rPr lang="vi-VN" altLang="en-US" sz="2800" dirty="0" smtClean="0"/>
              <a:t>AUTO_INCREMENT : Cho phép giá trị tăng dần (tự động).</a:t>
            </a:r>
          </a:p>
          <a:p>
            <a:r>
              <a:rPr lang="vi-VN" altLang="en-US" sz="2800" dirty="0" smtClean="0"/>
              <a:t>UNSIGNED : Phải là số nguyên dương</a:t>
            </a:r>
          </a:p>
          <a:p>
            <a:r>
              <a:rPr lang="vi-VN" altLang="en-US" sz="2800" dirty="0" smtClean="0"/>
              <a:t>PRIMARY KEY : Cho phép nó là khóa chính trong bảng.</a:t>
            </a:r>
          </a:p>
          <a:p>
            <a:endParaRPr lang="en-US" altLang="en-US" dirty="0" smtClean="0"/>
          </a:p>
        </p:txBody>
      </p:sp>
    </p:spTree>
    <p:extLst>
      <p:ext uri="{BB962C8B-B14F-4D97-AF65-F5344CB8AC3E}">
        <p14:creationId xmlns:p14="http://schemas.microsoft.com/office/powerpoint/2010/main" val="492189575"/>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defRPr/>
            </a:pPr>
            <a:r>
              <a:rPr lang="en-US" smtClean="0"/>
              <a:t>Các phần mềm hỗ trợ</a:t>
            </a:r>
          </a:p>
        </p:txBody>
      </p:sp>
      <p:sp>
        <p:nvSpPr>
          <p:cNvPr id="48131" name="Content Placeholder 2"/>
          <p:cNvSpPr>
            <a:spLocks noGrp="1"/>
          </p:cNvSpPr>
          <p:nvPr>
            <p:ph idx="1"/>
          </p:nvPr>
        </p:nvSpPr>
        <p:spPr/>
        <p:txBody>
          <a:bodyPr>
            <a:normAutofit fontScale="92500" lnSpcReduction="10000"/>
          </a:bodyPr>
          <a:lstStyle/>
          <a:p>
            <a:r>
              <a:rPr lang="en-US" altLang="en-US" smtClean="0"/>
              <a:t>Ngôn ngữ sử dụng: PHP 5.3</a:t>
            </a:r>
          </a:p>
          <a:p>
            <a:r>
              <a:rPr lang="en-US" altLang="en-US" smtClean="0"/>
              <a:t>Web server &amp; DBMS: Apache &amp; MySQL</a:t>
            </a:r>
          </a:p>
          <a:p>
            <a:pPr lvl="1"/>
            <a:r>
              <a:rPr lang="en-US" altLang="en-US" smtClean="0"/>
              <a:t>WAMP (for Windows), LAMP (for Linux)</a:t>
            </a:r>
          </a:p>
          <a:p>
            <a:pPr lvl="1"/>
            <a:r>
              <a:rPr lang="en-US" altLang="en-US" smtClean="0"/>
              <a:t>MAMP (for Mac), SAMP (for Solaris)</a:t>
            </a:r>
          </a:p>
          <a:p>
            <a:pPr lvl="1"/>
            <a:r>
              <a:rPr lang="en-US" altLang="en-US" smtClean="0"/>
              <a:t>XAMPP (cross-platform)</a:t>
            </a:r>
          </a:p>
          <a:p>
            <a:r>
              <a:rPr lang="en-US" altLang="en-US" smtClean="0"/>
              <a:t>IDE: </a:t>
            </a:r>
          </a:p>
          <a:p>
            <a:pPr lvl="1"/>
            <a:r>
              <a:rPr lang="en-US" altLang="en-US" smtClean="0"/>
              <a:t>Eclipse, NetBean,…</a:t>
            </a:r>
          </a:p>
          <a:p>
            <a:pPr lvl="1"/>
            <a:r>
              <a:rPr lang="en-US" altLang="en-US" smtClean="0"/>
              <a:t>Dreamweaver, MS Expression,…</a:t>
            </a:r>
          </a:p>
          <a:p>
            <a:pPr lvl="1"/>
            <a:r>
              <a:rPr lang="en-US" altLang="en-US" smtClean="0"/>
              <a:t>Notepad++,…</a:t>
            </a:r>
          </a:p>
        </p:txBody>
      </p:sp>
    </p:spTree>
    <p:extLst>
      <p:ext uri="{BB962C8B-B14F-4D97-AF65-F5344CB8AC3E}">
        <p14:creationId xmlns:p14="http://schemas.microsoft.com/office/powerpoint/2010/main" val="2512447826"/>
      </p:ext>
    </p:extLst>
  </p:cSld>
  <p:clrMapOvr>
    <a:masterClrMapping/>
  </p:clrMapOvr>
  <p:transition spd="slow">
    <p:wipe dir="d"/>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31" y="381595"/>
            <a:ext cx="8229600" cy="1149137"/>
          </a:xfrm>
        </p:spPr>
        <p:txBody>
          <a:bodyPr>
            <a:normAutofit fontScale="90000"/>
          </a:bodyPr>
          <a:lstStyle/>
          <a:p>
            <a:pPr>
              <a:defRPr/>
            </a:pPr>
            <a:r>
              <a:rPr lang="en-US" dirty="0" err="1" smtClean="0"/>
              <a:t>Chương</a:t>
            </a:r>
            <a:r>
              <a:rPr lang="en-US" dirty="0" smtClean="0"/>
              <a:t> V: MySQL </a:t>
            </a:r>
            <a:r>
              <a:rPr lang="en-US" dirty="0" err="1" smtClean="0"/>
              <a:t>và</a:t>
            </a:r>
            <a:r>
              <a:rPr lang="en-US" dirty="0" smtClean="0"/>
              <a:t> PHP</a:t>
            </a:r>
            <a:r>
              <a:rPr lang="en-US" dirty="0"/>
              <a:t/>
            </a:r>
            <a:br>
              <a:rPr lang="en-US" dirty="0"/>
            </a:br>
            <a:r>
              <a:rPr lang="en-US" dirty="0" smtClean="0"/>
              <a:t>     </a:t>
            </a:r>
            <a:r>
              <a:rPr lang="en-US" sz="3100" dirty="0" err="1" smtClean="0"/>
              <a:t>Kết</a:t>
            </a:r>
            <a:r>
              <a:rPr lang="en-US" sz="3100" dirty="0" smtClean="0"/>
              <a:t> </a:t>
            </a:r>
            <a:r>
              <a:rPr lang="en-US" sz="3100" dirty="0" err="1"/>
              <a:t>nối</a:t>
            </a:r>
            <a:r>
              <a:rPr lang="en-US" sz="3100" dirty="0"/>
              <a:t> MySQL </a:t>
            </a:r>
            <a:r>
              <a:rPr lang="en-US" sz="3100" dirty="0" err="1"/>
              <a:t>từ</a:t>
            </a:r>
            <a:r>
              <a:rPr lang="en-US" sz="3100" dirty="0"/>
              <a:t> PHP</a:t>
            </a:r>
          </a:p>
        </p:txBody>
      </p:sp>
      <p:grpSp>
        <p:nvGrpSpPr>
          <p:cNvPr id="379907" name="Group 3"/>
          <p:cNvGrpSpPr>
            <a:grpSpLocks/>
          </p:cNvGrpSpPr>
          <p:nvPr/>
        </p:nvGrpSpPr>
        <p:grpSpPr bwMode="auto">
          <a:xfrm>
            <a:off x="1538387" y="2514600"/>
            <a:ext cx="6067226" cy="3383089"/>
            <a:chOff x="1066800" y="1752600"/>
            <a:chExt cx="7467600" cy="4510275"/>
          </a:xfrm>
        </p:grpSpPr>
        <p:sp>
          <p:nvSpPr>
            <p:cNvPr id="5" name="Text Box 3"/>
            <p:cNvSpPr txBox="1">
              <a:spLocks noChangeArrowheads="1"/>
            </p:cNvSpPr>
            <p:nvPr/>
          </p:nvSpPr>
          <p:spPr bwMode="auto">
            <a:xfrm>
              <a:off x="3200225" y="1752600"/>
              <a:ext cx="2133426" cy="48221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2188" b="1">
                  <a:solidFill>
                    <a:schemeClr val="tx2"/>
                  </a:solidFill>
                  <a:effectLst>
                    <a:outerShdw blurRad="38100" dist="38100" dir="2700000" algn="tl">
                      <a:srgbClr val="C0C0C0"/>
                    </a:outerShdw>
                  </a:effectLst>
                  <a:cs typeface="Arial" charset="0"/>
                </a:rPr>
                <a:t>PHP script</a:t>
              </a:r>
            </a:p>
          </p:txBody>
        </p:sp>
        <p:sp>
          <p:nvSpPr>
            <p:cNvPr id="6" name="Text Box 4"/>
            <p:cNvSpPr txBox="1">
              <a:spLocks noChangeArrowheads="1"/>
            </p:cNvSpPr>
            <p:nvPr/>
          </p:nvSpPr>
          <p:spPr bwMode="auto">
            <a:xfrm>
              <a:off x="1066800" y="2675892"/>
              <a:ext cx="2133425" cy="10462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Thư viện chuẩn</a:t>
              </a:r>
            </a:p>
            <a:p>
              <a:pPr algn="ctr" eaLnBrk="1" hangingPunct="1">
                <a:lnSpc>
                  <a:spcPct val="80000"/>
                </a:lnSpc>
                <a:spcBef>
                  <a:spcPct val="50000"/>
                </a:spcBef>
                <a:buClr>
                  <a:schemeClr val="hlink"/>
                </a:buClr>
                <a:buFont typeface="Wingdings" pitchFamily="2" charset="2"/>
                <a:buNone/>
                <a:defRPr/>
              </a:pPr>
              <a:r>
                <a:rPr lang="en-US" sz="2500" b="1">
                  <a:solidFill>
                    <a:schemeClr val="tx2"/>
                  </a:solidFill>
                  <a:effectLst>
                    <a:outerShdw blurRad="38100" dist="38100" dir="2700000" algn="tl">
                      <a:srgbClr val="C0C0C0"/>
                    </a:outerShdw>
                  </a:effectLst>
                  <a:cs typeface="Arial" charset="0"/>
                </a:rPr>
                <a:t>mysql</a:t>
              </a:r>
            </a:p>
          </p:txBody>
        </p:sp>
        <p:sp>
          <p:nvSpPr>
            <p:cNvPr id="7" name="Text Box 5"/>
            <p:cNvSpPr txBox="1">
              <a:spLocks noChangeArrowheads="1"/>
            </p:cNvSpPr>
            <p:nvPr/>
          </p:nvSpPr>
          <p:spPr bwMode="auto">
            <a:xfrm>
              <a:off x="5333651" y="2643520"/>
              <a:ext cx="2210360" cy="10462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Thư viện cải tiến</a:t>
              </a:r>
            </a:p>
            <a:p>
              <a:pPr algn="ctr" eaLnBrk="1" hangingPunct="1">
                <a:lnSpc>
                  <a:spcPct val="80000"/>
                </a:lnSpc>
                <a:spcBef>
                  <a:spcPct val="50000"/>
                </a:spcBef>
                <a:buClr>
                  <a:schemeClr val="hlink"/>
                </a:buClr>
                <a:buFont typeface="Wingdings" pitchFamily="2" charset="2"/>
                <a:buNone/>
                <a:defRPr/>
              </a:pPr>
              <a:r>
                <a:rPr lang="en-US" sz="2500" b="1">
                  <a:solidFill>
                    <a:schemeClr val="tx2"/>
                  </a:solidFill>
                  <a:effectLst>
                    <a:outerShdw blurRad="38100" dist="38100" dir="2700000" algn="tl">
                      <a:srgbClr val="C0C0C0"/>
                    </a:outerShdw>
                  </a:effectLst>
                  <a:cs typeface="Arial" charset="0"/>
                </a:rPr>
                <a:t>mysqli</a:t>
              </a:r>
            </a:p>
          </p:txBody>
        </p:sp>
        <p:sp>
          <p:nvSpPr>
            <p:cNvPr id="8" name="Text Box 6"/>
            <p:cNvSpPr txBox="1">
              <a:spLocks noChangeArrowheads="1"/>
            </p:cNvSpPr>
            <p:nvPr/>
          </p:nvSpPr>
          <p:spPr bwMode="auto">
            <a:xfrm>
              <a:off x="6553624" y="4160654"/>
              <a:ext cx="1980776" cy="96306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Sử dụng hàm</a:t>
              </a:r>
            </a:p>
            <a:p>
              <a:pPr algn="ctr" eaLnBrk="1" hangingPunct="1">
                <a:lnSpc>
                  <a:spcPct val="80000"/>
                </a:lnSpc>
                <a:spcBef>
                  <a:spcPct val="50000"/>
                </a:spcBef>
                <a:buClr>
                  <a:schemeClr val="hlink"/>
                </a:buClr>
                <a:buFont typeface="Wingdings" pitchFamily="2" charset="2"/>
                <a:buNone/>
                <a:defRPr/>
              </a:pPr>
              <a:r>
                <a:rPr lang="en-US" sz="2188" b="1">
                  <a:solidFill>
                    <a:schemeClr val="tx2"/>
                  </a:solidFill>
                  <a:effectLst>
                    <a:outerShdw blurRad="38100" dist="38100" dir="2700000" algn="tl">
                      <a:srgbClr val="C0C0C0"/>
                    </a:outerShdw>
                  </a:effectLst>
                  <a:cs typeface="Arial" charset="0"/>
                </a:rPr>
                <a:t>mysqli</a:t>
              </a:r>
            </a:p>
          </p:txBody>
        </p:sp>
        <p:sp>
          <p:nvSpPr>
            <p:cNvPr id="9" name="Text Box 7"/>
            <p:cNvSpPr txBox="1">
              <a:spLocks noChangeArrowheads="1"/>
            </p:cNvSpPr>
            <p:nvPr/>
          </p:nvSpPr>
          <p:spPr bwMode="auto">
            <a:xfrm>
              <a:off x="3505524" y="4132619"/>
              <a:ext cx="2971165" cy="2130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Sử dụng lớp</a:t>
              </a:r>
            </a:p>
            <a:p>
              <a:pPr eaLnBrk="1" hangingPunct="1">
                <a:lnSpc>
                  <a:spcPct val="80000"/>
                </a:lnSpc>
                <a:spcBef>
                  <a:spcPct val="50000"/>
                </a:spcBef>
                <a:buClr>
                  <a:schemeClr val="hlink"/>
                </a:buClr>
                <a:buSzPct val="50000"/>
                <a:buFont typeface="Wingdings" pitchFamily="2" charset="2"/>
                <a:buChar char="n"/>
                <a:defRPr/>
              </a:pPr>
              <a:r>
                <a:rPr lang="en-US" sz="2188" b="1">
                  <a:solidFill>
                    <a:schemeClr val="tx2"/>
                  </a:solidFill>
                  <a:effectLst>
                    <a:outerShdw blurRad="38100" dist="38100" dir="2700000" algn="tl">
                      <a:srgbClr val="C0C0C0"/>
                    </a:outerShdw>
                  </a:effectLst>
                  <a:cs typeface="Arial" charset="0"/>
                </a:rPr>
                <a:t>mysqli</a:t>
              </a:r>
            </a:p>
            <a:p>
              <a:pPr eaLnBrk="1" hangingPunct="1">
                <a:lnSpc>
                  <a:spcPct val="80000"/>
                </a:lnSpc>
                <a:spcBef>
                  <a:spcPct val="50000"/>
                </a:spcBef>
                <a:buClr>
                  <a:schemeClr val="hlink"/>
                </a:buClr>
                <a:buSzPct val="50000"/>
                <a:buFont typeface="Wingdings" pitchFamily="2" charset="2"/>
                <a:buChar char="n"/>
                <a:defRPr/>
              </a:pPr>
              <a:r>
                <a:rPr lang="en-US" sz="2188" b="1">
                  <a:solidFill>
                    <a:schemeClr val="tx2"/>
                  </a:solidFill>
                  <a:effectLst>
                    <a:outerShdw blurRad="38100" dist="38100" dir="2700000" algn="tl">
                      <a:srgbClr val="C0C0C0"/>
                    </a:outerShdw>
                  </a:effectLst>
                  <a:cs typeface="Arial" charset="0"/>
                </a:rPr>
                <a:t>mysqli_stmt</a:t>
              </a:r>
            </a:p>
            <a:p>
              <a:pPr eaLnBrk="1" hangingPunct="1">
                <a:lnSpc>
                  <a:spcPct val="80000"/>
                </a:lnSpc>
                <a:spcBef>
                  <a:spcPct val="50000"/>
                </a:spcBef>
                <a:buClr>
                  <a:schemeClr val="hlink"/>
                </a:buClr>
                <a:buSzPct val="50000"/>
                <a:buFont typeface="Wingdings" pitchFamily="2" charset="2"/>
                <a:buChar char="n"/>
                <a:defRPr/>
              </a:pPr>
              <a:r>
                <a:rPr lang="en-US" sz="2188" b="1">
                  <a:solidFill>
                    <a:schemeClr val="tx2"/>
                  </a:solidFill>
                  <a:effectLst>
                    <a:outerShdw blurRad="38100" dist="38100" dir="2700000" algn="tl">
                      <a:srgbClr val="C0C0C0"/>
                    </a:outerShdw>
                  </a:effectLst>
                  <a:cs typeface="Arial" charset="0"/>
                </a:rPr>
                <a:t>mysqli_result</a:t>
              </a:r>
            </a:p>
          </p:txBody>
        </p:sp>
        <p:sp>
          <p:nvSpPr>
            <p:cNvPr id="379913" name="Line 8"/>
            <p:cNvSpPr>
              <a:spLocks noChangeShapeType="1"/>
            </p:cNvSpPr>
            <p:nvPr/>
          </p:nvSpPr>
          <p:spPr bwMode="auto">
            <a:xfrm flipH="1">
              <a:off x="3200400" y="2209800"/>
              <a:ext cx="106680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914" name="Line 9"/>
            <p:cNvSpPr>
              <a:spLocks noChangeShapeType="1"/>
            </p:cNvSpPr>
            <p:nvPr/>
          </p:nvSpPr>
          <p:spPr bwMode="auto">
            <a:xfrm>
              <a:off x="4267200" y="2209800"/>
              <a:ext cx="106680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915" name="Line 10"/>
            <p:cNvSpPr>
              <a:spLocks noChangeShapeType="1"/>
            </p:cNvSpPr>
            <p:nvPr/>
          </p:nvSpPr>
          <p:spPr bwMode="auto">
            <a:xfrm>
              <a:off x="6477000" y="3657600"/>
              <a:ext cx="1143000" cy="533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916" name="Line 11"/>
            <p:cNvSpPr>
              <a:spLocks noChangeShapeType="1"/>
            </p:cNvSpPr>
            <p:nvPr/>
          </p:nvSpPr>
          <p:spPr bwMode="auto">
            <a:xfrm flipH="1">
              <a:off x="5029200" y="3657600"/>
              <a:ext cx="1447800" cy="533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14" name="Text Box 12"/>
            <p:cNvSpPr txBox="1">
              <a:spLocks noChangeArrowheads="1"/>
            </p:cNvSpPr>
            <p:nvPr/>
          </p:nvSpPr>
          <p:spPr bwMode="auto">
            <a:xfrm>
              <a:off x="1142514" y="4160656"/>
              <a:ext cx="1981997" cy="96306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Sử dụng hàm</a:t>
              </a:r>
            </a:p>
            <a:p>
              <a:pPr algn="ctr" eaLnBrk="1" hangingPunct="1">
                <a:lnSpc>
                  <a:spcPct val="80000"/>
                </a:lnSpc>
                <a:spcBef>
                  <a:spcPct val="50000"/>
                </a:spcBef>
                <a:buClr>
                  <a:schemeClr val="hlink"/>
                </a:buClr>
                <a:buFont typeface="Wingdings" pitchFamily="2" charset="2"/>
                <a:buNone/>
                <a:defRPr/>
              </a:pPr>
              <a:r>
                <a:rPr lang="en-US" sz="2188" b="1">
                  <a:solidFill>
                    <a:schemeClr val="tx2"/>
                  </a:solidFill>
                  <a:effectLst>
                    <a:outerShdw blurRad="38100" dist="38100" dir="2700000" algn="tl">
                      <a:srgbClr val="C0C0C0"/>
                    </a:outerShdw>
                  </a:effectLst>
                  <a:cs typeface="Arial" charset="0"/>
                </a:rPr>
                <a:t>mysql</a:t>
              </a:r>
            </a:p>
          </p:txBody>
        </p:sp>
        <p:sp>
          <p:nvSpPr>
            <p:cNvPr id="379918" name="Line 13"/>
            <p:cNvSpPr>
              <a:spLocks noChangeShapeType="1"/>
            </p:cNvSpPr>
            <p:nvPr/>
          </p:nvSpPr>
          <p:spPr bwMode="auto">
            <a:xfrm flipH="1">
              <a:off x="2133600" y="3657600"/>
              <a:ext cx="0" cy="533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grpSp>
    </p:spTree>
    <p:extLst>
      <p:ext uri="{BB962C8B-B14F-4D97-AF65-F5344CB8AC3E}">
        <p14:creationId xmlns:p14="http://schemas.microsoft.com/office/powerpoint/2010/main" val="3673824804"/>
      </p:ext>
    </p:extLst>
  </p:cSld>
  <p:clrMapOvr>
    <a:masterClrMapping/>
  </p:clrMapOvr>
  <p:transition spd="slow">
    <p:wipe dir="d"/>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Thư viện mysql cải tiến trong PHP5</a:t>
            </a:r>
            <a:endParaRPr lang="en-US"/>
          </a:p>
        </p:txBody>
      </p:sp>
      <p:sp>
        <p:nvSpPr>
          <p:cNvPr id="380931" name="Content Placeholder 2"/>
          <p:cNvSpPr>
            <a:spLocks noGrp="1"/>
          </p:cNvSpPr>
          <p:nvPr>
            <p:ph idx="1"/>
          </p:nvPr>
        </p:nvSpPr>
        <p:spPr/>
        <p:txBody>
          <a:bodyPr/>
          <a:lstStyle/>
          <a:p>
            <a:r>
              <a:rPr lang="vi-VN" altLang="en-US" smtClean="0"/>
              <a:t>Thiết lập trong php.ini</a:t>
            </a:r>
          </a:p>
          <a:p>
            <a:pPr lvl="1"/>
            <a:r>
              <a:rPr lang="vi-VN" altLang="en-US" smtClean="0"/>
              <a:t>extension=php_mysqli.dll</a:t>
            </a:r>
          </a:p>
          <a:p>
            <a:r>
              <a:rPr lang="vi-VN" altLang="en-US" smtClean="0"/>
              <a:t>Ưu điểm</a:t>
            </a:r>
          </a:p>
          <a:p>
            <a:pPr lvl="1"/>
            <a:r>
              <a:rPr lang="vi-VN" altLang="en-US" smtClean="0"/>
              <a:t>Hỗ trợ lập trình hướng đối tượng</a:t>
            </a:r>
          </a:p>
          <a:p>
            <a:pPr lvl="1"/>
            <a:r>
              <a:rPr lang="vi-VN" altLang="en-US" smtClean="0"/>
              <a:t>Hỗ trợ nhân bản và phân tán CSDL</a:t>
            </a:r>
          </a:p>
          <a:p>
            <a:pPr lvl="1"/>
            <a:r>
              <a:rPr lang="vi-VN" altLang="en-US" smtClean="0"/>
              <a:t>Nén và mã hóa dữ liệu trên kết nối</a:t>
            </a:r>
          </a:p>
          <a:p>
            <a:pPr lvl="1"/>
            <a:r>
              <a:rPr lang="vi-VN" altLang="en-US" smtClean="0"/>
              <a:t>Tối ưu hiệu năng và mã</a:t>
            </a:r>
          </a:p>
          <a:p>
            <a:endParaRPr lang="en-US" altLang="en-US" smtClean="0"/>
          </a:p>
        </p:txBody>
      </p:sp>
    </p:spTree>
    <p:extLst>
      <p:ext uri="{BB962C8B-B14F-4D97-AF65-F5344CB8AC3E}">
        <p14:creationId xmlns:p14="http://schemas.microsoft.com/office/powerpoint/2010/main" val="3406130030"/>
      </p:ext>
    </p:extLst>
  </p:cSld>
  <p:clrMapOvr>
    <a:masterClrMapping/>
  </p:clrMapOvr>
  <p:transition spd="slow">
    <p:wipe dir="d"/>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1 - Tạo kết nối</a:t>
            </a:r>
            <a:endParaRPr lang="en-US"/>
          </a:p>
        </p:txBody>
      </p:sp>
      <p:sp>
        <p:nvSpPr>
          <p:cNvPr id="382979" name="Content Placeholder 2"/>
          <p:cNvSpPr>
            <a:spLocks noGrp="1"/>
          </p:cNvSpPr>
          <p:nvPr>
            <p:ph idx="1"/>
          </p:nvPr>
        </p:nvSpPr>
        <p:spPr>
          <a:xfrm>
            <a:off x="762000" y="1596413"/>
            <a:ext cx="8229600" cy="5109187"/>
          </a:xfrm>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mysql_connect</a:t>
            </a:r>
            <a:r>
              <a:rPr lang="en-US" altLang="en-US" sz="2400" dirty="0">
                <a:latin typeface="Courier New" panose="02070309020205020404" pitchFamily="49" charset="0"/>
              </a:rPr>
              <a:t>("máy_</a:t>
            </a:r>
            <a:r>
              <a:rPr lang="en-US" altLang="en-US" sz="2400" dirty="0" err="1">
                <a:latin typeface="Courier New" panose="02070309020205020404" pitchFamily="49" charset="0"/>
              </a:rPr>
              <a:t>chủ</a:t>
            </a:r>
            <a:r>
              <a:rPr lang="en-US" altLang="en-US" sz="2400" dirty="0" smtClean="0">
                <a:latin typeface="Courier New" panose="02070309020205020404" pitchFamily="49" charset="0"/>
              </a:rPr>
              <a:t>","</a:t>
            </a:r>
            <a:r>
              <a:rPr lang="en-US" altLang="en-US" sz="2400" dirty="0" err="1">
                <a:latin typeface="Courier New" panose="02070309020205020404" pitchFamily="49" charset="0"/>
              </a:rPr>
              <a:t>tên_đăng_nhập</a:t>
            </a:r>
            <a:r>
              <a:rPr lang="en-US" altLang="en-US" sz="2400" dirty="0">
                <a:latin typeface="Courier New" panose="02070309020205020404" pitchFamily="49" charset="0"/>
              </a:rPr>
              <a:t>", "</a:t>
            </a:r>
            <a:r>
              <a:rPr lang="en-US" altLang="en-US" sz="2400" dirty="0" err="1">
                <a:latin typeface="Courier New" panose="02070309020205020404" pitchFamily="49" charset="0"/>
              </a:rPr>
              <a:t>mật_khẩu</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mysqli_connect</a:t>
            </a:r>
            <a:r>
              <a:rPr lang="en-US" altLang="en-US" sz="2400" dirty="0">
                <a:latin typeface="Courier New" panose="02070309020205020404" pitchFamily="49" charset="0"/>
              </a:rPr>
              <a:t>("máy_</a:t>
            </a:r>
            <a:r>
              <a:rPr lang="en-US" altLang="en-US" sz="2400" dirty="0" err="1">
                <a:latin typeface="Courier New" panose="02070309020205020404" pitchFamily="49" charset="0"/>
              </a:rPr>
              <a:t>chủ</a:t>
            </a:r>
            <a:r>
              <a:rPr lang="en-US" altLang="en-US" sz="2400" dirty="0" smtClean="0">
                <a:latin typeface="Courier New" panose="02070309020205020404" pitchFamily="49" charset="0"/>
              </a:rPr>
              <a:t>","</a:t>
            </a:r>
            <a:r>
              <a:rPr lang="en-US" altLang="en-US" sz="2400" dirty="0" err="1">
                <a:latin typeface="Courier New" panose="02070309020205020404" pitchFamily="49" charset="0"/>
              </a:rPr>
              <a:t>tên</a:t>
            </a:r>
            <a:r>
              <a:rPr lang="en-US" altLang="en-US" sz="2400" dirty="0" smtClean="0">
                <a:latin typeface="Courier New" panose="02070309020205020404" pitchFamily="49" charset="0"/>
              </a:rPr>
              <a:t>","</a:t>
            </a:r>
            <a:r>
              <a:rPr lang="en-US" altLang="en-US" sz="2400" dirty="0">
                <a:latin typeface="Courier New" panose="02070309020205020404" pitchFamily="49" charset="0"/>
              </a:rPr>
              <a:t>mật_</a:t>
            </a:r>
            <a:r>
              <a:rPr lang="en-US" altLang="en-US" sz="2400" dirty="0" err="1">
                <a:latin typeface="Courier New" panose="02070309020205020404" pitchFamily="49" charset="0"/>
              </a:rPr>
              <a:t>khẩu</a:t>
            </a:r>
            <a:r>
              <a:rPr lang="en-US" altLang="en-US" sz="2400" dirty="0" smtClean="0">
                <a:latin typeface="Courier New" panose="02070309020205020404" pitchFamily="49" charset="0"/>
              </a:rPr>
              <a:t>","</a:t>
            </a:r>
            <a:r>
              <a:rPr lang="en-US" altLang="en-US" sz="2400" dirty="0" err="1">
                <a:latin typeface="Courier New" panose="02070309020205020404" pitchFamily="49" charset="0"/>
              </a:rPr>
              <a:t>CSDL_chọn</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 = </a:t>
            </a:r>
            <a:r>
              <a:rPr lang="en-US" altLang="en-US" sz="2400" b="1" dirty="0">
                <a:solidFill>
                  <a:srgbClr val="FF0000"/>
                </a:solidFill>
                <a:latin typeface="Courier New" panose="02070309020205020404" pitchFamily="49" charset="0"/>
              </a:rPr>
              <a:t>new </a:t>
            </a:r>
            <a:r>
              <a:rPr lang="en-US" altLang="en-US" sz="2400" b="1" dirty="0" err="1">
                <a:solidFill>
                  <a:srgbClr val="FF0000"/>
                </a:solidFill>
                <a:latin typeface="Courier New" panose="02070309020205020404" pitchFamily="49" charset="0"/>
              </a:rPr>
              <a:t>mysqli</a:t>
            </a:r>
            <a:r>
              <a:rPr lang="en-US" altLang="en-US" sz="2400" dirty="0">
                <a:latin typeface="Courier New" panose="02070309020205020404" pitchFamily="49" charset="0"/>
              </a:rPr>
              <a:t>("</a:t>
            </a:r>
            <a:r>
              <a:rPr lang="en-US" altLang="en-US" sz="2400" dirty="0" err="1">
                <a:latin typeface="Courier New" panose="02070309020205020404" pitchFamily="49" charset="0"/>
              </a:rPr>
              <a:t>máy_chủ</a:t>
            </a:r>
            <a:r>
              <a:rPr lang="en-US" altLang="en-US" sz="2400" dirty="0">
                <a:latin typeface="Courier New" panose="02070309020205020404" pitchFamily="49" charset="0"/>
              </a:rPr>
              <a:t>", 			"</a:t>
            </a:r>
            <a:r>
              <a:rPr lang="en-US" altLang="en-US" sz="2400" dirty="0" err="1">
                <a:latin typeface="Courier New" panose="02070309020205020404" pitchFamily="49" charset="0"/>
              </a:rPr>
              <a:t>tên</a:t>
            </a:r>
            <a:r>
              <a:rPr lang="en-US" altLang="en-US" sz="2400" dirty="0">
                <a:latin typeface="Courier New" panose="02070309020205020404" pitchFamily="49" charset="0"/>
              </a:rPr>
              <a:t>", "</a:t>
            </a:r>
            <a:r>
              <a:rPr lang="en-US" altLang="en-US" sz="2400" dirty="0" err="1">
                <a:latin typeface="Courier New" panose="02070309020205020404" pitchFamily="49" charset="0"/>
              </a:rPr>
              <a:t>mật_khẩu</a:t>
            </a:r>
            <a:r>
              <a:rPr lang="en-US" altLang="en-US" sz="2400" dirty="0">
                <a:latin typeface="Courier New" panose="02070309020205020404" pitchFamily="49" charset="0"/>
              </a:rPr>
              <a:t>", "</a:t>
            </a:r>
            <a:r>
              <a:rPr lang="en-US" altLang="en-US" sz="2400" dirty="0" err="1">
                <a:latin typeface="Courier New" panose="02070309020205020404" pitchFamily="49" charset="0"/>
              </a:rPr>
              <a:t>CSDL_chọn</a:t>
            </a:r>
            <a:r>
              <a:rPr lang="en-US" altLang="en-US" sz="2400" dirty="0">
                <a:latin typeface="Courier New" panose="02070309020205020404" pitchFamily="49" charset="0"/>
              </a:rPr>
              <a:t>");</a:t>
            </a:r>
          </a:p>
        </p:txBody>
      </p:sp>
    </p:spTree>
    <p:extLst>
      <p:ext uri="{BB962C8B-B14F-4D97-AF65-F5344CB8AC3E}">
        <p14:creationId xmlns:p14="http://schemas.microsoft.com/office/powerpoint/2010/main" val="2842234191"/>
      </p:ext>
    </p:extLst>
  </p:cSld>
  <p:clrMapOvr>
    <a:masterClrMapping/>
  </p:clrMapOvr>
  <p:transition spd="slow">
    <p:wipe dir="d"/>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1 - Tạo kết nối (tiếp)</a:t>
            </a:r>
            <a:endParaRPr lang="en-US"/>
          </a:p>
        </p:txBody>
      </p:sp>
      <p:sp>
        <p:nvSpPr>
          <p:cNvPr id="3" name="Content Placeholder 2"/>
          <p:cNvSpPr>
            <a:spLocks noGrp="1"/>
          </p:cNvSpPr>
          <p:nvPr>
            <p:ph idx="1"/>
          </p:nvPr>
        </p:nvSpPr>
        <p:spPr>
          <a:xfrm>
            <a:off x="762000" y="1596413"/>
            <a:ext cx="8077200" cy="5185387"/>
          </a:xfrm>
        </p:spPr>
        <p:txBody>
          <a:bodyPr/>
          <a:lstStyle/>
          <a:p>
            <a:pPr>
              <a:defRPr/>
            </a:pPr>
            <a:r>
              <a:rPr lang="en-US" dirty="0" err="1" smtClean="0"/>
              <a:t>Để</a:t>
            </a:r>
            <a:r>
              <a:rPr lang="en-US" dirty="0" smtClean="0"/>
              <a:t> </a:t>
            </a:r>
            <a:r>
              <a:rPr lang="en-US" dirty="0" err="1" smtClean="0"/>
              <a:t>tránh</a:t>
            </a:r>
            <a:r>
              <a:rPr lang="en-US" dirty="0" smtClean="0"/>
              <a:t> </a:t>
            </a:r>
            <a:r>
              <a:rPr lang="en-US" dirty="0" err="1" smtClean="0"/>
              <a:t>lỗi</a:t>
            </a:r>
            <a:r>
              <a:rPr lang="en-US" dirty="0" smtClean="0"/>
              <a:t> </a:t>
            </a:r>
            <a:r>
              <a:rPr lang="en-US" dirty="0" err="1" smtClean="0"/>
              <a:t>thì</a:t>
            </a:r>
            <a:r>
              <a:rPr lang="en-US" dirty="0" smtClean="0"/>
              <a:t> ta </a:t>
            </a:r>
            <a:r>
              <a:rPr lang="en-US" dirty="0" err="1" smtClean="0"/>
              <a:t>kết</a:t>
            </a:r>
            <a:r>
              <a:rPr lang="en-US" dirty="0" smtClean="0"/>
              <a:t> </a:t>
            </a:r>
            <a:r>
              <a:rPr lang="en-US" dirty="0" err="1" smtClean="0"/>
              <a:t>hợp</a:t>
            </a:r>
            <a:r>
              <a:rPr lang="en-US" dirty="0" smtClean="0"/>
              <a:t> </a:t>
            </a:r>
            <a:r>
              <a:rPr lang="en-US" dirty="0" err="1" smtClean="0"/>
              <a:t>thêm</a:t>
            </a:r>
            <a:r>
              <a:rPr lang="en-US" dirty="0" smtClean="0"/>
              <a:t> </a:t>
            </a:r>
            <a:r>
              <a:rPr lang="en-US" dirty="0" err="1" smtClean="0"/>
              <a:t>hàm</a:t>
            </a:r>
            <a:r>
              <a:rPr lang="en-US" dirty="0" smtClean="0"/>
              <a:t> die:</a:t>
            </a:r>
            <a:endParaRPr lang="en-US" dirty="0"/>
          </a:p>
          <a:p>
            <a:pPr algn="l" eaLnBrk="1" hangingPunct="1">
              <a:buFont typeface="Wingdings" panose="05000000000000000000" pitchFamily="2" charset="2"/>
              <a:buNone/>
              <a:defRPr/>
            </a:pPr>
            <a:r>
              <a:rPr lang="en-US" dirty="0">
                <a:latin typeface="Courier New" pitchFamily="49" charset="0"/>
              </a:rPr>
              <a:t>	</a:t>
            </a:r>
            <a:r>
              <a:rPr lang="en-US" sz="2400" dirty="0">
                <a:latin typeface="Courier New" pitchFamily="49" charset="0"/>
              </a:rPr>
              <a:t>$</a:t>
            </a:r>
            <a:r>
              <a:rPr lang="en-US" sz="2400" dirty="0" err="1">
                <a:latin typeface="Courier New" pitchFamily="49" charset="0"/>
              </a:rPr>
              <a:t>biến_kết_nối</a:t>
            </a:r>
            <a:r>
              <a:rPr lang="en-US" sz="2400" dirty="0">
                <a:latin typeface="Courier New" pitchFamily="49" charset="0"/>
              </a:rPr>
              <a:t> = </a:t>
            </a:r>
            <a:r>
              <a:rPr lang="en-US" sz="2400" b="1" dirty="0" err="1">
                <a:solidFill>
                  <a:srgbClr val="FF0000"/>
                </a:solidFill>
                <a:latin typeface="Courier New" pitchFamily="49" charset="0"/>
              </a:rPr>
              <a:t>mysql_connect</a:t>
            </a:r>
            <a:r>
              <a:rPr lang="en-US" sz="2400" dirty="0">
                <a:latin typeface="Courier New" pitchFamily="49" charset="0"/>
              </a:rPr>
              <a:t>("</a:t>
            </a:r>
            <a:r>
              <a:rPr lang="en-US" sz="2400" dirty="0" err="1">
                <a:latin typeface="Courier New" pitchFamily="49" charset="0"/>
              </a:rPr>
              <a:t>máy_chủ</a:t>
            </a:r>
            <a:r>
              <a:rPr lang="en-US" sz="2400" dirty="0">
                <a:latin typeface="Courier New" pitchFamily="49" charset="0"/>
              </a:rPr>
              <a:t>",</a:t>
            </a:r>
            <a:br>
              <a:rPr lang="en-US" sz="2400" dirty="0">
                <a:latin typeface="Courier New" pitchFamily="49" charset="0"/>
              </a:rPr>
            </a:br>
            <a:r>
              <a:rPr lang="en-US" sz="2400" dirty="0">
                <a:latin typeface="Courier New" pitchFamily="49" charset="0"/>
              </a:rPr>
              <a:t>		"</a:t>
            </a:r>
            <a:r>
              <a:rPr lang="en-US" sz="2400" dirty="0" err="1">
                <a:latin typeface="Courier New" pitchFamily="49" charset="0"/>
              </a:rPr>
              <a:t>tên_đăng_nhập</a:t>
            </a:r>
            <a:r>
              <a:rPr lang="en-US" sz="2400" dirty="0">
                <a:latin typeface="Courier New" pitchFamily="49" charset="0"/>
              </a:rPr>
              <a:t>", "</a:t>
            </a:r>
            <a:r>
              <a:rPr lang="en-US" sz="2400" dirty="0" err="1">
                <a:latin typeface="Courier New" pitchFamily="49" charset="0"/>
              </a:rPr>
              <a:t>mật_khẩu</a:t>
            </a:r>
            <a:r>
              <a:rPr lang="en-US" sz="2400" dirty="0">
                <a:latin typeface="Courier New" pitchFamily="49" charset="0"/>
              </a:rPr>
              <a:t>") </a:t>
            </a:r>
            <a:br>
              <a:rPr lang="en-US" sz="2400" dirty="0">
                <a:latin typeface="Courier New" pitchFamily="49" charset="0"/>
              </a:rPr>
            </a:br>
            <a:r>
              <a:rPr lang="en-US" sz="2400" dirty="0">
                <a:latin typeface="Courier New" pitchFamily="49" charset="0"/>
              </a:rPr>
              <a:t>		</a:t>
            </a:r>
            <a:r>
              <a:rPr lang="en-US" sz="2400" b="1" dirty="0">
                <a:latin typeface="Courier New" pitchFamily="49" charset="0"/>
              </a:rPr>
              <a:t>or</a:t>
            </a:r>
            <a:r>
              <a:rPr lang="en-US" sz="2400" dirty="0">
                <a:latin typeface="Courier New" pitchFamily="49" charset="0"/>
              </a:rPr>
              <a:t> </a:t>
            </a:r>
            <a:r>
              <a:rPr lang="en-US" sz="2400" b="1" dirty="0">
                <a:solidFill>
                  <a:srgbClr val="C00000"/>
                </a:solidFill>
                <a:latin typeface="Courier New" pitchFamily="49" charset="0"/>
              </a:rPr>
              <a:t>die</a:t>
            </a:r>
            <a:r>
              <a:rPr lang="en-US" sz="2400" dirty="0">
                <a:latin typeface="Courier New" pitchFamily="49" charset="0"/>
              </a:rPr>
              <a:t>("</a:t>
            </a:r>
            <a:r>
              <a:rPr lang="en-US" sz="2400" dirty="0" err="1">
                <a:latin typeface="Courier New" pitchFamily="49" charset="0"/>
              </a:rPr>
              <a:t>Không</a:t>
            </a:r>
            <a:r>
              <a:rPr lang="en-US" sz="2400" dirty="0">
                <a:latin typeface="Courier New" pitchFamily="49" charset="0"/>
              </a:rPr>
              <a:t> </a:t>
            </a:r>
            <a:r>
              <a:rPr lang="en-US" sz="2400" dirty="0" err="1">
                <a:latin typeface="Courier New" pitchFamily="49" charset="0"/>
              </a:rPr>
              <a:t>kết</a:t>
            </a:r>
            <a:r>
              <a:rPr lang="en-US" sz="2400" dirty="0">
                <a:latin typeface="Courier New" pitchFamily="49" charset="0"/>
              </a:rPr>
              <a:t> </a:t>
            </a:r>
            <a:r>
              <a:rPr lang="en-US" sz="2400" dirty="0" err="1">
                <a:latin typeface="Courier New" pitchFamily="49" charset="0"/>
              </a:rPr>
              <a:t>nối</a:t>
            </a:r>
            <a:r>
              <a:rPr lang="en-US" sz="2400" dirty="0">
                <a:latin typeface="Courier New" pitchFamily="49" charset="0"/>
              </a:rPr>
              <a:t> </a:t>
            </a:r>
            <a:r>
              <a:rPr lang="en-US" sz="2400" dirty="0" err="1">
                <a:latin typeface="Courier New" pitchFamily="49" charset="0"/>
              </a:rPr>
              <a:t>được</a:t>
            </a:r>
            <a:r>
              <a:rPr lang="en-US" sz="2400" dirty="0">
                <a:latin typeface="Courier New" pitchFamily="49" charset="0"/>
              </a:rPr>
              <a:t>");</a:t>
            </a:r>
            <a:endParaRPr lang="en-US" sz="2400" dirty="0" smtClean="0"/>
          </a:p>
          <a:p>
            <a:pPr>
              <a:defRPr/>
            </a:pPr>
            <a:r>
              <a:rPr lang="en-US" dirty="0" err="1" smtClean="0"/>
              <a:t>Chú</a:t>
            </a:r>
            <a:r>
              <a:rPr lang="en-US" dirty="0" smtClean="0"/>
              <a:t> ý:</a:t>
            </a:r>
          </a:p>
          <a:p>
            <a:pPr lvl="1">
              <a:defRPr/>
            </a:pPr>
            <a:r>
              <a:rPr lang="en-US" dirty="0" err="1" smtClean="0"/>
              <a:t>Hàm</a:t>
            </a:r>
            <a:r>
              <a:rPr lang="en-US" dirty="0" smtClean="0"/>
              <a:t> </a:t>
            </a:r>
            <a:r>
              <a:rPr lang="en-US" dirty="0">
                <a:latin typeface="Courier New" pitchFamily="49" charset="0"/>
              </a:rPr>
              <a:t>die</a:t>
            </a:r>
            <a:r>
              <a:rPr lang="en-US" dirty="0" smtClean="0">
                <a:latin typeface="Courier New" pitchFamily="49" charset="0"/>
              </a:rPr>
              <a:t>("</a:t>
            </a:r>
            <a:r>
              <a:rPr lang="en-US" dirty="0" err="1" smtClean="0">
                <a:latin typeface="Courier New" pitchFamily="49" charset="0"/>
              </a:rPr>
              <a:t>chuỗi</a:t>
            </a:r>
            <a:r>
              <a:rPr lang="en-US" dirty="0" smtClean="0">
                <a:latin typeface="Courier New" pitchFamily="49" charset="0"/>
              </a:rPr>
              <a:t> </a:t>
            </a:r>
            <a:r>
              <a:rPr lang="en-US" dirty="0" err="1" smtClean="0">
                <a:latin typeface="Courier New" pitchFamily="49" charset="0"/>
              </a:rPr>
              <a:t>thông</a:t>
            </a:r>
            <a:r>
              <a:rPr lang="en-US" dirty="0" smtClean="0">
                <a:latin typeface="Courier New" pitchFamily="49" charset="0"/>
              </a:rPr>
              <a:t> </a:t>
            </a:r>
            <a:r>
              <a:rPr lang="en-US" dirty="0" err="1" smtClean="0">
                <a:latin typeface="Courier New" pitchFamily="49" charset="0"/>
              </a:rPr>
              <a:t>báo</a:t>
            </a:r>
            <a:r>
              <a:rPr lang="en-US" dirty="0" smtClean="0">
                <a:latin typeface="Courier New" pitchFamily="49" charset="0"/>
              </a:rPr>
              <a:t>")</a:t>
            </a:r>
            <a:r>
              <a:rPr lang="en-US" dirty="0" smtClean="0"/>
              <a:t>: </a:t>
            </a:r>
            <a:r>
              <a:rPr lang="en-US" dirty="0" err="1"/>
              <a:t>Đưa</a:t>
            </a:r>
            <a:r>
              <a:rPr lang="en-US" dirty="0"/>
              <a:t> </a:t>
            </a:r>
            <a:r>
              <a:rPr lang="en-US" dirty="0" err="1"/>
              <a:t>ra</a:t>
            </a:r>
            <a:r>
              <a:rPr lang="en-US" dirty="0"/>
              <a:t> </a:t>
            </a:r>
            <a:r>
              <a:rPr lang="en-US" dirty="0" err="1"/>
              <a:t>thông</a:t>
            </a:r>
            <a:r>
              <a:rPr lang="en-US" dirty="0"/>
              <a:t> </a:t>
            </a:r>
            <a:r>
              <a:rPr lang="en-US" dirty="0" err="1"/>
              <a:t>báo</a:t>
            </a:r>
            <a:r>
              <a:rPr lang="en-US" dirty="0"/>
              <a:t> </a:t>
            </a:r>
            <a:r>
              <a:rPr lang="en-US" dirty="0" err="1"/>
              <a:t>và</a:t>
            </a:r>
            <a:r>
              <a:rPr lang="en-US" dirty="0"/>
              <a:t> </a:t>
            </a:r>
            <a:r>
              <a:rPr lang="en-US" dirty="0" err="1"/>
              <a:t>kết</a:t>
            </a:r>
            <a:r>
              <a:rPr lang="en-US" dirty="0"/>
              <a:t> </a:t>
            </a:r>
            <a:r>
              <a:rPr lang="en-US" dirty="0" err="1"/>
              <a:t>thúc</a:t>
            </a:r>
            <a:r>
              <a:rPr lang="en-US" dirty="0"/>
              <a:t>. </a:t>
            </a:r>
          </a:p>
          <a:p>
            <a:pPr lvl="1" eaLnBrk="1" hangingPunct="1">
              <a:defRPr/>
            </a:pPr>
            <a:r>
              <a:rPr lang="en-US" dirty="0" err="1"/>
              <a:t>Với</a:t>
            </a:r>
            <a:r>
              <a:rPr lang="en-US" dirty="0"/>
              <a:t> </a:t>
            </a:r>
            <a:r>
              <a:rPr lang="en-US" dirty="0" err="1" smtClean="0"/>
              <a:t>cách</a:t>
            </a:r>
            <a:r>
              <a:rPr lang="en-US" dirty="0" smtClean="0"/>
              <a:t> </a:t>
            </a:r>
            <a:r>
              <a:rPr lang="en-US" dirty="0" err="1"/>
              <a:t>viết</a:t>
            </a:r>
            <a:r>
              <a:rPr lang="en-US" dirty="0"/>
              <a:t> </a:t>
            </a:r>
            <a:r>
              <a:rPr lang="en-US" dirty="0" err="1" smtClean="0"/>
              <a:t>trên</a:t>
            </a:r>
            <a:r>
              <a:rPr lang="en-US" dirty="0" smtClean="0"/>
              <a:t> </a:t>
            </a:r>
            <a:r>
              <a:rPr lang="en-US" dirty="0" err="1" smtClean="0"/>
              <a:t>thì</a:t>
            </a:r>
            <a:r>
              <a:rPr lang="en-US" dirty="0" smtClean="0"/>
              <a:t> </a:t>
            </a:r>
            <a:r>
              <a:rPr lang="en-US" dirty="0" err="1" smtClean="0"/>
              <a:t>lệnh</a:t>
            </a:r>
            <a:r>
              <a:rPr lang="en-US" dirty="0" smtClean="0"/>
              <a:t> </a:t>
            </a:r>
            <a:r>
              <a:rPr lang="en-US" dirty="0" smtClean="0">
                <a:latin typeface="Courier New" pitchFamily="49" charset="0"/>
              </a:rPr>
              <a:t>die()</a:t>
            </a:r>
            <a:r>
              <a:rPr lang="en-US" dirty="0" smtClean="0"/>
              <a:t> </a:t>
            </a:r>
            <a:r>
              <a:rPr lang="en-US" dirty="0" err="1"/>
              <a:t>chỉ</a:t>
            </a:r>
            <a:r>
              <a:rPr lang="en-US" dirty="0"/>
              <a:t> </a:t>
            </a:r>
            <a:r>
              <a:rPr lang="en-US" dirty="0" err="1"/>
              <a:t>thực</a:t>
            </a:r>
            <a:r>
              <a:rPr lang="en-US" dirty="0"/>
              <a:t> </a:t>
            </a:r>
            <a:r>
              <a:rPr lang="en-US" dirty="0" err="1"/>
              <a:t>hiện</a:t>
            </a:r>
            <a:r>
              <a:rPr lang="en-US" dirty="0"/>
              <a:t> </a:t>
            </a:r>
            <a:r>
              <a:rPr lang="en-US" dirty="0" err="1"/>
              <a:t>khi</a:t>
            </a:r>
            <a:r>
              <a:rPr lang="en-US" dirty="0"/>
              <a:t> </a:t>
            </a:r>
            <a:r>
              <a:rPr lang="en-US" dirty="0" err="1"/>
              <a:t>lệnh</a:t>
            </a:r>
            <a:r>
              <a:rPr lang="en-US" dirty="0"/>
              <a:t> </a:t>
            </a:r>
            <a:r>
              <a:rPr lang="en-US" dirty="0" err="1"/>
              <a:t>trước</a:t>
            </a:r>
            <a:r>
              <a:rPr lang="en-US" dirty="0"/>
              <a:t> </a:t>
            </a:r>
            <a:r>
              <a:rPr lang="en-US" dirty="0" err="1"/>
              <a:t>nó</a:t>
            </a:r>
            <a:r>
              <a:rPr lang="en-US" dirty="0"/>
              <a:t> </a:t>
            </a:r>
            <a:r>
              <a:rPr lang="en-US" dirty="0" err="1"/>
              <a:t>không</a:t>
            </a:r>
            <a:r>
              <a:rPr lang="en-US" dirty="0"/>
              <a:t> </a:t>
            </a:r>
            <a:r>
              <a:rPr lang="en-US" dirty="0" err="1"/>
              <a:t>thành</a:t>
            </a:r>
            <a:r>
              <a:rPr lang="en-US" dirty="0"/>
              <a:t> </a:t>
            </a:r>
            <a:r>
              <a:rPr lang="en-US" dirty="0" err="1" smtClean="0"/>
              <a:t>công</a:t>
            </a:r>
            <a:r>
              <a:rPr lang="en-US" dirty="0" smtClean="0"/>
              <a:t>.</a:t>
            </a:r>
            <a:endParaRPr lang="en-US" dirty="0"/>
          </a:p>
          <a:p>
            <a:pPr marL="0" indent="0">
              <a:buNone/>
              <a:defRPr/>
            </a:pPr>
            <a:endParaRPr lang="en-US" dirty="0"/>
          </a:p>
          <a:p>
            <a:pPr>
              <a:defRPr/>
            </a:pPr>
            <a:endParaRPr lang="en-US" dirty="0"/>
          </a:p>
        </p:txBody>
      </p:sp>
    </p:spTree>
    <p:extLst>
      <p:ext uri="{BB962C8B-B14F-4D97-AF65-F5344CB8AC3E}">
        <p14:creationId xmlns:p14="http://schemas.microsoft.com/office/powerpoint/2010/main" val="1738165483"/>
      </p:ext>
    </p:extLst>
  </p:cSld>
  <p:clrMapOvr>
    <a:masterClrMapping/>
  </p:clrMapOvr>
  <p:transition spd="slow">
    <p:wipe dir="d"/>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2 - Lựa chọn CSDL</a:t>
            </a:r>
            <a:endParaRPr lang="en-US"/>
          </a:p>
        </p:txBody>
      </p:sp>
      <p:sp>
        <p:nvSpPr>
          <p:cNvPr id="385027" name="Content Placeholder 2"/>
          <p:cNvSpPr>
            <a:spLocks noGrp="1"/>
          </p:cNvSpPr>
          <p:nvPr>
            <p:ph idx="1"/>
          </p:nvPr>
        </p:nvSpPr>
        <p:spPr/>
        <p:txBody>
          <a:bodyPr>
            <a:normAutofit/>
          </a:bodyPr>
          <a:lstStyle/>
          <a:p>
            <a:r>
              <a:rPr lang="en-US" altLang="en-US" sz="2200" dirty="0" err="1"/>
              <a:t>Dùng</a:t>
            </a:r>
            <a:r>
              <a:rPr lang="en-US" altLang="en-US" sz="2200" dirty="0"/>
              <a:t> </a:t>
            </a:r>
            <a:r>
              <a:rPr lang="en-US" altLang="en-US" sz="2200" dirty="0" err="1"/>
              <a:t>hàm</a:t>
            </a:r>
            <a:r>
              <a:rPr lang="en-US" altLang="en-US" sz="2200" dirty="0"/>
              <a:t> </a:t>
            </a:r>
            <a:r>
              <a:rPr lang="en-US" altLang="en-US" sz="2200" dirty="0" err="1"/>
              <a:t>mysql</a:t>
            </a:r>
            <a:r>
              <a:rPr lang="en-US" altLang="en-US" sz="2200" dirty="0"/>
              <a:t>:</a:t>
            </a:r>
          </a:p>
          <a:p>
            <a:pPr algn="l" eaLnBrk="1" hangingPunct="1">
              <a:buFont typeface="Wingdings" panose="05000000000000000000" pitchFamily="2" charset="2"/>
              <a:buNone/>
            </a:pPr>
            <a:r>
              <a:rPr lang="en-US" altLang="en-US" sz="2200" dirty="0">
                <a:latin typeface="Courier New" panose="02070309020205020404" pitchFamily="49" charset="0"/>
              </a:rPr>
              <a:t>	</a:t>
            </a:r>
            <a:r>
              <a:rPr lang="en-US" altLang="en-US" sz="2200" b="1" dirty="0" err="1">
                <a:solidFill>
                  <a:srgbClr val="FF0000"/>
                </a:solidFill>
                <a:latin typeface="Courier New" panose="02070309020205020404" pitchFamily="49" charset="0"/>
              </a:rPr>
              <a:t>mysql_select_db</a:t>
            </a:r>
            <a:r>
              <a:rPr lang="en-US" altLang="en-US" sz="2200" dirty="0">
                <a:latin typeface="Courier New" panose="02070309020205020404" pitchFamily="49" charset="0"/>
              </a:rPr>
              <a:t>("</a:t>
            </a:r>
            <a:r>
              <a:rPr lang="en-US" altLang="en-US" sz="2200" dirty="0" err="1">
                <a:latin typeface="Courier New" panose="02070309020205020404" pitchFamily="49" charset="0"/>
              </a:rPr>
              <a:t>Tên</a:t>
            </a:r>
            <a:r>
              <a:rPr lang="en-US" altLang="en-US" sz="2200" dirty="0">
                <a:latin typeface="Courier New" panose="02070309020205020404" pitchFamily="49" charset="0"/>
              </a:rPr>
              <a:t> CSDL",</a:t>
            </a:r>
            <a:r>
              <a:rPr lang="en-US" altLang="en-US" sz="2200" dirty="0">
                <a:solidFill>
                  <a:srgbClr val="D61510"/>
                </a:solidFill>
                <a:latin typeface="Courier New" panose="02070309020205020404" pitchFamily="49" charset="0"/>
              </a:rPr>
              <a:t>$</a:t>
            </a:r>
            <a:r>
              <a:rPr lang="en-US" altLang="en-US" sz="2200" dirty="0" err="1">
                <a:solidFill>
                  <a:srgbClr val="D61510"/>
                </a:solidFill>
                <a:latin typeface="Courier New" panose="02070309020205020404" pitchFamily="49" charset="0"/>
              </a:rPr>
              <a:t>biến_kết_nối</a:t>
            </a:r>
            <a:r>
              <a:rPr lang="en-US" altLang="en-US" sz="2200" dirty="0">
                <a:latin typeface="Courier New" panose="02070309020205020404" pitchFamily="49" charset="0"/>
              </a:rPr>
              <a:t>) </a:t>
            </a:r>
            <a:br>
              <a:rPr lang="en-US" altLang="en-US" sz="2200" dirty="0">
                <a:latin typeface="Courier New" panose="02070309020205020404" pitchFamily="49" charset="0"/>
              </a:rPr>
            </a:br>
            <a:r>
              <a:rPr lang="en-US" altLang="en-US" sz="2200" dirty="0">
                <a:latin typeface="Courier New" panose="02070309020205020404" pitchFamily="49" charset="0"/>
              </a:rPr>
              <a:t>				or die ("</a:t>
            </a:r>
            <a:r>
              <a:rPr lang="en-US" altLang="en-US" sz="2200" dirty="0" err="1">
                <a:latin typeface="Courier New" panose="02070309020205020404" pitchFamily="49" charset="0"/>
              </a:rPr>
              <a:t>Chưa</a:t>
            </a:r>
            <a:r>
              <a:rPr lang="en-US" altLang="en-US" sz="2200" dirty="0">
                <a:latin typeface="Courier New" panose="02070309020205020404" pitchFamily="49" charset="0"/>
              </a:rPr>
              <a:t> </a:t>
            </a:r>
            <a:r>
              <a:rPr lang="en-US" altLang="en-US" sz="2200" dirty="0" err="1">
                <a:latin typeface="Courier New" panose="02070309020205020404" pitchFamily="49" charset="0"/>
              </a:rPr>
              <a:t>có</a:t>
            </a:r>
            <a:r>
              <a:rPr lang="en-US" altLang="en-US" sz="2200" dirty="0">
                <a:latin typeface="Courier New" panose="02070309020205020404" pitchFamily="49" charset="0"/>
              </a:rPr>
              <a:t> CSDL");</a:t>
            </a:r>
          </a:p>
          <a:p>
            <a:r>
              <a:rPr lang="en-US" altLang="en-US" sz="2200" dirty="0" err="1"/>
              <a:t>Dùng</a:t>
            </a:r>
            <a:r>
              <a:rPr lang="en-US" altLang="en-US" sz="2200" dirty="0"/>
              <a:t> </a:t>
            </a:r>
            <a:r>
              <a:rPr lang="en-US" altLang="en-US" sz="2200" dirty="0" err="1"/>
              <a:t>hàm</a:t>
            </a:r>
            <a:r>
              <a:rPr lang="en-US" altLang="en-US" sz="2200" dirty="0"/>
              <a:t> </a:t>
            </a:r>
            <a:r>
              <a:rPr lang="en-US" altLang="en-US" sz="2200" dirty="0" err="1"/>
              <a:t>mysqli</a:t>
            </a:r>
            <a:r>
              <a:rPr lang="en-US" altLang="en-US" sz="2200" dirty="0"/>
              <a:t>:</a:t>
            </a:r>
          </a:p>
          <a:p>
            <a:pPr algn="l" eaLnBrk="1" hangingPunct="1">
              <a:buFont typeface="Wingdings" panose="05000000000000000000" pitchFamily="2" charset="2"/>
              <a:buNone/>
            </a:pPr>
            <a:r>
              <a:rPr lang="en-US" altLang="en-US" sz="2200" b="1" dirty="0">
                <a:solidFill>
                  <a:srgbClr val="FF0000"/>
                </a:solidFill>
                <a:latin typeface="Courier New" panose="02070309020205020404" pitchFamily="49" charset="0"/>
              </a:rPr>
              <a:t>	</a:t>
            </a:r>
            <a:r>
              <a:rPr lang="en-US" altLang="en-US" sz="2200" b="1" dirty="0" err="1">
                <a:solidFill>
                  <a:srgbClr val="FF0000"/>
                </a:solidFill>
                <a:latin typeface="Courier New" panose="02070309020205020404" pitchFamily="49" charset="0"/>
              </a:rPr>
              <a:t>mysqli_select_db</a:t>
            </a:r>
            <a:r>
              <a:rPr lang="en-US" altLang="en-US" sz="2200" dirty="0">
                <a:latin typeface="Courier New" panose="02070309020205020404" pitchFamily="49" charset="0"/>
              </a:rPr>
              <a:t>(</a:t>
            </a:r>
            <a:r>
              <a:rPr lang="en-US" altLang="en-US" sz="2200" dirty="0">
                <a:solidFill>
                  <a:srgbClr val="D61510"/>
                </a:solidFill>
                <a:latin typeface="Courier New" panose="02070309020205020404" pitchFamily="49" charset="0"/>
              </a:rPr>
              <a:t>$biến_kết_</a:t>
            </a:r>
            <a:r>
              <a:rPr lang="en-US" altLang="en-US" sz="2200" dirty="0" err="1">
                <a:solidFill>
                  <a:srgbClr val="D61510"/>
                </a:solidFill>
                <a:latin typeface="Courier New" panose="02070309020205020404" pitchFamily="49" charset="0"/>
              </a:rPr>
              <a:t>nối</a:t>
            </a:r>
            <a:r>
              <a:rPr lang="en-US" altLang="en-US" sz="2200" dirty="0">
                <a:latin typeface="Courier New" panose="02070309020205020404" pitchFamily="49" charset="0"/>
              </a:rPr>
              <a:t>,"</a:t>
            </a:r>
            <a:r>
              <a:rPr lang="en-US" altLang="en-US" sz="2200" dirty="0" err="1">
                <a:latin typeface="Courier New" panose="02070309020205020404" pitchFamily="49" charset="0"/>
              </a:rPr>
              <a:t>Tên</a:t>
            </a:r>
            <a:r>
              <a:rPr lang="en-US" altLang="en-US" sz="2200" dirty="0">
                <a:latin typeface="Courier New" panose="02070309020205020404" pitchFamily="49" charset="0"/>
              </a:rPr>
              <a:t> CSDL") </a:t>
            </a:r>
            <a:br>
              <a:rPr lang="en-US" altLang="en-US" sz="2200" dirty="0">
                <a:latin typeface="Courier New" panose="02070309020205020404" pitchFamily="49" charset="0"/>
              </a:rPr>
            </a:br>
            <a:r>
              <a:rPr lang="en-US" altLang="en-US" sz="2200" dirty="0">
                <a:latin typeface="Courier New" panose="02070309020205020404" pitchFamily="49" charset="0"/>
              </a:rPr>
              <a:t>				or die ("</a:t>
            </a:r>
            <a:r>
              <a:rPr lang="en-US" altLang="en-US" sz="2200" dirty="0" err="1">
                <a:latin typeface="Courier New" panose="02070309020205020404" pitchFamily="49" charset="0"/>
              </a:rPr>
              <a:t>Chưa</a:t>
            </a:r>
            <a:r>
              <a:rPr lang="en-US" altLang="en-US" sz="2200" dirty="0">
                <a:latin typeface="Courier New" panose="02070309020205020404" pitchFamily="49" charset="0"/>
              </a:rPr>
              <a:t> </a:t>
            </a:r>
            <a:r>
              <a:rPr lang="en-US" altLang="en-US" sz="2200" dirty="0" err="1">
                <a:latin typeface="Courier New" panose="02070309020205020404" pitchFamily="49" charset="0"/>
              </a:rPr>
              <a:t>có</a:t>
            </a:r>
            <a:r>
              <a:rPr lang="en-US" altLang="en-US" sz="2200" dirty="0">
                <a:latin typeface="Courier New" panose="02070309020205020404" pitchFamily="49" charset="0"/>
              </a:rPr>
              <a:t> CSDL");</a:t>
            </a:r>
          </a:p>
          <a:p>
            <a:r>
              <a:rPr lang="en-US" altLang="en-US" sz="2200" dirty="0" err="1"/>
              <a:t>Dùng</a:t>
            </a:r>
            <a:r>
              <a:rPr lang="en-US" altLang="en-US" sz="2200" dirty="0"/>
              <a:t> </a:t>
            </a:r>
            <a:r>
              <a:rPr lang="en-US" altLang="en-US" sz="2200" dirty="0" err="1"/>
              <a:t>đối</a:t>
            </a:r>
            <a:r>
              <a:rPr lang="en-US" altLang="en-US" sz="2200" dirty="0"/>
              <a:t> </a:t>
            </a:r>
            <a:r>
              <a:rPr lang="en-US" altLang="en-US" sz="2200" dirty="0" err="1"/>
              <a:t>tượng</a:t>
            </a:r>
            <a:r>
              <a:rPr lang="en-US" altLang="en-US" sz="2200" dirty="0"/>
              <a:t> </a:t>
            </a:r>
            <a:r>
              <a:rPr lang="en-US" altLang="en-US" sz="2200" dirty="0" err="1"/>
              <a:t>mysqli</a:t>
            </a:r>
            <a:r>
              <a:rPr lang="en-US" altLang="en-US" sz="2200" dirty="0"/>
              <a:t> (OOP):</a:t>
            </a:r>
          </a:p>
          <a:p>
            <a:pPr algn="l" eaLnBrk="1" hangingPunct="1">
              <a:buFont typeface="Wingdings" panose="05000000000000000000" pitchFamily="2" charset="2"/>
              <a:buNone/>
            </a:pPr>
            <a:r>
              <a:rPr lang="en-US" altLang="en-US" sz="2200" b="1" dirty="0">
                <a:solidFill>
                  <a:srgbClr val="FF0000"/>
                </a:solidFill>
                <a:latin typeface="Courier New" panose="02070309020205020404" pitchFamily="49" charset="0"/>
              </a:rPr>
              <a:t>	</a:t>
            </a:r>
            <a:r>
              <a:rPr lang="en-US" altLang="en-US" sz="2200" dirty="0">
                <a:solidFill>
                  <a:srgbClr val="D61510"/>
                </a:solidFill>
                <a:latin typeface="Courier New" panose="02070309020205020404" pitchFamily="49" charset="0"/>
              </a:rPr>
              <a:t>$</a:t>
            </a:r>
            <a:r>
              <a:rPr lang="en-US" altLang="en-US" sz="2200" dirty="0" err="1">
                <a:solidFill>
                  <a:srgbClr val="D61510"/>
                </a:solidFill>
                <a:latin typeface="Courier New" panose="02070309020205020404" pitchFamily="49" charset="0"/>
              </a:rPr>
              <a:t>biến_kết_nối</a:t>
            </a:r>
            <a:r>
              <a:rPr lang="en-US" altLang="en-US" sz="2200" b="1" dirty="0">
                <a:solidFill>
                  <a:srgbClr val="FF0000"/>
                </a:solidFill>
                <a:latin typeface="Courier New" panose="02070309020205020404" pitchFamily="49" charset="0"/>
              </a:rPr>
              <a:t>-&gt;</a:t>
            </a:r>
            <a:r>
              <a:rPr lang="en-US" altLang="en-US" sz="2200" b="1" dirty="0" err="1">
                <a:solidFill>
                  <a:srgbClr val="FF0000"/>
                </a:solidFill>
                <a:latin typeface="Courier New" panose="02070309020205020404" pitchFamily="49" charset="0"/>
              </a:rPr>
              <a:t>select_db</a:t>
            </a:r>
            <a:r>
              <a:rPr lang="en-US" altLang="en-US" sz="2200" dirty="0">
                <a:latin typeface="Courier New" panose="02070309020205020404" pitchFamily="49" charset="0"/>
              </a:rPr>
              <a:t>("</a:t>
            </a:r>
            <a:r>
              <a:rPr lang="en-US" altLang="en-US" sz="2200" dirty="0" err="1">
                <a:latin typeface="Courier New" panose="02070309020205020404" pitchFamily="49" charset="0"/>
              </a:rPr>
              <a:t>Tên</a:t>
            </a:r>
            <a:r>
              <a:rPr lang="en-US" altLang="en-US" sz="2200" dirty="0">
                <a:latin typeface="Courier New" panose="02070309020205020404" pitchFamily="49" charset="0"/>
              </a:rPr>
              <a:t> CSDL") </a:t>
            </a:r>
            <a:br>
              <a:rPr lang="en-US" altLang="en-US" sz="2200" dirty="0">
                <a:latin typeface="Courier New" panose="02070309020205020404" pitchFamily="49" charset="0"/>
              </a:rPr>
            </a:br>
            <a:r>
              <a:rPr lang="en-US" altLang="en-US" sz="2200" dirty="0">
                <a:latin typeface="Courier New" panose="02070309020205020404" pitchFamily="49" charset="0"/>
              </a:rPr>
              <a:t>				or die ("</a:t>
            </a:r>
            <a:r>
              <a:rPr lang="en-US" altLang="en-US" sz="2200" dirty="0" err="1">
                <a:latin typeface="Courier New" panose="02070309020205020404" pitchFamily="49" charset="0"/>
              </a:rPr>
              <a:t>Chưa</a:t>
            </a:r>
            <a:r>
              <a:rPr lang="en-US" altLang="en-US" sz="2200" dirty="0">
                <a:latin typeface="Courier New" panose="02070309020205020404" pitchFamily="49" charset="0"/>
              </a:rPr>
              <a:t> </a:t>
            </a:r>
            <a:r>
              <a:rPr lang="en-US" altLang="en-US" sz="2200" dirty="0" err="1">
                <a:latin typeface="Courier New" panose="02070309020205020404" pitchFamily="49" charset="0"/>
              </a:rPr>
              <a:t>có</a:t>
            </a:r>
            <a:r>
              <a:rPr lang="en-US" altLang="en-US" sz="2200" dirty="0">
                <a:latin typeface="Courier New" panose="02070309020205020404" pitchFamily="49" charset="0"/>
              </a:rPr>
              <a:t> CSDL"); </a:t>
            </a:r>
          </a:p>
        </p:txBody>
      </p:sp>
    </p:spTree>
    <p:extLst>
      <p:ext uri="{BB962C8B-B14F-4D97-AF65-F5344CB8AC3E}">
        <p14:creationId xmlns:p14="http://schemas.microsoft.com/office/powerpoint/2010/main" val="3701001648"/>
      </p:ext>
    </p:extLst>
  </p:cSld>
  <p:clrMapOvr>
    <a:masterClrMapping/>
  </p:clrMapOvr>
  <p:transition spd="slow">
    <p:wipe dir="d"/>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3 – Chọn bảng mã (nếu cần)</a:t>
            </a:r>
            <a:endParaRPr lang="en-US"/>
          </a:p>
        </p:txBody>
      </p:sp>
      <p:sp>
        <p:nvSpPr>
          <p:cNvPr id="386051" name="Content Placeholder 2"/>
          <p:cNvSpPr>
            <a:spLocks noGrp="1"/>
          </p:cNvSpPr>
          <p:nvPr>
            <p:ph idx="1"/>
          </p:nvPr>
        </p:nvSpPr>
        <p:spPr>
          <a:xfrm>
            <a:off x="762000" y="1596413"/>
            <a:ext cx="8229600" cy="5109187"/>
          </a:xfrm>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FF0000"/>
                </a:solidFill>
                <a:latin typeface="Courier New" panose="02070309020205020404" pitchFamily="49" charset="0"/>
              </a:rPr>
              <a:t>mysql_query</a:t>
            </a:r>
            <a:r>
              <a:rPr lang="en-US" altLang="en-US" sz="2400" dirty="0">
                <a:latin typeface="Courier New" panose="02070309020205020404" pitchFamily="49" charset="0"/>
              </a:rPr>
              <a:t> ("SET NAMES 'character set'"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FF0000"/>
                </a:solidFill>
                <a:latin typeface="Courier New" panose="02070309020205020404" pitchFamily="49" charset="0"/>
              </a:rPr>
              <a:t>mysqli_query</a:t>
            </a:r>
            <a:r>
              <a:rPr lang="en-US" altLang="en-US" sz="2400" dirty="0">
                <a:latin typeface="Courier New" panose="02070309020205020404" pitchFamily="49" charset="0"/>
              </a:rPr>
              <a:t>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 </a:t>
            </a:r>
          </a:p>
          <a:p>
            <a:pPr algn="l" eaLnBrk="1" hangingPunct="1">
              <a:buFont typeface="Wingdings" panose="05000000000000000000" pitchFamily="2" charset="2"/>
              <a:buNone/>
            </a:pPr>
            <a:r>
              <a:rPr lang="en-US" altLang="en-US" sz="2400" dirty="0">
                <a:latin typeface="Courier New" panose="02070309020205020404" pitchFamily="49" charset="0"/>
              </a:rPr>
              <a:t>			"SET NAMES 'character set'");</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b="1" dirty="0">
                <a:solidFill>
                  <a:srgbClr val="FF0000"/>
                </a:solidFill>
                <a:latin typeface="Courier New" panose="02070309020205020404" pitchFamily="49" charset="0"/>
              </a:rPr>
              <a:t>-&gt;query</a:t>
            </a:r>
            <a:r>
              <a:rPr lang="en-US" altLang="en-US" sz="2400" dirty="0">
                <a:latin typeface="Courier New" panose="02070309020205020404" pitchFamily="49" charset="0"/>
              </a:rPr>
              <a:t> (</a:t>
            </a:r>
          </a:p>
          <a:p>
            <a:pPr algn="l" eaLnBrk="1" hangingPunct="1">
              <a:buFont typeface="Wingdings" panose="05000000000000000000" pitchFamily="2" charset="2"/>
              <a:buNone/>
            </a:pPr>
            <a:r>
              <a:rPr lang="en-US" altLang="en-US" sz="2400" dirty="0">
                <a:latin typeface="Courier New" panose="02070309020205020404" pitchFamily="49" charset="0"/>
              </a:rPr>
              <a:t>			"SET NAMES 'character set'");</a:t>
            </a:r>
          </a:p>
        </p:txBody>
      </p:sp>
    </p:spTree>
    <p:extLst>
      <p:ext uri="{BB962C8B-B14F-4D97-AF65-F5344CB8AC3E}">
        <p14:creationId xmlns:p14="http://schemas.microsoft.com/office/powerpoint/2010/main" val="2293220097"/>
      </p:ext>
    </p:extLst>
  </p:cSld>
  <p:clrMapOvr>
    <a:masterClrMapping/>
  </p:clrMapOvr>
  <p:transition spd="slow">
    <p:wipe dir="d"/>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Bước 3 – Chọn bảng mã (nếu cần)</a:t>
            </a:r>
          </a:p>
        </p:txBody>
      </p:sp>
      <p:sp>
        <p:nvSpPr>
          <p:cNvPr id="387075" name="Content Placeholder 2"/>
          <p:cNvSpPr>
            <a:spLocks noGrp="1"/>
          </p:cNvSpPr>
          <p:nvPr>
            <p:ph idx="1"/>
          </p:nvPr>
        </p:nvSpPr>
        <p:spPr>
          <a:xfrm>
            <a:off x="762000" y="1596413"/>
            <a:ext cx="8229600" cy="5109187"/>
          </a:xfrm>
        </p:spPr>
        <p:txBody>
          <a:bodyPr/>
          <a:lstStyle/>
          <a:p>
            <a:r>
              <a:rPr lang="en-US" altLang="en-US" dirty="0" err="1" smtClean="0"/>
              <a:t>Ví</a:t>
            </a:r>
            <a:r>
              <a:rPr lang="en-US" altLang="en-US" dirty="0" smtClean="0"/>
              <a:t> </a:t>
            </a:r>
            <a:r>
              <a:rPr lang="en-US" altLang="en-US" dirty="0" err="1" smtClean="0"/>
              <a:t>dụ</a:t>
            </a:r>
            <a:r>
              <a:rPr lang="en-US" altLang="en-US" dirty="0" smtClean="0"/>
              <a:t>:</a:t>
            </a:r>
          </a:p>
          <a:p>
            <a:pPr marL="359158" lvl="1" indent="0">
              <a:buNone/>
            </a:pPr>
            <a:r>
              <a:rPr lang="vi-VN" altLang="en-US" dirty="0" smtClean="0">
                <a:latin typeface="Courier New" panose="02070309020205020404" pitchFamily="49" charset="0"/>
                <a:cs typeface="Courier New" panose="02070309020205020404" pitchFamily="49" charset="0"/>
              </a:rPr>
              <a:t>mysql_query("SET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$conn</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a:p>
            <a:pPr marL="359158" lvl="1" indent="0">
              <a:buNone/>
            </a:pPr>
            <a:r>
              <a:rPr lang="vi-VN" altLang="en-US" dirty="0" smtClean="0">
                <a:latin typeface="Courier New" panose="02070309020205020404" pitchFamily="49" charset="0"/>
                <a:cs typeface="Courier New" panose="02070309020205020404" pitchFamily="49" charset="0"/>
              </a:rPr>
              <a:t>mysql</a:t>
            </a:r>
            <a:r>
              <a:rPr lang="en-US" altLang="en-US" dirty="0" err="1" smtClean="0">
                <a:latin typeface="Courier New" panose="02070309020205020404" pitchFamily="49" charset="0"/>
                <a:cs typeface="Courier New" panose="02070309020205020404" pitchFamily="49" charset="0"/>
              </a:rPr>
              <a:t>i</a:t>
            </a:r>
            <a:r>
              <a:rPr lang="vi-VN" altLang="en-US" dirty="0" smtClean="0">
                <a:latin typeface="Courier New" panose="02070309020205020404" pitchFamily="49" charset="0"/>
                <a:cs typeface="Courier New" panose="02070309020205020404" pitchFamily="49" charset="0"/>
              </a:rPr>
              <a:t>_query(</a:t>
            </a:r>
            <a:r>
              <a:rPr lang="en-US" altLang="en-US" dirty="0" smtClean="0">
                <a:latin typeface="Courier New" panose="02070309020205020404" pitchFamily="49" charset="0"/>
                <a:cs typeface="Courier New" panose="02070309020205020404" pitchFamily="49" charset="0"/>
              </a:rPr>
              <a:t>$conn, </a:t>
            </a:r>
            <a:r>
              <a:rPr lang="vi-VN" altLang="en-US" dirty="0" smtClean="0">
                <a:latin typeface="Courier New" panose="02070309020205020404" pitchFamily="49" charset="0"/>
                <a:cs typeface="Courier New" panose="02070309020205020404" pitchFamily="49" charset="0"/>
              </a:rPr>
              <a:t>"SET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a:p>
            <a:pPr marL="359158" lvl="1" indent="0">
              <a:buNone/>
            </a:pPr>
            <a:r>
              <a:rPr lang="en-US" altLang="en-US" dirty="0" smtClean="0">
                <a:latin typeface="Courier New" panose="02070309020205020404" pitchFamily="49" charset="0"/>
                <a:cs typeface="Courier New" panose="02070309020205020404" pitchFamily="49" charset="0"/>
              </a:rPr>
              <a:t>$conn-&gt;</a:t>
            </a:r>
            <a:r>
              <a:rPr lang="vi-VN" altLang="en-US" dirty="0" smtClean="0">
                <a:latin typeface="Courier New" panose="02070309020205020404" pitchFamily="49" charset="0"/>
                <a:cs typeface="Courier New" panose="02070309020205020404" pitchFamily="49" charset="0"/>
              </a:rPr>
              <a:t>query("SET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37041658"/>
      </p:ext>
    </p:extLst>
  </p:cSld>
  <p:clrMapOvr>
    <a:masterClrMapping/>
  </p:clrMapOvr>
  <p:transition spd="slow">
    <p:wipe dir="d"/>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4 – Xây dựng truy vấn</a:t>
            </a:r>
            <a:endParaRPr lang="en-US"/>
          </a:p>
        </p:txBody>
      </p:sp>
      <p:sp>
        <p:nvSpPr>
          <p:cNvPr id="388099" name="Content Placeholder 2"/>
          <p:cNvSpPr>
            <a:spLocks noGrp="1"/>
          </p:cNvSpPr>
          <p:nvPr>
            <p:ph idx="1"/>
          </p:nvPr>
        </p:nvSpPr>
        <p:spPr/>
        <p:txBody>
          <a:bodyPr/>
          <a:lstStyle/>
          <a:p>
            <a:r>
              <a:rPr lang="en-US" altLang="en-US" smtClean="0"/>
              <a:t>Xây dựng truy vấn:</a:t>
            </a:r>
          </a:p>
          <a:p>
            <a:pPr algn="l" eaLnBrk="1" hangingPunct="1">
              <a:buFont typeface="Wingdings" panose="05000000000000000000" pitchFamily="2" charset="2"/>
              <a:buNone/>
            </a:pPr>
            <a:r>
              <a:rPr lang="en-US" altLang="en-US" smtClean="0">
                <a:latin typeface="Courier New" panose="02070309020205020404" pitchFamily="49" charset="0"/>
              </a:rPr>
              <a:t>	$sql = "Câu lệnh SQL";</a:t>
            </a:r>
          </a:p>
          <a:p>
            <a:pPr lvl="1"/>
            <a:r>
              <a:rPr lang="en-US" altLang="en-US" smtClean="0"/>
              <a:t>Câu truy vấn có thể là SELECT, UPDATE, DELETE, CREATE, ALTER,...</a:t>
            </a:r>
          </a:p>
        </p:txBody>
      </p:sp>
    </p:spTree>
    <p:extLst>
      <p:ext uri="{BB962C8B-B14F-4D97-AF65-F5344CB8AC3E}">
        <p14:creationId xmlns:p14="http://schemas.microsoft.com/office/powerpoint/2010/main" val="1226670739"/>
      </p:ext>
    </p:extLst>
  </p:cSld>
  <p:clrMapOvr>
    <a:masterClrMapping/>
  </p:clrMapOvr>
  <p:transition spd="slow">
    <p:wipe dir="d"/>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5 - Thực hiện truy vấn</a:t>
            </a:r>
            <a:endParaRPr lang="en-US"/>
          </a:p>
        </p:txBody>
      </p:sp>
      <p:sp>
        <p:nvSpPr>
          <p:cNvPr id="389123" name="Content Placeholder 2"/>
          <p:cNvSpPr>
            <a:spLocks noGrp="1"/>
          </p:cNvSpPr>
          <p:nvPr>
            <p:ph idx="1"/>
          </p:nvPr>
        </p:nvSpPr>
        <p:spPr>
          <a:xfrm>
            <a:off x="762000" y="1596413"/>
            <a:ext cx="8077200" cy="4880587"/>
          </a:xfrm>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mysql_query</a:t>
            </a:r>
            <a:r>
              <a:rPr lang="en-US" altLang="en-US" sz="2400" dirty="0">
                <a:latin typeface="Courier New" panose="02070309020205020404" pitchFamily="49" charset="0"/>
              </a:rPr>
              <a:t>($</a:t>
            </a:r>
            <a:r>
              <a:rPr lang="en-US" altLang="en-US" sz="2400" dirty="0" err="1">
                <a:latin typeface="Courier New" panose="02070309020205020404" pitchFamily="49" charset="0"/>
              </a:rPr>
              <a:t>sql</a:t>
            </a:r>
            <a:r>
              <a:rPr lang="en-US" altLang="en-US" sz="2400" dirty="0">
                <a:latin typeface="Courier New" panose="02070309020205020404" pitchFamily="49" charset="0"/>
              </a:rPr>
              <a:t>[,</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a:t>
            </a:r>
            <a:br>
              <a:rPr lang="en-US" altLang="en-US" sz="2400" dirty="0">
                <a:latin typeface="Courier New" panose="02070309020205020404" pitchFamily="49" charset="0"/>
              </a:rPr>
            </a:br>
            <a:r>
              <a:rPr lang="en-US" altLang="en-US" sz="2400" dirty="0">
                <a:latin typeface="Courier New" panose="02070309020205020404" pitchFamily="49" charset="0"/>
              </a:rPr>
              <a:t>	or die("</a:t>
            </a:r>
            <a:r>
              <a:rPr lang="en-US" altLang="en-US" sz="2400" dirty="0" err="1">
                <a:latin typeface="Courier New" panose="02070309020205020404" pitchFamily="49" charset="0"/>
              </a:rPr>
              <a:t>Không</a:t>
            </a:r>
            <a:r>
              <a:rPr lang="en-US" altLang="en-US" sz="2400" dirty="0">
                <a:latin typeface="Courier New" panose="02070309020205020404" pitchFamily="49" charset="0"/>
              </a:rPr>
              <a:t> </a:t>
            </a:r>
            <a:r>
              <a:rPr lang="en-US" altLang="en-US" sz="2400" dirty="0" err="1">
                <a:latin typeface="Courier New" panose="02070309020205020404" pitchFamily="49" charset="0"/>
              </a:rPr>
              <a:t>thực</a:t>
            </a:r>
            <a:r>
              <a:rPr lang="en-US" altLang="en-US" sz="2400" dirty="0">
                <a:latin typeface="Courier New" panose="02070309020205020404" pitchFamily="49" charset="0"/>
              </a:rPr>
              <a:t> </a:t>
            </a:r>
            <a:r>
              <a:rPr lang="en-US" altLang="en-US" sz="2400" dirty="0" err="1">
                <a:latin typeface="Courier New" panose="02070309020205020404" pitchFamily="49" charset="0"/>
              </a:rPr>
              <a:t>hiện</a:t>
            </a:r>
            <a:r>
              <a:rPr lang="en-US" altLang="en-US" sz="2400" dirty="0">
                <a:latin typeface="Courier New" panose="02070309020205020404" pitchFamily="49" charset="0"/>
              </a:rPr>
              <a:t> </a:t>
            </a:r>
            <a:r>
              <a:rPr lang="en-US" altLang="en-US" sz="2400" dirty="0" err="1">
                <a:latin typeface="Courier New" panose="02070309020205020404" pitchFamily="49" charset="0"/>
              </a:rPr>
              <a:t>được</a:t>
            </a:r>
            <a:r>
              <a:rPr lang="en-US" altLang="en-US" sz="2400" dirty="0">
                <a:latin typeface="Courier New" panose="02070309020205020404" pitchFamily="49" charset="0"/>
              </a:rPr>
              <a:t> SQL");</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mysqli_query</a:t>
            </a:r>
            <a:r>
              <a:rPr lang="en-US" altLang="en-US" sz="2400" dirty="0">
                <a:latin typeface="Courier New" panose="02070309020205020404" pitchFamily="49" charset="0"/>
              </a:rPr>
              <a:t>([</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a:t>
            </a:r>
            <a:r>
              <a:rPr lang="en-US" altLang="en-US" sz="2400" dirty="0" err="1">
                <a:latin typeface="Courier New" panose="02070309020205020404" pitchFamily="49" charset="0"/>
              </a:rPr>
              <a:t>sql</a:t>
            </a:r>
            <a:r>
              <a:rPr lang="en-US" altLang="en-US" sz="2400" dirty="0">
                <a:latin typeface="Courier New" panose="02070309020205020404" pitchFamily="49" charset="0"/>
              </a:rPr>
              <a:t>)</a:t>
            </a:r>
            <a:br>
              <a:rPr lang="en-US" altLang="en-US" sz="2400" dirty="0">
                <a:latin typeface="Courier New" panose="02070309020205020404" pitchFamily="49" charset="0"/>
              </a:rPr>
            </a:br>
            <a:r>
              <a:rPr lang="en-US" altLang="en-US" sz="2400" dirty="0">
                <a:latin typeface="Courier New" panose="02070309020205020404" pitchFamily="49" charset="0"/>
              </a:rPr>
              <a:t>	or die("</a:t>
            </a:r>
            <a:r>
              <a:rPr lang="en-US" altLang="en-US" sz="2400" dirty="0" err="1">
                <a:latin typeface="Courier New" panose="02070309020205020404" pitchFamily="49" charset="0"/>
              </a:rPr>
              <a:t>Không</a:t>
            </a:r>
            <a:r>
              <a:rPr lang="en-US" altLang="en-US" sz="2400" dirty="0">
                <a:latin typeface="Courier New" panose="02070309020205020404" pitchFamily="49" charset="0"/>
              </a:rPr>
              <a:t> </a:t>
            </a:r>
            <a:r>
              <a:rPr lang="en-US" altLang="en-US" sz="2400" dirty="0" err="1">
                <a:latin typeface="Courier New" panose="02070309020205020404" pitchFamily="49" charset="0"/>
              </a:rPr>
              <a:t>thực</a:t>
            </a:r>
            <a:r>
              <a:rPr lang="en-US" altLang="en-US" sz="2400" dirty="0">
                <a:latin typeface="Courier New" panose="02070309020205020404" pitchFamily="49" charset="0"/>
              </a:rPr>
              <a:t> </a:t>
            </a:r>
            <a:r>
              <a:rPr lang="en-US" altLang="en-US" sz="2400" dirty="0" err="1">
                <a:latin typeface="Courier New" panose="02070309020205020404" pitchFamily="49" charset="0"/>
              </a:rPr>
              <a:t>hiện</a:t>
            </a:r>
            <a:r>
              <a:rPr lang="en-US" altLang="en-US" sz="2400" dirty="0">
                <a:latin typeface="Courier New" panose="02070309020205020404" pitchFamily="49" charset="0"/>
              </a:rPr>
              <a:t> </a:t>
            </a:r>
            <a:r>
              <a:rPr lang="en-US" altLang="en-US" sz="2400" dirty="0" err="1">
                <a:latin typeface="Courier New" panose="02070309020205020404" pitchFamily="49" charset="0"/>
              </a:rPr>
              <a:t>được</a:t>
            </a:r>
            <a:r>
              <a:rPr lang="en-US" altLang="en-US" sz="2400" dirty="0">
                <a:latin typeface="Courier New" panose="02070309020205020404" pitchFamily="49" charset="0"/>
              </a:rPr>
              <a:t> SQL"); </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 =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b="1" dirty="0">
                <a:solidFill>
                  <a:srgbClr val="FF0000"/>
                </a:solidFill>
                <a:latin typeface="Courier New" panose="02070309020205020404" pitchFamily="49" charset="0"/>
              </a:rPr>
              <a:t>-&gt;query</a:t>
            </a:r>
            <a:r>
              <a:rPr lang="en-US" altLang="en-US" sz="2400" dirty="0">
                <a:latin typeface="Courier New" panose="02070309020205020404" pitchFamily="49" charset="0"/>
              </a:rPr>
              <a:t>($</a:t>
            </a:r>
            <a:r>
              <a:rPr lang="en-US" altLang="en-US" sz="2400" dirty="0" err="1">
                <a:latin typeface="Courier New" panose="02070309020205020404" pitchFamily="49" charset="0"/>
              </a:rPr>
              <a:t>sql</a:t>
            </a:r>
            <a:r>
              <a:rPr lang="en-US" altLang="en-US" sz="2400" dirty="0">
                <a:latin typeface="Courier New" panose="02070309020205020404" pitchFamily="49" charset="0"/>
              </a:rPr>
              <a:t>)</a:t>
            </a:r>
            <a:br>
              <a:rPr lang="en-US" altLang="en-US" sz="2400" dirty="0">
                <a:latin typeface="Courier New" panose="02070309020205020404" pitchFamily="49" charset="0"/>
              </a:rPr>
            </a:br>
            <a:r>
              <a:rPr lang="en-US" altLang="en-US" sz="2400" dirty="0">
                <a:latin typeface="Courier New" panose="02070309020205020404" pitchFamily="49" charset="0"/>
              </a:rPr>
              <a:t>	or die("</a:t>
            </a:r>
            <a:r>
              <a:rPr lang="en-US" altLang="en-US" sz="2400" dirty="0" err="1">
                <a:latin typeface="Courier New" panose="02070309020205020404" pitchFamily="49" charset="0"/>
              </a:rPr>
              <a:t>Không</a:t>
            </a:r>
            <a:r>
              <a:rPr lang="en-US" altLang="en-US" sz="2400" dirty="0">
                <a:latin typeface="Courier New" panose="02070309020205020404" pitchFamily="49" charset="0"/>
              </a:rPr>
              <a:t> </a:t>
            </a:r>
            <a:r>
              <a:rPr lang="en-US" altLang="en-US" sz="2400" dirty="0" err="1">
                <a:latin typeface="Courier New" panose="02070309020205020404" pitchFamily="49" charset="0"/>
              </a:rPr>
              <a:t>thực</a:t>
            </a:r>
            <a:r>
              <a:rPr lang="en-US" altLang="en-US" sz="2400" dirty="0">
                <a:latin typeface="Courier New" panose="02070309020205020404" pitchFamily="49" charset="0"/>
              </a:rPr>
              <a:t> </a:t>
            </a:r>
            <a:r>
              <a:rPr lang="en-US" altLang="en-US" sz="2400" dirty="0" err="1">
                <a:latin typeface="Courier New" panose="02070309020205020404" pitchFamily="49" charset="0"/>
              </a:rPr>
              <a:t>hiện</a:t>
            </a:r>
            <a:r>
              <a:rPr lang="en-US" altLang="en-US" sz="2400" dirty="0">
                <a:latin typeface="Courier New" panose="02070309020205020404" pitchFamily="49" charset="0"/>
              </a:rPr>
              <a:t> </a:t>
            </a:r>
            <a:r>
              <a:rPr lang="en-US" altLang="en-US" sz="2400" dirty="0" err="1">
                <a:latin typeface="Courier New" panose="02070309020205020404" pitchFamily="49" charset="0"/>
              </a:rPr>
              <a:t>được</a:t>
            </a:r>
            <a:r>
              <a:rPr lang="en-US" altLang="en-US" sz="2400" dirty="0">
                <a:latin typeface="Courier New" panose="02070309020205020404" pitchFamily="49" charset="0"/>
              </a:rPr>
              <a:t> SQL"); </a:t>
            </a:r>
          </a:p>
        </p:txBody>
      </p:sp>
    </p:spTree>
    <p:extLst>
      <p:ext uri="{BB962C8B-B14F-4D97-AF65-F5344CB8AC3E}">
        <p14:creationId xmlns:p14="http://schemas.microsoft.com/office/powerpoint/2010/main" val="962302"/>
      </p:ext>
    </p:extLst>
  </p:cSld>
  <p:clrMapOvr>
    <a:masterClrMapping/>
  </p:clrMapOvr>
  <p:transition spd="slow">
    <p:wipe dir="d"/>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a:t>
            </a:r>
            <a:endParaRPr lang="en-US"/>
          </a:p>
        </p:txBody>
      </p:sp>
      <p:sp>
        <p:nvSpPr>
          <p:cNvPr id="391171" name="Content Placeholder 2"/>
          <p:cNvSpPr>
            <a:spLocks noGrp="1"/>
          </p:cNvSpPr>
          <p:nvPr>
            <p:ph idx="1"/>
          </p:nvPr>
        </p:nvSpPr>
        <p:spPr>
          <a:xfrm>
            <a:off x="914400" y="1412632"/>
            <a:ext cx="7924800" cy="5445368"/>
          </a:xfrm>
        </p:spPr>
        <p:txBody>
          <a:bodyPr>
            <a:normAutofit/>
          </a:bodyPr>
          <a:lstStyle/>
          <a:p>
            <a:r>
              <a:rPr lang="en-US" altLang="en-US" sz="2000" dirty="0" err="1"/>
              <a:t>Một</a:t>
            </a:r>
            <a:r>
              <a:rPr lang="en-US" altLang="en-US" sz="2000" dirty="0"/>
              <a:t> </a:t>
            </a:r>
            <a:r>
              <a:rPr lang="en-US" altLang="en-US" sz="2000" dirty="0" err="1"/>
              <a:t>số</a:t>
            </a:r>
            <a:r>
              <a:rPr lang="en-US" altLang="en-US" sz="2000" dirty="0"/>
              <a:t> </a:t>
            </a:r>
            <a:r>
              <a:rPr lang="en-US" altLang="en-US" sz="2000" dirty="0" err="1"/>
              <a:t>hàm</a:t>
            </a:r>
            <a:r>
              <a:rPr lang="en-US" altLang="en-US" sz="2000" dirty="0"/>
              <a:t> </a:t>
            </a:r>
            <a:r>
              <a:rPr lang="en-US" altLang="en-US" sz="2000" dirty="0" err="1"/>
              <a:t>cần</a:t>
            </a:r>
            <a:r>
              <a:rPr lang="en-US" altLang="en-US" sz="2000" dirty="0"/>
              <a:t> </a:t>
            </a:r>
            <a:r>
              <a:rPr lang="en-US" altLang="en-US" sz="2000" dirty="0" err="1"/>
              <a:t>thiết</a:t>
            </a:r>
            <a:r>
              <a:rPr lang="en-US" altLang="en-US" sz="2000" dirty="0"/>
              <a:t>:</a:t>
            </a:r>
          </a:p>
          <a:p>
            <a:pPr lvl="1"/>
            <a:r>
              <a:rPr lang="vi-VN" altLang="en-US" sz="2000" dirty="0">
                <a:solidFill>
                  <a:srgbClr val="C00000"/>
                </a:solidFill>
                <a:latin typeface="Courier New" panose="02070309020205020404" pitchFamily="49" charset="0"/>
                <a:cs typeface="Courier New" panose="02070309020205020404" pitchFamily="49" charset="0"/>
              </a:rPr>
              <a:t>mysql_fetch_array($</a:t>
            </a:r>
            <a:r>
              <a:rPr lang="en-US" altLang="en-US" sz="2000" dirty="0" err="1">
                <a:solidFill>
                  <a:srgbClr val="C00000"/>
                </a:solidFill>
                <a:latin typeface="Courier New" panose="02070309020205020404" pitchFamily="49" charset="0"/>
                <a:cs typeface="Courier New" panose="02070309020205020404" pitchFamily="49" charset="0"/>
              </a:rPr>
              <a:t>kqua</a:t>
            </a:r>
            <a:r>
              <a:rPr lang="en-US" altLang="en-US" sz="2000" dirty="0">
                <a:solidFill>
                  <a:srgbClr val="C00000"/>
                </a:solidFill>
                <a:latin typeface="Courier New" panose="02070309020205020404" pitchFamily="49" charset="0"/>
                <a:cs typeface="Courier New" panose="02070309020205020404" pitchFamily="49" charset="0"/>
              </a:rPr>
              <a:t>[,</a:t>
            </a:r>
            <a:r>
              <a:rPr lang="en-US" altLang="en-US" sz="2000" dirty="0" err="1">
                <a:solidFill>
                  <a:srgbClr val="C00000"/>
                </a:solidFill>
                <a:latin typeface="Courier New" panose="02070309020205020404" pitchFamily="49" charset="0"/>
                <a:cs typeface="Courier New" panose="02070309020205020404" pitchFamily="49" charset="0"/>
              </a:rPr>
              <a:t>kiểu_kquả</a:t>
            </a:r>
            <a:r>
              <a:rPr lang="en-US" altLang="en-US" sz="2000" dirty="0">
                <a:solidFill>
                  <a:srgbClr val="C00000"/>
                </a:solidFill>
                <a:latin typeface="Courier New" panose="02070309020205020404" pitchFamily="49" charset="0"/>
                <a:cs typeface="Courier New" panose="02070309020205020404" pitchFamily="49" charset="0"/>
              </a:rPr>
              <a:t>]</a:t>
            </a:r>
            <a:r>
              <a:rPr lang="vi-VN" altLang="en-US" sz="2000" dirty="0">
                <a:solidFill>
                  <a:srgbClr val="C00000"/>
                </a:solidFill>
                <a:latin typeface="Courier New" panose="02070309020205020404" pitchFamily="49" charset="0"/>
                <a:cs typeface="Courier New" panose="02070309020205020404" pitchFamily="49" charset="0"/>
              </a:rPr>
              <a:t>)</a:t>
            </a:r>
            <a:r>
              <a:rPr lang="vi-VN" altLang="en-US" sz="2000" dirty="0"/>
              <a:t>: </a:t>
            </a:r>
            <a:endParaRPr lang="en-US" altLang="en-US" sz="2000" dirty="0"/>
          </a:p>
          <a:p>
            <a:pPr lvl="2"/>
            <a:r>
              <a:rPr lang="en-US" altLang="en-US" sz="2000" dirty="0"/>
              <a:t>T</a:t>
            </a:r>
            <a:r>
              <a:rPr lang="vi-VN" altLang="en-US" sz="2000" dirty="0"/>
              <a:t>rả </a:t>
            </a:r>
            <a:r>
              <a:rPr lang="en-US" altLang="en-US" sz="2000" dirty="0" err="1"/>
              <a:t>về</a:t>
            </a:r>
            <a:r>
              <a:rPr lang="en-US" altLang="en-US" sz="2000" dirty="0"/>
              <a:t> 1 </a:t>
            </a:r>
            <a:r>
              <a:rPr lang="en-US" altLang="en-US" sz="2000" dirty="0" err="1"/>
              <a:t>dòng</a:t>
            </a:r>
            <a:r>
              <a:rPr lang="en-US" altLang="en-US" sz="2000" dirty="0"/>
              <a:t> </a:t>
            </a:r>
            <a:r>
              <a:rPr lang="en-US" altLang="en-US" sz="2000" dirty="0" err="1"/>
              <a:t>dữ</a:t>
            </a:r>
            <a:r>
              <a:rPr lang="en-US" altLang="en-US" sz="2000" dirty="0"/>
              <a:t> </a:t>
            </a:r>
            <a:r>
              <a:rPr lang="en-US" altLang="en-US" sz="2000" dirty="0" err="1"/>
              <a:t>liệu</a:t>
            </a:r>
            <a:r>
              <a:rPr lang="en-US" altLang="en-US" sz="2000" dirty="0"/>
              <a:t> </a:t>
            </a:r>
            <a:r>
              <a:rPr lang="en-US" altLang="en-US" sz="2000" dirty="0" err="1"/>
              <a:t>trong</a:t>
            </a:r>
            <a:r>
              <a:rPr lang="vi-VN" altLang="en-US" sz="2000" dirty="0"/>
              <a:t> </a:t>
            </a:r>
            <a:r>
              <a:rPr lang="vi-VN"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t> </a:t>
            </a:r>
            <a:r>
              <a:rPr lang="en-US" altLang="en-US" sz="2000" dirty="0" err="1"/>
              <a:t>dưới</a:t>
            </a:r>
            <a:r>
              <a:rPr lang="en-US" altLang="en-US" sz="2000" dirty="0"/>
              <a:t> </a:t>
            </a:r>
            <a:r>
              <a:rPr lang="en-US" altLang="en-US" sz="2000" dirty="0" err="1"/>
              <a:t>dạng</a:t>
            </a:r>
            <a:r>
              <a:rPr lang="en-US" altLang="en-US" sz="2000" dirty="0"/>
              <a:t> </a:t>
            </a:r>
            <a:r>
              <a:rPr lang="vi-VN" altLang="en-US" sz="2000" u="sng" dirty="0"/>
              <a:t>1 </a:t>
            </a:r>
            <a:r>
              <a:rPr lang="en-US" altLang="en-US" sz="2000" u="sng" dirty="0" err="1"/>
              <a:t>mảng</a:t>
            </a:r>
            <a:r>
              <a:rPr lang="en-US" altLang="en-US" sz="2000" dirty="0"/>
              <a:t> </a:t>
            </a:r>
            <a:r>
              <a:rPr lang="en-US" altLang="en-US" sz="2000" dirty="0" err="1"/>
              <a:t>các</a:t>
            </a:r>
            <a:r>
              <a:rPr lang="en-US" altLang="en-US" sz="2000" dirty="0"/>
              <a:t> </a:t>
            </a:r>
            <a:r>
              <a:rPr lang="en-US" altLang="en-US" sz="2000" dirty="0" err="1"/>
              <a:t>giá</a:t>
            </a:r>
            <a:r>
              <a:rPr lang="en-US" altLang="en-US" sz="2000" dirty="0"/>
              <a:t> </a:t>
            </a:r>
            <a:r>
              <a:rPr lang="en-US" altLang="en-US" sz="2000" dirty="0" err="1"/>
              <a:t>trị</a:t>
            </a:r>
            <a:r>
              <a:rPr lang="vi-VN" altLang="en-US" sz="2000" dirty="0"/>
              <a:t>.</a:t>
            </a:r>
            <a:r>
              <a:rPr lang="en-US" altLang="en-US" sz="2000" dirty="0"/>
              <a:t> </a:t>
            </a:r>
          </a:p>
          <a:p>
            <a:pPr lvl="2"/>
            <a:r>
              <a:rPr lang="en-US" altLang="en-US" sz="2000" dirty="0" err="1"/>
              <a:t>Trả</a:t>
            </a:r>
            <a:r>
              <a:rPr lang="en-US" altLang="en-US" sz="2000" dirty="0"/>
              <a:t> </a:t>
            </a:r>
            <a:r>
              <a:rPr lang="en-US" altLang="en-US" sz="2000" dirty="0" err="1"/>
              <a:t>về</a:t>
            </a:r>
            <a:r>
              <a:rPr lang="en-US" altLang="en-US" sz="2000" dirty="0"/>
              <a:t> </a:t>
            </a:r>
            <a:r>
              <a:rPr lang="en-US" altLang="en-US" sz="2000" dirty="0">
                <a:latin typeface="Courier New" panose="02070309020205020404" pitchFamily="49" charset="0"/>
                <a:cs typeface="Courier New" panose="02070309020205020404" pitchFamily="49" charset="0"/>
              </a:rPr>
              <a:t>false</a:t>
            </a:r>
            <a:r>
              <a:rPr lang="en-US" altLang="en-US" sz="2000" dirty="0"/>
              <a:t> </a:t>
            </a:r>
            <a:r>
              <a:rPr lang="en-US" altLang="en-US" sz="2000" dirty="0" err="1"/>
              <a:t>nếu</a:t>
            </a:r>
            <a:r>
              <a:rPr lang="en-US" altLang="en-US" sz="2000" dirty="0"/>
              <a:t> </a:t>
            </a:r>
            <a:r>
              <a:rPr lang="en-US" altLang="en-US" sz="2000" dirty="0" err="1"/>
              <a:t>không</a:t>
            </a:r>
            <a:r>
              <a:rPr lang="en-US" altLang="en-US" sz="2000" dirty="0"/>
              <a:t> </a:t>
            </a:r>
            <a:r>
              <a:rPr lang="en-US" altLang="en-US" sz="2000" dirty="0" err="1"/>
              <a:t>có</a:t>
            </a:r>
            <a:r>
              <a:rPr lang="en-US" altLang="en-US" sz="2000" dirty="0"/>
              <a:t> </a:t>
            </a:r>
            <a:r>
              <a:rPr lang="en-US" altLang="en-US" sz="2000" dirty="0" err="1"/>
              <a:t>dòng</a:t>
            </a:r>
            <a:r>
              <a:rPr lang="en-US" altLang="en-US" sz="2000" dirty="0"/>
              <a:t> </a:t>
            </a:r>
            <a:r>
              <a:rPr lang="en-US" altLang="en-US" sz="2000" dirty="0" err="1"/>
              <a:t>nào</a:t>
            </a:r>
            <a:r>
              <a:rPr lang="en-US" altLang="en-US" sz="2000" dirty="0"/>
              <a:t> </a:t>
            </a:r>
            <a:r>
              <a:rPr lang="en-US" altLang="en-US" sz="2000" dirty="0" err="1"/>
              <a:t>được</a:t>
            </a:r>
            <a:r>
              <a:rPr lang="en-US" altLang="en-US" sz="2000" dirty="0"/>
              <a:t> </a:t>
            </a:r>
            <a:r>
              <a:rPr lang="en-US" altLang="en-US" sz="2000" dirty="0" err="1"/>
              <a:t>lấy</a:t>
            </a:r>
            <a:r>
              <a:rPr lang="en-US" altLang="en-US" sz="2000" dirty="0"/>
              <a:t> </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 </a:t>
            </a:r>
            <a:r>
              <a:rPr lang="en-US" altLang="en-US" sz="2000" dirty="0" err="1"/>
              <a:t>rỗng</a:t>
            </a:r>
            <a:r>
              <a:rPr lang="en-US" altLang="en-US" sz="2000" dirty="0"/>
              <a:t> </a:t>
            </a:r>
            <a:r>
              <a:rPr lang="en-US" altLang="en-US" sz="2000" dirty="0" err="1"/>
              <a:t>hoặc</a:t>
            </a:r>
            <a:r>
              <a:rPr lang="en-US" altLang="en-US" sz="2000" dirty="0"/>
              <a:t> </a:t>
            </a:r>
            <a:r>
              <a:rPr lang="en-US" altLang="en-US" sz="2000" dirty="0" err="1"/>
              <a:t>đã</a:t>
            </a:r>
            <a:r>
              <a:rPr lang="en-US" altLang="en-US" sz="2000" dirty="0"/>
              <a:t> </a:t>
            </a:r>
            <a:r>
              <a:rPr lang="en-US" altLang="en-US" sz="2000" dirty="0" err="1"/>
              <a:t>duyệt</a:t>
            </a:r>
            <a:r>
              <a:rPr lang="en-US" altLang="en-US" sz="2000" dirty="0"/>
              <a:t> </a:t>
            </a:r>
            <a:r>
              <a:rPr lang="en-US" altLang="en-US" sz="2000" dirty="0" err="1"/>
              <a:t>hết</a:t>
            </a:r>
            <a:r>
              <a:rPr lang="en-US" altLang="en-US" sz="2000" dirty="0"/>
              <a:t> </a:t>
            </a:r>
            <a:r>
              <a:rPr lang="en-US" altLang="en-US" sz="2000" dirty="0" err="1"/>
              <a:t>các</a:t>
            </a:r>
            <a:r>
              <a:rPr lang="en-US" altLang="en-US" sz="2000" dirty="0"/>
              <a:t> </a:t>
            </a:r>
            <a:r>
              <a:rPr lang="en-US" altLang="en-US" sz="2000" dirty="0" err="1"/>
              <a:t>dòng</a:t>
            </a:r>
            <a:r>
              <a:rPr lang="en-US" altLang="en-US" sz="2000" dirty="0"/>
              <a:t> </a:t>
            </a:r>
            <a:r>
              <a:rPr lang="en-US" altLang="en-US" sz="2000" dirty="0" err="1"/>
              <a:t>trong</a:t>
            </a:r>
            <a:r>
              <a:rPr lang="en-US" altLang="en-US" sz="2000" dirty="0"/>
              <a:t> </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t>). </a:t>
            </a:r>
          </a:p>
          <a:p>
            <a:pPr lvl="2"/>
            <a:r>
              <a:rPr lang="en-US" altLang="en-US" sz="2000" dirty="0"/>
              <a:t> </a:t>
            </a:r>
            <a:r>
              <a:rPr lang="en-US" altLang="en-US" sz="2000" dirty="0" err="1">
                <a:solidFill>
                  <a:srgbClr val="000099"/>
                </a:solidFill>
                <a:latin typeface="Courier New" panose="02070309020205020404" pitchFamily="49" charset="0"/>
                <a:cs typeface="Courier New" panose="02070309020205020404" pitchFamily="49" charset="0"/>
              </a:rPr>
              <a:t>Kiểu_kquả</a:t>
            </a:r>
            <a:r>
              <a:rPr lang="en-US" altLang="en-US" sz="2000" dirty="0">
                <a:solidFill>
                  <a:srgbClr val="000099"/>
                </a:solidFill>
                <a:latin typeface="Courier New" panose="02070309020205020404" pitchFamily="49" charset="0"/>
                <a:cs typeface="Courier New" panose="02070309020205020404" pitchFamily="49" charset="0"/>
              </a:rPr>
              <a:t> </a:t>
            </a:r>
            <a:r>
              <a:rPr lang="en-US" altLang="en-US" sz="2000" dirty="0" err="1"/>
              <a:t>nhận</a:t>
            </a:r>
            <a:r>
              <a:rPr lang="en-US" altLang="en-US" sz="2000" dirty="0"/>
              <a:t> 3 </a:t>
            </a:r>
            <a:r>
              <a:rPr lang="en-US" altLang="en-US" sz="2000" dirty="0" err="1"/>
              <a:t>giá</a:t>
            </a:r>
            <a:r>
              <a:rPr lang="en-US" altLang="en-US" sz="2000" dirty="0"/>
              <a:t> </a:t>
            </a:r>
            <a:r>
              <a:rPr lang="en-US" altLang="en-US" sz="2000" dirty="0" err="1"/>
              <a:t>trị</a:t>
            </a:r>
            <a:r>
              <a:rPr lang="en-US" altLang="en-US" sz="2000" dirty="0"/>
              <a:t>:</a:t>
            </a:r>
          </a:p>
          <a:p>
            <a:pPr lvl="3"/>
            <a:r>
              <a:rPr lang="en-US" altLang="en-US" sz="2000" dirty="0" smtClean="0">
                <a:latin typeface="Courier New" panose="02070309020205020404" pitchFamily="49" charset="0"/>
                <a:cs typeface="Courier New" panose="02070309020205020404" pitchFamily="49" charset="0"/>
              </a:rPr>
              <a:t>MYSQL_ASSOC</a:t>
            </a:r>
            <a:r>
              <a:rPr lang="en-US" altLang="en-US" sz="2000" dirty="0"/>
              <a:t>: </a:t>
            </a:r>
            <a:r>
              <a:rPr lang="en-US" altLang="en-US" sz="2000" dirty="0" err="1"/>
              <a:t>các</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trong</a:t>
            </a:r>
            <a:r>
              <a:rPr lang="en-US" altLang="en-US" sz="2000" dirty="0"/>
              <a:t> </a:t>
            </a:r>
            <a:r>
              <a:rPr lang="en-US" altLang="en-US" sz="2000" dirty="0" err="1"/>
              <a:t>mảng</a:t>
            </a:r>
            <a:r>
              <a:rPr lang="en-US" altLang="en-US" sz="2000" dirty="0"/>
              <a:t> </a:t>
            </a:r>
            <a:r>
              <a:rPr lang="en-US" altLang="en-US" sz="2000" dirty="0" err="1"/>
              <a:t>trả</a:t>
            </a:r>
            <a:r>
              <a:rPr lang="en-US" altLang="en-US" sz="2000" dirty="0"/>
              <a:t> </a:t>
            </a:r>
            <a:r>
              <a:rPr lang="en-US" altLang="en-US" sz="2000" dirty="0" err="1"/>
              <a:t>về</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truy</a:t>
            </a:r>
            <a:r>
              <a:rPr lang="en-US" altLang="en-US" sz="2000" dirty="0"/>
              <a:t> </a:t>
            </a:r>
            <a:r>
              <a:rPr lang="en-US" altLang="en-US" sz="2000" dirty="0" err="1"/>
              <a:t>cập</a:t>
            </a:r>
            <a:r>
              <a:rPr lang="en-US" altLang="en-US" sz="2000" dirty="0"/>
              <a:t> qua $key </a:t>
            </a:r>
            <a:r>
              <a:rPr lang="en-US" altLang="en-US" sz="2000" dirty="0" err="1"/>
              <a:t>là</a:t>
            </a:r>
            <a:r>
              <a:rPr lang="en-US" altLang="en-US" sz="2000" dirty="0"/>
              <a:t> </a:t>
            </a:r>
            <a:r>
              <a:rPr lang="en-US" altLang="en-US" sz="2000" dirty="0" err="1"/>
              <a:t>tên</a:t>
            </a:r>
            <a:r>
              <a:rPr lang="en-US" altLang="en-US" sz="2000" dirty="0"/>
              <a:t>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trường</a:t>
            </a:r>
            <a:r>
              <a:rPr lang="en-US" altLang="en-US" sz="2000" dirty="0"/>
              <a:t> </a:t>
            </a:r>
            <a:r>
              <a:rPr lang="en-US" altLang="en-US" sz="2000" dirty="0" err="1"/>
              <a:t>trong</a:t>
            </a:r>
            <a:r>
              <a:rPr lang="en-US" altLang="en-US" sz="2000" dirty="0"/>
              <a:t> "</a:t>
            </a:r>
            <a:r>
              <a:rPr lang="en-US" altLang="en-US" sz="2000" dirty="0" err="1"/>
              <a:t>bảng</a:t>
            </a:r>
            <a:r>
              <a:rPr lang="en-US" altLang="en-US" sz="2000" dirty="0"/>
              <a:t>".</a:t>
            </a:r>
          </a:p>
          <a:p>
            <a:pPr lvl="3"/>
            <a:r>
              <a:rPr lang="en-US" altLang="en-US" sz="2000" dirty="0" smtClean="0">
                <a:latin typeface="Courier New" panose="02070309020205020404" pitchFamily="49" charset="0"/>
                <a:cs typeface="Courier New" panose="02070309020205020404" pitchFamily="49" charset="0"/>
              </a:rPr>
              <a:t>MYSQL_NUM</a:t>
            </a:r>
            <a:r>
              <a:rPr lang="en-US" altLang="en-US" sz="2000" dirty="0"/>
              <a:t>: </a:t>
            </a:r>
            <a:r>
              <a:rPr lang="en-US" altLang="en-US" sz="2000" dirty="0" err="1"/>
              <a:t>các</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trong</a:t>
            </a:r>
            <a:r>
              <a:rPr lang="en-US" altLang="en-US" sz="2000" dirty="0"/>
              <a:t> </a:t>
            </a:r>
            <a:r>
              <a:rPr lang="en-US" altLang="en-US" sz="2000" dirty="0" err="1"/>
              <a:t>mảng</a:t>
            </a:r>
            <a:r>
              <a:rPr lang="en-US" altLang="en-US" sz="2000" dirty="0"/>
              <a:t> </a:t>
            </a:r>
            <a:r>
              <a:rPr lang="en-US" altLang="en-US" sz="2000" dirty="0" err="1"/>
              <a:t>trả</a:t>
            </a:r>
            <a:r>
              <a:rPr lang="en-US" altLang="en-US" sz="2000" dirty="0"/>
              <a:t> </a:t>
            </a:r>
            <a:r>
              <a:rPr lang="en-US" altLang="en-US" sz="2000" dirty="0" err="1"/>
              <a:t>về</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truy</a:t>
            </a:r>
            <a:r>
              <a:rPr lang="en-US" altLang="en-US" sz="2000" dirty="0"/>
              <a:t> </a:t>
            </a:r>
            <a:r>
              <a:rPr lang="en-US" altLang="en-US" sz="2000" dirty="0" err="1"/>
              <a:t>cập</a:t>
            </a:r>
            <a:r>
              <a:rPr lang="en-US" altLang="en-US" sz="2000" dirty="0"/>
              <a:t> qua $key </a:t>
            </a:r>
            <a:r>
              <a:rPr lang="en-US" altLang="en-US" sz="2000" dirty="0" err="1"/>
              <a:t>là</a:t>
            </a:r>
            <a:r>
              <a:rPr lang="en-US" altLang="en-US" sz="2000" dirty="0"/>
              <a:t> </a:t>
            </a:r>
            <a:r>
              <a:rPr lang="en-US" altLang="en-US" sz="2000" dirty="0" err="1"/>
              <a:t>số</a:t>
            </a:r>
            <a:r>
              <a:rPr lang="en-US" altLang="en-US" sz="2000" dirty="0"/>
              <a:t> </a:t>
            </a:r>
            <a:r>
              <a:rPr lang="en-US" altLang="en-US" sz="2000" dirty="0" err="1"/>
              <a:t>thứ</a:t>
            </a:r>
            <a:r>
              <a:rPr lang="en-US" altLang="en-US" sz="2000" dirty="0"/>
              <a:t> </a:t>
            </a:r>
            <a:r>
              <a:rPr lang="en-US" altLang="en-US" sz="2000" dirty="0" err="1"/>
              <a:t>tự</a:t>
            </a:r>
            <a:r>
              <a:rPr lang="en-US" altLang="en-US" sz="2000" dirty="0"/>
              <a:t>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trường</a:t>
            </a:r>
            <a:r>
              <a:rPr lang="en-US" altLang="en-US" sz="2000" dirty="0"/>
              <a:t> </a:t>
            </a:r>
            <a:r>
              <a:rPr lang="en-US" altLang="en-US" sz="2000" dirty="0" err="1"/>
              <a:t>trong</a:t>
            </a:r>
            <a:r>
              <a:rPr lang="en-US" altLang="en-US" sz="2000" dirty="0"/>
              <a:t> </a:t>
            </a:r>
            <a:r>
              <a:rPr lang="en-US" altLang="en-US" sz="2000" dirty="0" err="1"/>
              <a:t>bảng</a:t>
            </a:r>
            <a:r>
              <a:rPr lang="en-US" altLang="en-US" sz="2000" dirty="0"/>
              <a:t>.</a:t>
            </a:r>
          </a:p>
          <a:p>
            <a:pPr lvl="3"/>
            <a:r>
              <a:rPr lang="en-US" altLang="en-US" sz="2000" dirty="0" smtClean="0">
                <a:latin typeface="Courier New" panose="02070309020205020404" pitchFamily="49" charset="0"/>
                <a:cs typeface="Courier New" panose="02070309020205020404" pitchFamily="49" charset="0"/>
              </a:rPr>
              <a:t>MYSQL_BOTH</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dùng</a:t>
            </a:r>
            <a:r>
              <a:rPr lang="en-US" altLang="en-US" sz="2000" dirty="0"/>
              <a:t> </a:t>
            </a:r>
            <a:r>
              <a:rPr lang="en-US" altLang="en-US" sz="2000" dirty="0" err="1"/>
              <a:t>cả</a:t>
            </a:r>
            <a:r>
              <a:rPr lang="en-US" altLang="en-US" sz="2000" dirty="0"/>
              <a:t> 2 </a:t>
            </a:r>
            <a:r>
              <a:rPr lang="en-US" altLang="en-US" sz="2000" dirty="0" err="1"/>
              <a:t>cách</a:t>
            </a:r>
            <a:r>
              <a:rPr lang="en-US" altLang="en-US" sz="2000" dirty="0"/>
              <a:t> </a:t>
            </a:r>
            <a:r>
              <a:rPr lang="en-US" altLang="en-US" sz="2000" dirty="0" err="1"/>
              <a:t>trên</a:t>
            </a:r>
            <a:r>
              <a:rPr lang="en-US" altLang="en-US" sz="2000" dirty="0"/>
              <a:t> (</a:t>
            </a:r>
            <a:r>
              <a:rPr lang="en-US" altLang="en-US" sz="2000" dirty="0" err="1"/>
              <a:t>mặc</a:t>
            </a:r>
            <a:r>
              <a:rPr lang="en-US" altLang="en-US" sz="2000" dirty="0"/>
              <a:t> </a:t>
            </a:r>
            <a:r>
              <a:rPr lang="en-US" altLang="en-US" sz="2000" dirty="0" err="1"/>
              <a:t>định</a:t>
            </a:r>
            <a:r>
              <a:rPr lang="en-US" altLang="en-US" sz="2000" dirty="0"/>
              <a:t>).</a:t>
            </a:r>
          </a:p>
        </p:txBody>
      </p:sp>
    </p:spTree>
    <p:extLst>
      <p:ext uri="{BB962C8B-B14F-4D97-AF65-F5344CB8AC3E}">
        <p14:creationId xmlns:p14="http://schemas.microsoft.com/office/powerpoint/2010/main" val="1948026064"/>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defRPr/>
            </a:pPr>
            <a:r>
              <a:rPr lang="en-US" smtClean="0"/>
              <a:t>Download</a:t>
            </a:r>
          </a:p>
        </p:txBody>
      </p:sp>
      <p:sp>
        <p:nvSpPr>
          <p:cNvPr id="49155" name="Content Placeholder 2"/>
          <p:cNvSpPr>
            <a:spLocks noGrp="1"/>
          </p:cNvSpPr>
          <p:nvPr>
            <p:ph idx="1"/>
          </p:nvPr>
        </p:nvSpPr>
        <p:spPr/>
        <p:txBody>
          <a:bodyPr>
            <a:normAutofit fontScale="92500" lnSpcReduction="10000"/>
          </a:bodyPr>
          <a:lstStyle/>
          <a:p>
            <a:r>
              <a:rPr lang="en-US" altLang="en-US" dirty="0" smtClean="0"/>
              <a:t>Download:</a:t>
            </a:r>
          </a:p>
          <a:p>
            <a:pPr lvl="1"/>
            <a:r>
              <a:rPr lang="en-US" altLang="en-US" dirty="0" smtClean="0"/>
              <a:t>WAMP: </a:t>
            </a:r>
            <a:r>
              <a:rPr lang="en-US" altLang="en-US" dirty="0" smtClean="0">
                <a:hlinkClick r:id="rId2"/>
              </a:rPr>
              <a:t>http://www.wampserver.com</a:t>
            </a:r>
            <a:endParaRPr lang="en-US" altLang="en-US" dirty="0" smtClean="0"/>
          </a:p>
          <a:p>
            <a:pPr lvl="1"/>
            <a:r>
              <a:rPr lang="en-US" altLang="en-US" dirty="0" smtClean="0"/>
              <a:t>Notepad++: </a:t>
            </a:r>
            <a:r>
              <a:rPr lang="en-US" altLang="en-US" dirty="0" smtClean="0">
                <a:hlinkClick r:id="rId3"/>
              </a:rPr>
              <a:t>http://notepad-plus-plus.org</a:t>
            </a:r>
            <a:r>
              <a:rPr lang="en-US" altLang="en-US" dirty="0" smtClean="0"/>
              <a:t>  </a:t>
            </a:r>
          </a:p>
          <a:p>
            <a:endParaRPr lang="en-US" altLang="en-US" dirty="0" smtClean="0"/>
          </a:p>
          <a:p>
            <a:r>
              <a:rPr lang="en-US" altLang="en-US" dirty="0" err="1" smtClean="0"/>
              <a:t>Các</a:t>
            </a:r>
            <a:r>
              <a:rPr lang="en-US" altLang="en-US" dirty="0" smtClean="0"/>
              <a:t> </a:t>
            </a:r>
            <a:r>
              <a:rPr lang="en-US" altLang="en-US" dirty="0" err="1" smtClean="0"/>
              <a:t>phần</a:t>
            </a:r>
            <a:r>
              <a:rPr lang="en-US" altLang="en-US" dirty="0" smtClean="0"/>
              <a:t> </a:t>
            </a:r>
            <a:r>
              <a:rPr lang="en-US" altLang="en-US" dirty="0" err="1" smtClean="0"/>
              <a:t>mềm</a:t>
            </a:r>
            <a:r>
              <a:rPr lang="en-US" altLang="en-US" dirty="0" smtClean="0"/>
              <a:t> </a:t>
            </a:r>
            <a:r>
              <a:rPr lang="en-US" altLang="en-US" dirty="0" err="1" smtClean="0"/>
              <a:t>khác</a:t>
            </a:r>
            <a:endParaRPr lang="en-US" altLang="en-US" dirty="0" smtClean="0"/>
          </a:p>
          <a:p>
            <a:pPr lvl="1"/>
            <a:r>
              <a:rPr lang="en-US" altLang="en-US" dirty="0" smtClean="0"/>
              <a:t>Co Rom+: </a:t>
            </a:r>
            <a:r>
              <a:rPr lang="en-US" altLang="en-US" dirty="0" smtClean="0">
                <a:hlinkClick r:id="rId4"/>
              </a:rPr>
              <a:t>https://corom.vn</a:t>
            </a:r>
            <a:r>
              <a:rPr lang="en-US" altLang="en-US" dirty="0" smtClean="0"/>
              <a:t> </a:t>
            </a:r>
          </a:p>
          <a:p>
            <a:pPr lvl="1"/>
            <a:r>
              <a:rPr lang="en-US" altLang="en-US" dirty="0" smtClean="0"/>
              <a:t>Firefox: </a:t>
            </a:r>
            <a:r>
              <a:rPr lang="en-US" altLang="en-US" dirty="0" smtClean="0">
                <a:hlinkClick r:id="rId5"/>
              </a:rPr>
              <a:t>http://www.mozilla.org</a:t>
            </a:r>
            <a:r>
              <a:rPr lang="en-US" altLang="en-US" dirty="0" smtClean="0"/>
              <a:t> </a:t>
            </a:r>
          </a:p>
          <a:p>
            <a:pPr lvl="1"/>
            <a:r>
              <a:rPr lang="en-US" altLang="en-US" dirty="0" smtClean="0"/>
              <a:t>XAMPP: </a:t>
            </a:r>
            <a:r>
              <a:rPr lang="en-US" altLang="en-US" dirty="0" smtClean="0">
                <a:hlinkClick r:id="rId6"/>
              </a:rPr>
              <a:t>http://www.apachefriends.org/en/xampp.html</a:t>
            </a:r>
            <a:r>
              <a:rPr lang="en-US" altLang="en-US" dirty="0" smtClean="0"/>
              <a:t> </a:t>
            </a:r>
          </a:p>
          <a:p>
            <a:endParaRPr lang="en-US" altLang="en-US" dirty="0" smtClean="0"/>
          </a:p>
        </p:txBody>
      </p:sp>
    </p:spTree>
    <p:extLst>
      <p:ext uri="{BB962C8B-B14F-4D97-AF65-F5344CB8AC3E}">
        <p14:creationId xmlns:p14="http://schemas.microsoft.com/office/powerpoint/2010/main" val="1967482448"/>
      </p:ext>
    </p:extLst>
  </p:cSld>
  <p:clrMapOvr>
    <a:masterClrMapping/>
  </p:clrMapOvr>
  <p:transition spd="slow">
    <p:wipe dir="d"/>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24579" name="Content Placeholder 2"/>
          <p:cNvSpPr>
            <a:spLocks noGrp="1"/>
          </p:cNvSpPr>
          <p:nvPr>
            <p:ph idx="1"/>
          </p:nvPr>
        </p:nvSpPr>
        <p:spPr/>
        <p:txBody>
          <a:bodyPr/>
          <a:lstStyle/>
          <a:p>
            <a:pPr>
              <a:defRPr/>
            </a:pPr>
            <a:r>
              <a:rPr lang="en-US" smtClean="0"/>
              <a:t>Một số hàm cần thiết (tiếp):</a:t>
            </a:r>
          </a:p>
          <a:p>
            <a:pPr lvl="1" algn="l">
              <a:defRPr/>
            </a:pPr>
            <a:r>
              <a:rPr lang="vi-VN" smtClean="0">
                <a:solidFill>
                  <a:srgbClr val="C00000"/>
                </a:solidFill>
                <a:latin typeface="Courier New" pitchFamily="49" charset="0"/>
                <a:cs typeface="Courier New" pitchFamily="49" charset="0"/>
              </a:rPr>
              <a:t>mysql_fetch_</a:t>
            </a:r>
            <a:r>
              <a:rPr lang="en-US">
                <a:solidFill>
                  <a:srgbClr val="C00000"/>
                </a:solidFill>
                <a:latin typeface="Courier New" pitchFamily="49" charset="0"/>
                <a:cs typeface="Courier New" pitchFamily="49" charset="0"/>
              </a:rPr>
              <a:t>row</a:t>
            </a:r>
            <a:r>
              <a:rPr lang="vi-VN" smtClean="0">
                <a:solidFill>
                  <a:srgbClr val="C00000"/>
                </a:solidFill>
                <a:latin typeface="Courier New" pitchFamily="49" charset="0"/>
                <a:cs typeface="Courier New" pitchFamily="49" charset="0"/>
              </a:rPr>
              <a:t>($</a:t>
            </a:r>
            <a:r>
              <a:rPr lang="en-US" smtClean="0">
                <a:solidFill>
                  <a:srgbClr val="C00000"/>
                </a:solidFill>
                <a:latin typeface="Courier New" pitchFamily="49" charset="0"/>
                <a:cs typeface="Courier New" pitchFamily="49" charset="0"/>
              </a:rPr>
              <a:t>kqua</a:t>
            </a:r>
            <a:r>
              <a:rPr lang="vi-VN" smtClean="0">
                <a:solidFill>
                  <a:srgbClr val="C00000"/>
                </a:solidFill>
                <a:latin typeface="Courier New" pitchFamily="49" charset="0"/>
                <a:cs typeface="Courier New" pitchFamily="49" charset="0"/>
              </a:rPr>
              <a:t>)</a:t>
            </a:r>
            <a:r>
              <a:rPr lang="vi-VN" smtClean="0"/>
              <a:t>: </a:t>
            </a:r>
            <a:r>
              <a:rPr lang="en-US" smtClean="0"/>
              <a:t>có chức năng tương </a:t>
            </a:r>
            <a:r>
              <a:rPr lang="en-US"/>
              <a:t>tự như </a:t>
            </a:r>
            <a:r>
              <a:rPr lang="en-US" smtClean="0"/>
              <a:t>khi sử dụng hàm  </a:t>
            </a:r>
          </a:p>
          <a:p>
            <a:pPr marL="359202" lvl="1" indent="0" algn="ctr">
              <a:buNone/>
              <a:defRPr/>
            </a:pPr>
            <a:r>
              <a:rPr lang="vi-VN" smtClean="0">
                <a:solidFill>
                  <a:srgbClr val="000099"/>
                </a:solidFill>
                <a:latin typeface="Courier New" pitchFamily="49" charset="0"/>
                <a:cs typeface="Courier New" pitchFamily="49" charset="0"/>
              </a:rPr>
              <a:t>mysql_fetch_</a:t>
            </a:r>
            <a:r>
              <a:rPr lang="en-US" smtClean="0">
                <a:solidFill>
                  <a:srgbClr val="000099"/>
                </a:solidFill>
                <a:latin typeface="Courier New" pitchFamily="49" charset="0"/>
                <a:cs typeface="Courier New" pitchFamily="49" charset="0"/>
              </a:rPr>
              <a:t>array</a:t>
            </a:r>
            <a:r>
              <a:rPr lang="vi-VN" smtClean="0">
                <a:solidFill>
                  <a:srgbClr val="000099"/>
                </a:solidFill>
                <a:latin typeface="Courier New" pitchFamily="49" charset="0"/>
                <a:cs typeface="Courier New" pitchFamily="49" charset="0"/>
              </a:rPr>
              <a:t>($</a:t>
            </a:r>
            <a:r>
              <a:rPr lang="en-US">
                <a:solidFill>
                  <a:srgbClr val="000099"/>
                </a:solidFill>
                <a:latin typeface="Courier New" pitchFamily="49" charset="0"/>
                <a:cs typeface="Courier New" pitchFamily="49" charset="0"/>
              </a:rPr>
              <a:t>kqua, MYSQL_NUM</a:t>
            </a:r>
            <a:r>
              <a:rPr lang="vi-VN" smtClean="0">
                <a:solidFill>
                  <a:srgbClr val="000099"/>
                </a:solidFill>
                <a:latin typeface="Courier New" pitchFamily="49" charset="0"/>
                <a:cs typeface="Courier New" pitchFamily="49" charset="0"/>
              </a:rPr>
              <a:t>)</a:t>
            </a:r>
            <a:endParaRPr lang="en-US" smtClean="0"/>
          </a:p>
          <a:p>
            <a:pPr lvl="1" algn="l">
              <a:defRPr/>
            </a:pPr>
            <a:r>
              <a:rPr lang="vi-VN" smtClean="0">
                <a:solidFill>
                  <a:srgbClr val="C00000"/>
                </a:solidFill>
                <a:latin typeface="Courier New" pitchFamily="49" charset="0"/>
                <a:cs typeface="Courier New" pitchFamily="49" charset="0"/>
              </a:rPr>
              <a:t>mysql_fetch_assoc($</a:t>
            </a:r>
            <a:r>
              <a:rPr lang="en-US">
                <a:solidFill>
                  <a:srgbClr val="C00000"/>
                </a:solidFill>
                <a:latin typeface="Courier New" pitchFamily="49" charset="0"/>
                <a:cs typeface="Courier New" pitchFamily="49" charset="0"/>
              </a:rPr>
              <a:t>kqua</a:t>
            </a:r>
            <a:r>
              <a:rPr lang="vi-VN">
                <a:solidFill>
                  <a:srgbClr val="C00000"/>
                </a:solidFill>
                <a:latin typeface="Courier New" pitchFamily="49" charset="0"/>
                <a:cs typeface="Courier New" pitchFamily="49" charset="0"/>
              </a:rPr>
              <a:t>)</a:t>
            </a:r>
            <a:r>
              <a:rPr lang="vi-VN"/>
              <a:t>: </a:t>
            </a:r>
            <a:r>
              <a:rPr lang="en-US"/>
              <a:t>có chức năng tương tự như </a:t>
            </a:r>
            <a:r>
              <a:rPr lang="en-US" smtClean="0"/>
              <a:t>khi </a:t>
            </a:r>
            <a:r>
              <a:rPr lang="en-US"/>
              <a:t>sử dụng </a:t>
            </a:r>
            <a:r>
              <a:rPr lang="en-US" smtClean="0"/>
              <a:t>hàm  </a:t>
            </a:r>
          </a:p>
          <a:p>
            <a:pPr marL="359202" lvl="1" indent="0">
              <a:buNone/>
              <a:defRPr/>
            </a:pPr>
            <a:r>
              <a:rPr lang="en-US" smtClean="0">
                <a:solidFill>
                  <a:srgbClr val="000099"/>
                </a:solidFill>
                <a:latin typeface="Courier New" pitchFamily="49" charset="0"/>
                <a:cs typeface="Courier New" pitchFamily="49" charset="0"/>
              </a:rPr>
              <a:t>	</a:t>
            </a:r>
            <a:r>
              <a:rPr lang="vi-VN" smtClean="0">
                <a:solidFill>
                  <a:srgbClr val="000099"/>
                </a:solidFill>
                <a:latin typeface="Courier New" pitchFamily="49" charset="0"/>
                <a:cs typeface="Courier New" pitchFamily="49" charset="0"/>
              </a:rPr>
              <a:t>mysql_fetch_</a:t>
            </a:r>
            <a:r>
              <a:rPr lang="en-US">
                <a:solidFill>
                  <a:srgbClr val="000099"/>
                </a:solidFill>
                <a:latin typeface="Courier New" pitchFamily="49" charset="0"/>
                <a:cs typeface="Courier New" pitchFamily="49" charset="0"/>
              </a:rPr>
              <a:t>array</a:t>
            </a:r>
            <a:r>
              <a:rPr lang="vi-VN">
                <a:solidFill>
                  <a:srgbClr val="000099"/>
                </a:solidFill>
                <a:latin typeface="Courier New" pitchFamily="49" charset="0"/>
                <a:cs typeface="Courier New" pitchFamily="49" charset="0"/>
              </a:rPr>
              <a:t>($</a:t>
            </a:r>
            <a:r>
              <a:rPr lang="en-US">
                <a:solidFill>
                  <a:srgbClr val="000099"/>
                </a:solidFill>
                <a:latin typeface="Courier New" pitchFamily="49" charset="0"/>
                <a:cs typeface="Courier New" pitchFamily="49" charset="0"/>
              </a:rPr>
              <a:t>kqua, MYSQL_ASSOC</a:t>
            </a:r>
            <a:r>
              <a:rPr lang="vi-VN" smtClean="0">
                <a:solidFill>
                  <a:srgbClr val="000099"/>
                </a:solidFill>
                <a:latin typeface="Courier New" pitchFamily="49" charset="0"/>
                <a:cs typeface="Courier New" pitchFamily="49" charset="0"/>
              </a:rPr>
              <a:t>)</a:t>
            </a:r>
            <a:endParaRPr lang="en-US" smtClean="0"/>
          </a:p>
        </p:txBody>
      </p:sp>
    </p:spTree>
    <p:extLst>
      <p:ext uri="{BB962C8B-B14F-4D97-AF65-F5344CB8AC3E}">
        <p14:creationId xmlns:p14="http://schemas.microsoft.com/office/powerpoint/2010/main" val="2778136385"/>
      </p:ext>
    </p:extLst>
  </p:cSld>
  <p:clrMapOvr>
    <a:masterClrMapping/>
  </p:clrMapOvr>
  <p:transition spd="slow">
    <p:wipe dir="d"/>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24579" name="Content Placeholder 2"/>
          <p:cNvSpPr>
            <a:spLocks noGrp="1"/>
          </p:cNvSpPr>
          <p:nvPr>
            <p:ph idx="1"/>
          </p:nvPr>
        </p:nvSpPr>
        <p:spPr/>
        <p:txBody>
          <a:bodyPr/>
          <a:lstStyle/>
          <a:p>
            <a:pPr>
              <a:defRPr/>
            </a:pPr>
            <a:r>
              <a:rPr lang="en-US" dirty="0" err="1" smtClean="0"/>
              <a:t>Lựa</a:t>
            </a:r>
            <a:r>
              <a:rPr lang="en-US" dirty="0" smtClean="0"/>
              <a:t> </a:t>
            </a:r>
            <a:r>
              <a:rPr lang="en-US" dirty="0" err="1" smtClean="0"/>
              <a:t>chọn</a:t>
            </a:r>
            <a:r>
              <a:rPr lang="en-US" dirty="0" smtClean="0"/>
              <a:t> </a:t>
            </a:r>
            <a:r>
              <a:rPr lang="en-US" dirty="0" err="1" smtClean="0"/>
              <a:t>hàm</a:t>
            </a:r>
            <a:r>
              <a:rPr lang="en-US" dirty="0" smtClean="0"/>
              <a:t> </a:t>
            </a:r>
            <a:r>
              <a:rPr lang="en-US" dirty="0" err="1" smtClean="0"/>
              <a:t>sử</a:t>
            </a:r>
            <a:r>
              <a:rPr lang="en-US" dirty="0" smtClean="0"/>
              <a:t> </a:t>
            </a:r>
            <a:r>
              <a:rPr lang="en-US" dirty="0" err="1" smtClean="0"/>
              <a:t>dụng</a:t>
            </a:r>
            <a:r>
              <a:rPr lang="en-US" dirty="0" smtClean="0"/>
              <a:t>?</a:t>
            </a:r>
          </a:p>
          <a:p>
            <a:pPr lvl="1">
              <a:defRPr/>
            </a:pPr>
            <a:r>
              <a:rPr lang="en-US" dirty="0" err="1" smtClean="0"/>
              <a:t>Hàm</a:t>
            </a:r>
            <a:r>
              <a:rPr lang="en-US" dirty="0">
                <a:sym typeface="Wingdings" pitchFamily="2" charset="2"/>
              </a:rPr>
              <a:t> </a:t>
            </a:r>
            <a:r>
              <a:rPr lang="vi-VN" dirty="0" smtClean="0">
                <a:solidFill>
                  <a:srgbClr val="000099"/>
                </a:solidFill>
                <a:latin typeface="Courier New" pitchFamily="49" charset="0"/>
                <a:cs typeface="Courier New" pitchFamily="49" charset="0"/>
              </a:rPr>
              <a:t>mysql</a:t>
            </a:r>
            <a:r>
              <a:rPr lang="en-US" dirty="0" err="1" smtClean="0">
                <a:solidFill>
                  <a:srgbClr val="000099"/>
                </a:solidFill>
                <a:latin typeface="Courier New" pitchFamily="49" charset="0"/>
                <a:cs typeface="Courier New" pitchFamily="49" charset="0"/>
              </a:rPr>
              <a:t>i</a:t>
            </a:r>
            <a:r>
              <a:rPr lang="vi-VN" dirty="0" smtClean="0">
                <a:solidFill>
                  <a:srgbClr val="000099"/>
                </a:solidFill>
                <a:latin typeface="Courier New" pitchFamily="49" charset="0"/>
                <a:cs typeface="Courier New" pitchFamily="49" charset="0"/>
              </a:rPr>
              <a:t>_fetch_</a:t>
            </a:r>
            <a:r>
              <a:rPr lang="en-US" dirty="0">
                <a:solidFill>
                  <a:srgbClr val="000099"/>
                </a:solidFill>
                <a:latin typeface="Courier New" pitchFamily="49" charset="0"/>
                <a:cs typeface="Courier New" pitchFamily="49" charset="0"/>
              </a:rPr>
              <a:t>array </a:t>
            </a:r>
            <a:r>
              <a:rPr lang="en-US" dirty="0" err="1">
                <a:sym typeface="Wingdings" pitchFamily="2" charset="2"/>
              </a:rPr>
              <a:t>có</a:t>
            </a:r>
            <a:r>
              <a:rPr lang="en-US" dirty="0">
                <a:sym typeface="Wingdings" pitchFamily="2" charset="2"/>
              </a:rPr>
              <a:t> </a:t>
            </a:r>
            <a:r>
              <a:rPr lang="en-US" dirty="0" err="1">
                <a:sym typeface="Wingdings" pitchFamily="2" charset="2"/>
              </a:rPr>
              <a:t>tốc</a:t>
            </a:r>
            <a:r>
              <a:rPr lang="en-US" dirty="0">
                <a:sym typeface="Wingdings" pitchFamily="2" charset="2"/>
              </a:rPr>
              <a:t> </a:t>
            </a:r>
            <a:r>
              <a:rPr lang="en-US" dirty="0" err="1">
                <a:sym typeface="Wingdings" pitchFamily="2" charset="2"/>
              </a:rPr>
              <a:t>độ</a:t>
            </a:r>
            <a:r>
              <a:rPr lang="en-US" dirty="0">
                <a:sym typeface="Wingdings" pitchFamily="2" charset="2"/>
              </a:rPr>
              <a:t> </a:t>
            </a:r>
            <a:r>
              <a:rPr lang="en-US" dirty="0" err="1">
                <a:sym typeface="Wingdings" pitchFamily="2" charset="2"/>
              </a:rPr>
              <a:t>chậm</a:t>
            </a:r>
            <a:r>
              <a:rPr lang="en-US" dirty="0">
                <a:sym typeface="Wingdings" pitchFamily="2" charset="2"/>
              </a:rPr>
              <a:t> </a:t>
            </a:r>
            <a:r>
              <a:rPr lang="en-US" dirty="0" err="1">
                <a:sym typeface="Wingdings" pitchFamily="2" charset="2"/>
              </a:rPr>
              <a:t>hơn</a:t>
            </a:r>
            <a:r>
              <a:rPr lang="en-US" dirty="0">
                <a:sym typeface="Wingdings" pitchFamily="2" charset="2"/>
              </a:rPr>
              <a:t> </a:t>
            </a:r>
            <a:r>
              <a:rPr lang="en-US" u="sng" dirty="0" err="1" smtClean="0">
                <a:sym typeface="Wingdings" pitchFamily="2" charset="2"/>
              </a:rPr>
              <a:t>khôn</a:t>
            </a:r>
            <a:r>
              <a:rPr lang="en-US" u="sng" dirty="0" err="1">
                <a:sym typeface="Wingdings" pitchFamily="2" charset="2"/>
              </a:rPr>
              <a:t>g</a:t>
            </a:r>
            <a:r>
              <a:rPr lang="en-US" u="sng" dirty="0">
                <a:sym typeface="Wingdings" pitchFamily="2" charset="2"/>
              </a:rPr>
              <a:t> </a:t>
            </a:r>
            <a:r>
              <a:rPr lang="en-US" u="sng" dirty="0" err="1">
                <a:sym typeface="Wingdings" pitchFamily="2" charset="2"/>
              </a:rPr>
              <a:t>đáng</a:t>
            </a:r>
            <a:r>
              <a:rPr lang="en-US" u="sng" dirty="0">
                <a:sym typeface="Wingdings" pitchFamily="2" charset="2"/>
              </a:rPr>
              <a:t> </a:t>
            </a:r>
            <a:r>
              <a:rPr lang="en-US" u="sng" dirty="0" err="1">
                <a:sym typeface="Wingdings" pitchFamily="2" charset="2"/>
              </a:rPr>
              <a:t>kể</a:t>
            </a:r>
            <a:r>
              <a:rPr lang="en-US" dirty="0">
                <a:sym typeface="Wingdings" pitchFamily="2" charset="2"/>
              </a:rPr>
              <a:t> so </a:t>
            </a:r>
            <a:r>
              <a:rPr lang="en-US" dirty="0" err="1">
                <a:sym typeface="Wingdings" pitchFamily="2" charset="2"/>
              </a:rPr>
              <a:t>với</a:t>
            </a:r>
            <a:r>
              <a:rPr lang="en-US" dirty="0">
                <a:sym typeface="Wingdings" pitchFamily="2" charset="2"/>
              </a:rPr>
              <a:t> 2 </a:t>
            </a:r>
            <a:r>
              <a:rPr lang="en-US" dirty="0" err="1">
                <a:sym typeface="Wingdings" pitchFamily="2" charset="2"/>
              </a:rPr>
              <a:t>hàm</a:t>
            </a:r>
            <a:r>
              <a:rPr lang="en-US" dirty="0">
                <a:sym typeface="Wingdings" pitchFamily="2" charset="2"/>
              </a:rPr>
              <a:t> </a:t>
            </a:r>
            <a:r>
              <a:rPr lang="vi-VN" dirty="0" smtClean="0">
                <a:solidFill>
                  <a:srgbClr val="000099"/>
                </a:solidFill>
                <a:latin typeface="Courier New" pitchFamily="49" charset="0"/>
                <a:cs typeface="Courier New" pitchFamily="49" charset="0"/>
              </a:rPr>
              <a:t>mysql</a:t>
            </a:r>
            <a:r>
              <a:rPr lang="en-US" dirty="0" err="1" smtClean="0">
                <a:solidFill>
                  <a:srgbClr val="000099"/>
                </a:solidFill>
                <a:latin typeface="Courier New" pitchFamily="49" charset="0"/>
                <a:cs typeface="Courier New" pitchFamily="49" charset="0"/>
              </a:rPr>
              <a:t>i</a:t>
            </a:r>
            <a:r>
              <a:rPr lang="vi-VN" dirty="0" smtClean="0">
                <a:solidFill>
                  <a:srgbClr val="000099"/>
                </a:solidFill>
                <a:latin typeface="Courier New" pitchFamily="49" charset="0"/>
                <a:cs typeface="Courier New" pitchFamily="49" charset="0"/>
              </a:rPr>
              <a:t>_fetch_</a:t>
            </a:r>
            <a:r>
              <a:rPr lang="en-US" dirty="0">
                <a:solidFill>
                  <a:srgbClr val="000099"/>
                </a:solidFill>
                <a:latin typeface="Courier New" pitchFamily="49" charset="0"/>
                <a:cs typeface="Courier New" pitchFamily="49" charset="0"/>
              </a:rPr>
              <a:t>row</a:t>
            </a:r>
            <a:r>
              <a:rPr lang="en-US" dirty="0">
                <a:sym typeface="Wingdings" pitchFamily="2" charset="2"/>
              </a:rPr>
              <a:t>, </a:t>
            </a:r>
            <a:r>
              <a:rPr lang="vi-VN" dirty="0" smtClean="0">
                <a:solidFill>
                  <a:srgbClr val="000099"/>
                </a:solidFill>
                <a:latin typeface="Courier New" pitchFamily="49" charset="0"/>
                <a:cs typeface="Courier New" pitchFamily="49" charset="0"/>
              </a:rPr>
              <a:t>mysql</a:t>
            </a:r>
            <a:r>
              <a:rPr lang="en-US" smtClean="0">
                <a:solidFill>
                  <a:srgbClr val="000099"/>
                </a:solidFill>
                <a:latin typeface="Courier New" pitchFamily="49" charset="0"/>
                <a:cs typeface="Courier New" pitchFamily="49" charset="0"/>
              </a:rPr>
              <a:t>i</a:t>
            </a:r>
            <a:r>
              <a:rPr lang="vi-VN" smtClean="0">
                <a:solidFill>
                  <a:srgbClr val="000099"/>
                </a:solidFill>
                <a:latin typeface="Courier New" pitchFamily="49" charset="0"/>
                <a:cs typeface="Courier New" pitchFamily="49" charset="0"/>
              </a:rPr>
              <a:t>_fetch_</a:t>
            </a:r>
            <a:r>
              <a:rPr lang="en-US" dirty="0" err="1">
                <a:solidFill>
                  <a:srgbClr val="000099"/>
                </a:solidFill>
                <a:latin typeface="Courier New" pitchFamily="49" charset="0"/>
                <a:cs typeface="Courier New" pitchFamily="49" charset="0"/>
              </a:rPr>
              <a:t>assoc</a:t>
            </a:r>
            <a:r>
              <a:rPr lang="en-US" dirty="0">
                <a:solidFill>
                  <a:srgbClr val="000099"/>
                </a:solidFill>
                <a:latin typeface="Courier New" pitchFamily="49" charset="0"/>
                <a:cs typeface="Courier New" pitchFamily="49" charset="0"/>
              </a:rPr>
              <a:t> </a:t>
            </a:r>
            <a:r>
              <a:rPr lang="en-US" dirty="0" err="1">
                <a:sym typeface="Wingdings" pitchFamily="2" charset="2"/>
              </a:rPr>
              <a:t>nhưng</a:t>
            </a:r>
            <a:r>
              <a:rPr lang="en-US" dirty="0">
                <a:sym typeface="Wingdings" pitchFamily="2" charset="2"/>
              </a:rPr>
              <a:t> </a:t>
            </a:r>
            <a:r>
              <a:rPr lang="en-US" dirty="0" err="1">
                <a:sym typeface="Wingdings" pitchFamily="2" charset="2"/>
              </a:rPr>
              <a:t>lại</a:t>
            </a:r>
            <a:r>
              <a:rPr lang="en-US" dirty="0">
                <a:sym typeface="Wingdings" pitchFamily="2" charset="2"/>
              </a:rPr>
              <a:t> </a:t>
            </a:r>
            <a:r>
              <a:rPr lang="en-US" dirty="0" err="1">
                <a:sym typeface="Wingdings" pitchFamily="2" charset="2"/>
              </a:rPr>
              <a:t>tiện</a:t>
            </a:r>
            <a:r>
              <a:rPr lang="en-US" dirty="0">
                <a:sym typeface="Wingdings" pitchFamily="2" charset="2"/>
              </a:rPr>
              <a:t> </a:t>
            </a:r>
            <a:r>
              <a:rPr lang="en-US" dirty="0" err="1">
                <a:sym typeface="Wingdings" pitchFamily="2" charset="2"/>
              </a:rPr>
              <a:t>lợi</a:t>
            </a:r>
            <a:r>
              <a:rPr lang="en-US" dirty="0">
                <a:sym typeface="Wingdings" pitchFamily="2" charset="2"/>
              </a:rPr>
              <a:t> </a:t>
            </a:r>
            <a:r>
              <a:rPr lang="en-US" dirty="0" err="1" smtClean="0">
                <a:sym typeface="Wingdings" pitchFamily="2" charset="2"/>
              </a:rPr>
              <a:t>hơn</a:t>
            </a:r>
            <a:r>
              <a:rPr lang="en-US" dirty="0" smtClean="0">
                <a:sym typeface="Wingdings" pitchFamily="2" charset="2"/>
              </a:rPr>
              <a:t>.</a:t>
            </a:r>
            <a:r>
              <a:rPr lang="en-US" dirty="0" smtClean="0"/>
              <a:t> </a:t>
            </a:r>
            <a:endParaRPr lang="en-US" dirty="0"/>
          </a:p>
          <a:p>
            <a:pPr lvl="1">
              <a:defRPr/>
            </a:pPr>
            <a:endParaRPr lang="en-US" dirty="0" smtClean="0">
              <a:sym typeface="Wingdings" pitchFamily="2" charset="2"/>
            </a:endParaRPr>
          </a:p>
          <a:p>
            <a:pPr marL="375032" lvl="1" indent="0">
              <a:buNone/>
              <a:defRPr/>
            </a:pPr>
            <a:r>
              <a:rPr lang="en-US" dirty="0" smtClean="0">
                <a:sym typeface="Wingdings" pitchFamily="2" charset="2"/>
              </a:rPr>
              <a:t> </a:t>
            </a:r>
            <a:r>
              <a:rPr lang="en-US" dirty="0" err="1" smtClean="0">
                <a:sym typeface="Wingdings" pitchFamily="2" charset="2"/>
              </a:rPr>
              <a:t>nên</a:t>
            </a:r>
            <a:r>
              <a:rPr lang="en-US" dirty="0" smtClean="0">
                <a:sym typeface="Wingdings" pitchFamily="2" charset="2"/>
              </a:rPr>
              <a:t> </a:t>
            </a:r>
            <a:r>
              <a:rPr lang="en-US" dirty="0" err="1" smtClean="0">
                <a:sym typeface="Wingdings" pitchFamily="2" charset="2"/>
              </a:rPr>
              <a:t>sử</a:t>
            </a:r>
            <a:r>
              <a:rPr lang="en-US" dirty="0" smtClean="0">
                <a:sym typeface="Wingdings" pitchFamily="2" charset="2"/>
              </a:rPr>
              <a:t> </a:t>
            </a:r>
            <a:r>
              <a:rPr lang="en-US" dirty="0" err="1" smtClean="0">
                <a:sym typeface="Wingdings" pitchFamily="2" charset="2"/>
              </a:rPr>
              <a:t>dụng</a:t>
            </a:r>
            <a:r>
              <a:rPr lang="en-US" dirty="0" smtClean="0">
                <a:sym typeface="Wingdings" pitchFamily="2" charset="2"/>
              </a:rPr>
              <a:t> </a:t>
            </a:r>
            <a:r>
              <a:rPr lang="en-US" dirty="0" err="1" smtClean="0">
                <a:sym typeface="Wingdings" pitchFamily="2" charset="2"/>
              </a:rPr>
              <a:t>hàm</a:t>
            </a:r>
            <a:r>
              <a:rPr lang="en-US" dirty="0" smtClean="0">
                <a:sym typeface="Wingdings" pitchFamily="2" charset="2"/>
              </a:rPr>
              <a:t> </a:t>
            </a:r>
            <a:r>
              <a:rPr lang="vi-VN" dirty="0" smtClean="0">
                <a:solidFill>
                  <a:srgbClr val="000099"/>
                </a:solidFill>
                <a:latin typeface="Courier New" pitchFamily="49" charset="0"/>
                <a:cs typeface="Courier New" pitchFamily="49" charset="0"/>
              </a:rPr>
              <a:t>mysql</a:t>
            </a:r>
            <a:r>
              <a:rPr lang="en-US" dirty="0" err="1" smtClean="0">
                <a:solidFill>
                  <a:srgbClr val="000099"/>
                </a:solidFill>
                <a:latin typeface="Courier New" pitchFamily="49" charset="0"/>
                <a:cs typeface="Courier New" pitchFamily="49" charset="0"/>
              </a:rPr>
              <a:t>i</a:t>
            </a:r>
            <a:r>
              <a:rPr lang="vi-VN" dirty="0" smtClean="0">
                <a:solidFill>
                  <a:srgbClr val="000099"/>
                </a:solidFill>
                <a:latin typeface="Courier New" pitchFamily="49" charset="0"/>
                <a:cs typeface="Courier New" pitchFamily="49" charset="0"/>
              </a:rPr>
              <a:t>_fetch_</a:t>
            </a:r>
            <a:r>
              <a:rPr lang="en-US" dirty="0">
                <a:solidFill>
                  <a:srgbClr val="000099"/>
                </a:solidFill>
                <a:latin typeface="Courier New" pitchFamily="49" charset="0"/>
                <a:cs typeface="Courier New" pitchFamily="49" charset="0"/>
              </a:rPr>
              <a:t>array</a:t>
            </a:r>
            <a:r>
              <a:rPr lang="en-US" dirty="0" smtClean="0">
                <a:sym typeface="Wingdings" pitchFamily="2" charset="2"/>
              </a:rPr>
              <a:t>.</a:t>
            </a:r>
            <a:endParaRPr lang="en-US" dirty="0" smtClean="0"/>
          </a:p>
        </p:txBody>
      </p:sp>
    </p:spTree>
    <p:extLst>
      <p:ext uri="{BB962C8B-B14F-4D97-AF65-F5344CB8AC3E}">
        <p14:creationId xmlns:p14="http://schemas.microsoft.com/office/powerpoint/2010/main" val="3740263829"/>
      </p:ext>
    </p:extLst>
  </p:cSld>
  <p:clrMapOvr>
    <a:masterClrMapping/>
  </p:clrMapOvr>
  <p:transition spd="slow">
    <p:wipe dir="d"/>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397315" name="Content Placeholder 2"/>
          <p:cNvSpPr>
            <a:spLocks noGrp="1"/>
          </p:cNvSpPr>
          <p:nvPr>
            <p:ph idx="1"/>
          </p:nvPr>
        </p:nvSpPr>
        <p:spPr/>
        <p:txBody>
          <a:bodyPr/>
          <a:lstStyle/>
          <a:p>
            <a:r>
              <a:rPr lang="en-US" altLang="en-US" smtClean="0"/>
              <a:t>Một số hàm cần thiết (tiếp):</a:t>
            </a:r>
          </a:p>
          <a:p>
            <a:pPr lvl="1"/>
            <a:r>
              <a:rPr lang="vi-VN" altLang="en-US" smtClean="0">
                <a:solidFill>
                  <a:srgbClr val="C00000"/>
                </a:solidFill>
                <a:latin typeface="Courier New" panose="02070309020205020404" pitchFamily="49" charset="0"/>
                <a:cs typeface="Courier New" panose="02070309020205020404" pitchFamily="49" charset="0"/>
              </a:rPr>
              <a:t>mysql_num_rows($</a:t>
            </a:r>
            <a:r>
              <a:rPr lang="en-US" altLang="en-US" smtClean="0">
                <a:solidFill>
                  <a:srgbClr val="C00000"/>
                </a:solidFill>
                <a:latin typeface="Courier New" panose="02070309020205020404" pitchFamily="49" charset="0"/>
                <a:cs typeface="Courier New" panose="02070309020205020404" pitchFamily="49" charset="0"/>
              </a:rPr>
              <a:t>kqua</a:t>
            </a:r>
            <a:r>
              <a:rPr lang="vi-VN" altLang="en-US" smtClean="0">
                <a:solidFill>
                  <a:srgbClr val="C00000"/>
                </a:solidFill>
                <a:latin typeface="Courier New" panose="02070309020205020404" pitchFamily="49" charset="0"/>
                <a:cs typeface="Courier New" panose="02070309020205020404" pitchFamily="49" charset="0"/>
              </a:rPr>
              <a:t>)</a:t>
            </a:r>
            <a:r>
              <a:rPr lang="vi-VN" altLang="en-US" smtClean="0"/>
              <a:t>: </a:t>
            </a:r>
            <a:r>
              <a:rPr lang="en-US" altLang="en-US" smtClean="0"/>
              <a:t>trả về s</a:t>
            </a:r>
            <a:r>
              <a:rPr lang="vi-VN" altLang="en-US" smtClean="0"/>
              <a:t>ố lượng bản ghi trong $</a:t>
            </a:r>
            <a:r>
              <a:rPr lang="en-US" altLang="en-US" smtClean="0"/>
              <a:t>kquả.</a:t>
            </a:r>
            <a:endParaRPr lang="vi-VN" altLang="en-US" smtClean="0"/>
          </a:p>
          <a:p>
            <a:pPr lvl="1"/>
            <a:r>
              <a:rPr lang="vi-VN" altLang="en-US" smtClean="0">
                <a:solidFill>
                  <a:srgbClr val="C00000"/>
                </a:solidFill>
                <a:latin typeface="Courier New" panose="02070309020205020404" pitchFamily="49" charset="0"/>
                <a:cs typeface="Courier New" panose="02070309020205020404" pitchFamily="49" charset="0"/>
              </a:rPr>
              <a:t>mysql_affected_rows()</a:t>
            </a:r>
            <a:r>
              <a:rPr lang="vi-VN" altLang="en-US" smtClean="0"/>
              <a:t>: </a:t>
            </a:r>
            <a:r>
              <a:rPr lang="en-US" altLang="en-US" smtClean="0"/>
              <a:t>trả về s</a:t>
            </a:r>
            <a:r>
              <a:rPr lang="vi-VN" altLang="en-US" smtClean="0"/>
              <a:t>ố bản ghi bị tác động bởi lệnh mysql_query liền trước.</a:t>
            </a:r>
          </a:p>
          <a:p>
            <a:pPr lvl="1"/>
            <a:r>
              <a:rPr lang="vi-VN" altLang="en-US" smtClean="0">
                <a:solidFill>
                  <a:srgbClr val="C00000"/>
                </a:solidFill>
                <a:latin typeface="Courier New" panose="02070309020205020404" pitchFamily="49" charset="0"/>
                <a:cs typeface="Courier New" panose="02070309020205020404" pitchFamily="49" charset="0"/>
              </a:rPr>
              <a:t>mysql_error()</a:t>
            </a:r>
            <a:r>
              <a:rPr lang="vi-VN" altLang="en-US" smtClean="0"/>
              <a:t>: </a:t>
            </a:r>
            <a:r>
              <a:rPr lang="en-US" altLang="en-US" smtClean="0"/>
              <a:t>t</a:t>
            </a:r>
            <a:r>
              <a:rPr lang="vi-VN" altLang="en-US" smtClean="0"/>
              <a:t>hông báo lỗi (nếu có)</a:t>
            </a:r>
          </a:p>
          <a:p>
            <a:pPr lvl="1"/>
            <a:r>
              <a:rPr lang="vi-VN" altLang="en-US" smtClean="0">
                <a:solidFill>
                  <a:srgbClr val="C00000"/>
                </a:solidFill>
                <a:latin typeface="Courier New" panose="02070309020205020404" pitchFamily="49" charset="0"/>
                <a:cs typeface="Courier New" panose="02070309020205020404" pitchFamily="49" charset="0"/>
              </a:rPr>
              <a:t>mysql_errno()</a:t>
            </a:r>
            <a:r>
              <a:rPr lang="vi-VN" altLang="en-US" smtClean="0"/>
              <a:t>: </a:t>
            </a:r>
            <a:r>
              <a:rPr lang="en-US" altLang="en-US" smtClean="0"/>
              <a:t>m</a:t>
            </a:r>
            <a:r>
              <a:rPr lang="vi-VN" altLang="en-US" smtClean="0"/>
              <a:t>ã lỗi</a:t>
            </a:r>
          </a:p>
        </p:txBody>
      </p:sp>
    </p:spTree>
    <p:extLst>
      <p:ext uri="{BB962C8B-B14F-4D97-AF65-F5344CB8AC3E}">
        <p14:creationId xmlns:p14="http://schemas.microsoft.com/office/powerpoint/2010/main" val="3709311452"/>
      </p:ext>
    </p:extLst>
  </p:cSld>
  <p:clrMapOvr>
    <a:masterClrMapping/>
  </p:clrMapOvr>
  <p:transition spd="slow">
    <p:wipe dir="d"/>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399363" name="Content Placeholder 2"/>
          <p:cNvSpPr>
            <a:spLocks noGrp="1"/>
          </p:cNvSpPr>
          <p:nvPr>
            <p:ph idx="1"/>
          </p:nvPr>
        </p:nvSpPr>
        <p:spPr>
          <a:xfrm>
            <a:off x="990601" y="1295401"/>
            <a:ext cx="6986588" cy="5048052"/>
          </a:xfrm>
        </p:spPr>
        <p:txBody>
          <a:bodyPr>
            <a:normAutofit/>
          </a:bodyPr>
          <a:lstStyle/>
          <a:p>
            <a:r>
              <a:rPr lang="en-US" altLang="en-US" sz="2000" b="1" dirty="0" err="1"/>
              <a:t>Dùng</a:t>
            </a:r>
            <a:r>
              <a:rPr lang="en-US" altLang="en-US" sz="2000" b="1" dirty="0"/>
              <a:t> </a:t>
            </a:r>
            <a:r>
              <a:rPr lang="en-US" altLang="en-US" sz="2000" b="1" dirty="0" err="1"/>
              <a:t>hàm</a:t>
            </a:r>
            <a:r>
              <a:rPr lang="en-US" altLang="en-US" sz="2000" b="1" dirty="0"/>
              <a:t> </a:t>
            </a:r>
            <a:r>
              <a:rPr lang="en-US" altLang="en-US" sz="2000" b="1" dirty="0" err="1"/>
              <a:t>mysql</a:t>
            </a:r>
            <a:r>
              <a:rPr lang="en-US" altLang="en-US" sz="2000" b="1" dirty="0"/>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mysql_fetch_array</a:t>
            </a:r>
            <a:r>
              <a:rPr lang="en-US" altLang="en-US" sz="2000" dirty="0">
                <a:latin typeface="Courier New" panose="02070309020205020404" pitchFamily="49" charset="0"/>
              </a:rPr>
              <a:t>($</a:t>
            </a:r>
            <a:r>
              <a:rPr lang="en-US" altLang="en-US" sz="2000" dirty="0" err="1">
                <a:latin typeface="Courier New" panose="02070309020205020404" pitchFamily="49" charset="0"/>
              </a:rPr>
              <a:t>kqua,kiểu_kquả</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mysql_fetch_row</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mysql_fetch_assoc</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r>
              <a:rPr lang="en-US" altLang="en-US" sz="2000" b="1" dirty="0" err="1"/>
              <a:t>Dùng</a:t>
            </a:r>
            <a:r>
              <a:rPr lang="en-US" altLang="en-US" sz="2000" b="1" dirty="0"/>
              <a:t> </a:t>
            </a:r>
            <a:r>
              <a:rPr lang="en-US" altLang="en-US" sz="2000" b="1" dirty="0" err="1"/>
              <a:t>hàm</a:t>
            </a:r>
            <a:r>
              <a:rPr lang="en-US" altLang="en-US" sz="2000" b="1" dirty="0"/>
              <a:t> </a:t>
            </a:r>
            <a:r>
              <a:rPr lang="en-US" altLang="en-US" sz="2000" b="1" dirty="0" err="1"/>
              <a:t>mysqli</a:t>
            </a:r>
            <a:r>
              <a:rPr lang="en-US" altLang="en-US" sz="2000" b="1" dirty="0"/>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mysqli_fetch_array</a:t>
            </a:r>
            <a:r>
              <a:rPr lang="en-US" altLang="en-US" sz="2000" dirty="0">
                <a:latin typeface="Courier New" panose="02070309020205020404" pitchFamily="49" charset="0"/>
              </a:rPr>
              <a:t>($</a:t>
            </a:r>
            <a:r>
              <a:rPr lang="en-US" altLang="en-US" sz="2000" dirty="0" err="1">
                <a:latin typeface="Courier New" panose="02070309020205020404" pitchFamily="49" charset="0"/>
              </a:rPr>
              <a:t>kqua,kiểu_kquả</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mysqli_fetch_row</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mysqli_fetch_assoc</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r>
              <a:rPr lang="en-US" altLang="en-US" sz="2000" b="1" dirty="0" err="1"/>
              <a:t>Dùng</a:t>
            </a:r>
            <a:r>
              <a:rPr lang="en-US" altLang="en-US" sz="2000" b="1" dirty="0"/>
              <a:t> </a:t>
            </a:r>
            <a:r>
              <a:rPr lang="en-US" altLang="en-US" sz="2000" b="1" dirty="0" err="1"/>
              <a:t>đối</a:t>
            </a:r>
            <a:r>
              <a:rPr lang="en-US" altLang="en-US" sz="2000" b="1" dirty="0"/>
              <a:t> </a:t>
            </a:r>
            <a:r>
              <a:rPr lang="en-US" altLang="en-US" sz="2000" b="1" dirty="0" err="1"/>
              <a:t>tượng</a:t>
            </a:r>
            <a:r>
              <a:rPr lang="en-US" altLang="en-US" sz="2000" b="1" dirty="0"/>
              <a:t> </a:t>
            </a:r>
            <a:r>
              <a:rPr lang="en-US" altLang="en-US" sz="2000" b="1" dirty="0" err="1"/>
              <a:t>mysqli</a:t>
            </a:r>
            <a:r>
              <a:rPr lang="en-US" altLang="en-US" sz="2000" b="1" dirty="0"/>
              <a:t> (OOP):</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latin typeface="Courier New" panose="02070309020205020404" pitchFamily="49" charset="0"/>
              </a:rPr>
              <a:t>kqua</a:t>
            </a:r>
            <a:r>
              <a:rPr lang="en-US" altLang="en-US" sz="2000" dirty="0">
                <a:latin typeface="Courier New" panose="02070309020205020404" pitchFamily="49" charset="0"/>
              </a:rPr>
              <a:t>-&gt;</a:t>
            </a:r>
            <a:r>
              <a:rPr lang="en-US" altLang="en-US" sz="2000" dirty="0" err="1">
                <a:solidFill>
                  <a:srgbClr val="D61510"/>
                </a:solidFill>
                <a:latin typeface="Courier New" panose="02070309020205020404" pitchFamily="49" charset="0"/>
              </a:rPr>
              <a:t>fetch_array</a:t>
            </a:r>
            <a:r>
              <a:rPr lang="en-US" altLang="en-US" sz="2000" dirty="0">
                <a:latin typeface="Courier New" panose="02070309020205020404" pitchFamily="49" charset="0"/>
              </a:rPr>
              <a:t>(</a:t>
            </a:r>
            <a:r>
              <a:rPr lang="en-US" altLang="en-US" sz="2000" dirty="0" err="1">
                <a:latin typeface="Courier New" panose="02070309020205020404" pitchFamily="49" charset="0"/>
              </a:rPr>
              <a:t>kiểu_kquả</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latin typeface="Courier New" panose="02070309020205020404" pitchFamily="49" charset="0"/>
              </a:rPr>
              <a:t>kqua</a:t>
            </a:r>
            <a:r>
              <a:rPr lang="en-US" altLang="en-US" sz="2000" dirty="0">
                <a:latin typeface="Courier New" panose="02070309020205020404" pitchFamily="49" charset="0"/>
              </a:rPr>
              <a:t>-&gt;</a:t>
            </a:r>
            <a:r>
              <a:rPr lang="en-US" altLang="en-US" sz="2000" dirty="0" err="1">
                <a:solidFill>
                  <a:srgbClr val="D61510"/>
                </a:solidFill>
                <a:latin typeface="Courier New" panose="02070309020205020404" pitchFamily="49" charset="0"/>
              </a:rPr>
              <a:t>fetch_row</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latin typeface="Courier New" panose="02070309020205020404" pitchFamily="49" charset="0"/>
              </a:rPr>
              <a:t>kqua</a:t>
            </a:r>
            <a:r>
              <a:rPr lang="en-US" altLang="en-US" sz="2000" dirty="0">
                <a:latin typeface="Courier New" panose="02070309020205020404" pitchFamily="49" charset="0"/>
              </a:rPr>
              <a:t>-&gt;</a:t>
            </a:r>
            <a:r>
              <a:rPr lang="en-US" altLang="en-US" sz="2000" dirty="0" err="1">
                <a:solidFill>
                  <a:srgbClr val="D61510"/>
                </a:solidFill>
                <a:latin typeface="Courier New" panose="02070309020205020404" pitchFamily="49" charset="0"/>
              </a:rPr>
              <a:t>fetch_assoc</a:t>
            </a:r>
            <a:r>
              <a:rPr lang="en-US" altLang="en-US" sz="2000" dirty="0">
                <a:latin typeface="Courier New" panose="02070309020205020404" pitchFamily="49" charset="0"/>
              </a:rPr>
              <a:t>();</a:t>
            </a:r>
          </a:p>
        </p:txBody>
      </p:sp>
    </p:spTree>
    <p:extLst>
      <p:ext uri="{BB962C8B-B14F-4D97-AF65-F5344CB8AC3E}">
        <p14:creationId xmlns:p14="http://schemas.microsoft.com/office/powerpoint/2010/main" val="2255494803"/>
      </p:ext>
    </p:extLst>
  </p:cSld>
  <p:clrMapOvr>
    <a:masterClrMapping/>
  </p:clrMapOvr>
  <p:transition spd="slow">
    <p:wipe dir="d"/>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25603" name="Content Placeholder 2"/>
          <p:cNvSpPr>
            <a:spLocks noGrp="1"/>
          </p:cNvSpPr>
          <p:nvPr>
            <p:ph idx="1"/>
          </p:nvPr>
        </p:nvSpPr>
        <p:spPr>
          <a:xfrm>
            <a:off x="990600" y="1412632"/>
            <a:ext cx="8001000" cy="4911968"/>
          </a:xfrm>
        </p:spPr>
        <p:txBody>
          <a:bodyPr>
            <a:normAutofit/>
          </a:bodyPr>
          <a:lstStyle/>
          <a:p>
            <a:pPr>
              <a:defRPr/>
            </a:pPr>
            <a:r>
              <a:rPr lang="en-US" b="1" dirty="0" err="1" smtClean="0"/>
              <a:t>Ví</a:t>
            </a:r>
            <a:r>
              <a:rPr lang="en-US" b="1" dirty="0" smtClean="0"/>
              <a:t> </a:t>
            </a:r>
            <a:r>
              <a:rPr lang="en-US" b="1" dirty="0" err="1" smtClean="0"/>
              <a:t>dụ</a:t>
            </a:r>
            <a:r>
              <a:rPr lang="en-US" b="1" dirty="0" smtClean="0"/>
              <a:t>:</a:t>
            </a:r>
          </a:p>
          <a:p>
            <a:pPr marL="0" indent="0">
              <a:buNone/>
              <a:tabLst>
                <a:tab pos="313055"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mysql_query</a:t>
            </a:r>
            <a:r>
              <a:rPr lang="en-US" sz="2400" dirty="0">
                <a:latin typeface="Courier New" pitchFamily="49" charset="0"/>
                <a:cs typeface="Courier New" pitchFamily="49" charset="0"/>
              </a:rPr>
              <a:t>("SELECT username, pass AS </a:t>
            </a:r>
            <a:r>
              <a:rPr lang="en-US" sz="2400" dirty="0" err="1">
                <a:latin typeface="Courier New" pitchFamily="49" charset="0"/>
                <a:cs typeface="Courier New" pitchFamily="49" charset="0"/>
              </a:rPr>
              <a:t>mkhau</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FROM </a:t>
            </a:r>
            <a:r>
              <a:rPr lang="en-US" sz="2400" dirty="0">
                <a:latin typeface="Courier New" pitchFamily="49" charset="0"/>
                <a:cs typeface="Courier New" pitchFamily="49" charset="0"/>
              </a:rPr>
              <a:t>user");</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while ($row = </a:t>
            </a:r>
            <a:r>
              <a:rPr lang="en-US" sz="2400" dirty="0" err="1">
                <a:solidFill>
                  <a:srgbClr val="C00000"/>
                </a:solidFill>
                <a:latin typeface="Courier New" pitchFamily="49" charset="0"/>
                <a:cs typeface="Courier New" pitchFamily="49" charset="0"/>
              </a:rPr>
              <a:t>mysql_fetch_array</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 </a:t>
            </a:r>
            <a:r>
              <a:rPr lang="en-US" sz="2400" b="1" dirty="0">
                <a:solidFill>
                  <a:srgbClr val="C00000"/>
                </a:solidFill>
                <a:latin typeface="Courier New" pitchFamily="49" charset="0"/>
                <a:cs typeface="Courier New" pitchFamily="49" charset="0"/>
              </a:rPr>
              <a:t>MYSQL_BOTH</a:t>
            </a:r>
            <a:r>
              <a:rPr lang="en-US" sz="2400" dirty="0">
                <a:latin typeface="Courier New" pitchFamily="49" charset="0"/>
                <a:cs typeface="Courier New" pitchFamily="49" charset="0"/>
              </a:rPr>
              <a: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echo ("Name:{</a:t>
            </a:r>
            <a:r>
              <a:rPr lang="en-US" sz="2400" dirty="0">
                <a:solidFill>
                  <a:srgbClr val="C00000"/>
                </a:solidFill>
                <a:latin typeface="Courier New" pitchFamily="49" charset="0"/>
                <a:cs typeface="Courier New" pitchFamily="49" charset="0"/>
              </a:rPr>
              <a:t>$row[0]</a:t>
            </a:r>
            <a:r>
              <a:rPr lang="en-US" sz="2400" dirty="0">
                <a:latin typeface="Courier New" pitchFamily="49" charset="0"/>
                <a:cs typeface="Courier New" pitchFamily="49" charset="0"/>
              </a:rPr>
              <a:t>}-Pass: {</a:t>
            </a:r>
            <a:r>
              <a:rPr lang="en-US" sz="2400" dirty="0">
                <a:solidFill>
                  <a:srgbClr val="C00000"/>
                </a:solidFill>
                <a:latin typeface="Courier New" pitchFamily="49" charset="0"/>
                <a:cs typeface="Courier New" pitchFamily="49" charset="0"/>
              </a:rPr>
              <a:t>$row['</a:t>
            </a:r>
            <a:r>
              <a:rPr lang="en-US" sz="2400" dirty="0" err="1">
                <a:solidFill>
                  <a:srgbClr val="C00000"/>
                </a:solidFill>
                <a:latin typeface="Courier New" pitchFamily="49" charset="0"/>
                <a:cs typeface="Courier New" pitchFamily="49" charset="0"/>
              </a:rPr>
              <a:t>mkhau</a:t>
            </a:r>
            <a:r>
              <a:rPr lang="en-US" sz="2400" dirty="0">
                <a:solidFill>
                  <a:srgbClr val="C00000"/>
                </a:solidFill>
                <a:latin typeface="Courier New" pitchFamily="49" charset="0"/>
                <a:cs typeface="Courier New" pitchFamily="49" charset="0"/>
              </a:rPr>
              <a:t>']</a:t>
            </a:r>
            <a:r>
              <a:rPr lang="en-US" sz="2400" dirty="0">
                <a:latin typeface="Courier New" pitchFamily="49" charset="0"/>
                <a:cs typeface="Courier New" pitchFamily="49" charset="0"/>
              </a:rPr>
              <a: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1604057869"/>
      </p:ext>
    </p:extLst>
  </p:cSld>
  <p:clrMapOvr>
    <a:masterClrMapping/>
  </p:clrMapOvr>
  <p:transition spd="slow">
    <p:wipe dir="d"/>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7 – Dọn dẹp tài nguyên</a:t>
            </a:r>
            <a:endParaRPr lang="en-US"/>
          </a:p>
        </p:txBody>
      </p:sp>
      <p:sp>
        <p:nvSpPr>
          <p:cNvPr id="401411" name="Content Placeholder 2"/>
          <p:cNvSpPr>
            <a:spLocks noGrp="1"/>
          </p:cNvSpPr>
          <p:nvPr>
            <p:ph idx="1"/>
          </p:nvPr>
        </p:nvSpPr>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D61510"/>
                </a:solidFill>
                <a:latin typeface="Courier New" panose="02070309020205020404" pitchFamily="49" charset="0"/>
              </a:rPr>
              <a:t>mysql_free_result</a:t>
            </a:r>
            <a:r>
              <a:rPr lang="en-US" altLang="en-US" sz="2400" dirty="0">
                <a:latin typeface="Courier New" panose="02070309020205020404" pitchFamily="49" charset="0"/>
              </a:rPr>
              <a:t>($</a:t>
            </a:r>
            <a:r>
              <a:rPr lang="en-US" altLang="en-US" sz="2400" dirty="0" err="1">
                <a:latin typeface="Courier New" panose="02070309020205020404" pitchFamily="49" charset="0"/>
              </a:rPr>
              <a:t>kqua</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b="1" dirty="0">
                <a:solidFill>
                  <a:srgbClr val="D61510"/>
                </a:solidFill>
                <a:latin typeface="Courier New" panose="02070309020205020404" pitchFamily="49" charset="0"/>
              </a:rPr>
              <a:t>	</a:t>
            </a:r>
            <a:r>
              <a:rPr lang="en-US" altLang="en-US" sz="2400" b="1" dirty="0" err="1">
                <a:solidFill>
                  <a:srgbClr val="D61510"/>
                </a:solidFill>
                <a:latin typeface="Courier New" panose="02070309020205020404" pitchFamily="49" charset="0"/>
              </a:rPr>
              <a:t>mysqli_free_result</a:t>
            </a:r>
            <a:r>
              <a:rPr lang="en-US" altLang="en-US" sz="2400" dirty="0">
                <a:latin typeface="Courier New" panose="02070309020205020404" pitchFamily="49" charset="0"/>
              </a:rPr>
              <a:t>($</a:t>
            </a:r>
            <a:r>
              <a:rPr lang="en-US" altLang="en-US" sz="2400" dirty="0" err="1">
                <a:latin typeface="Courier New" panose="02070309020205020404" pitchFamily="49" charset="0"/>
              </a:rPr>
              <a:t>kqua</a:t>
            </a:r>
            <a:r>
              <a:rPr lang="en-US" altLang="en-US" sz="2400" dirty="0">
                <a:latin typeface="Courier New" panose="02070309020205020404" pitchFamily="49" charset="0"/>
              </a:rPr>
              <a:t>); </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-&gt;</a:t>
            </a:r>
            <a:r>
              <a:rPr lang="en-US" altLang="en-US" sz="2400" b="1" dirty="0">
                <a:solidFill>
                  <a:srgbClr val="D61510"/>
                </a:solidFill>
                <a:latin typeface="Courier New" panose="02070309020205020404" pitchFamily="49" charset="0"/>
              </a:rPr>
              <a:t>close()</a:t>
            </a:r>
            <a:r>
              <a:rPr lang="en-US" altLang="en-US" sz="2400" dirty="0">
                <a:latin typeface="Courier New" panose="02070309020205020404" pitchFamily="49" charset="0"/>
              </a:rPr>
              <a:t>;</a:t>
            </a:r>
          </a:p>
        </p:txBody>
      </p:sp>
    </p:spTree>
    <p:extLst>
      <p:ext uri="{BB962C8B-B14F-4D97-AF65-F5344CB8AC3E}">
        <p14:creationId xmlns:p14="http://schemas.microsoft.com/office/powerpoint/2010/main" val="2570519175"/>
      </p:ext>
    </p:extLst>
  </p:cSld>
  <p:clrMapOvr>
    <a:masterClrMapping/>
  </p:clrMapOvr>
  <p:transition spd="slow">
    <p:wipe dir="d"/>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8 – Đóng kết nối</a:t>
            </a:r>
            <a:endParaRPr lang="en-US"/>
          </a:p>
        </p:txBody>
      </p:sp>
      <p:sp>
        <p:nvSpPr>
          <p:cNvPr id="402435" name="Content Placeholder 2"/>
          <p:cNvSpPr>
            <a:spLocks noGrp="1"/>
          </p:cNvSpPr>
          <p:nvPr>
            <p:ph idx="1"/>
          </p:nvPr>
        </p:nvSpPr>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D61510"/>
                </a:solidFill>
                <a:latin typeface="Courier New" panose="02070309020205020404" pitchFamily="49" charset="0"/>
              </a:rPr>
              <a:t>mysql_close</a:t>
            </a:r>
            <a:r>
              <a:rPr lang="en-US" altLang="en-US" sz="2400" dirty="0">
                <a:latin typeface="Courier New" panose="02070309020205020404" pitchFamily="49" charset="0"/>
              </a:rPr>
              <a:t>($</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D61510"/>
                </a:solidFill>
                <a:latin typeface="Courier New" panose="02070309020205020404" pitchFamily="49" charset="0"/>
              </a:rPr>
              <a:t>mysqli_close</a:t>
            </a:r>
            <a:r>
              <a:rPr lang="en-US" altLang="en-US" sz="2400" dirty="0">
                <a:latin typeface="Courier New" panose="02070309020205020404" pitchFamily="49" charset="0"/>
              </a:rPr>
              <a:t>($</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-&gt;</a:t>
            </a:r>
            <a:r>
              <a:rPr lang="en-US" altLang="en-US" sz="2400" b="1" dirty="0">
                <a:solidFill>
                  <a:srgbClr val="D61510"/>
                </a:solidFill>
                <a:latin typeface="Courier New" panose="02070309020205020404" pitchFamily="49" charset="0"/>
              </a:rPr>
              <a:t>close()</a:t>
            </a:r>
            <a:r>
              <a:rPr lang="en-US" altLang="en-US" sz="2400" dirty="0">
                <a:latin typeface="Courier New" panose="02070309020205020404" pitchFamily="49" charset="0"/>
              </a:rPr>
              <a:t>;</a:t>
            </a:r>
            <a:endParaRPr lang="en-US" altLang="en-US" sz="2400" b="1" dirty="0">
              <a:solidFill>
                <a:srgbClr val="D61510"/>
              </a:solidFill>
              <a:latin typeface="Courier New" panose="02070309020205020404" pitchFamily="49" charset="0"/>
            </a:endParaRPr>
          </a:p>
        </p:txBody>
      </p:sp>
    </p:spTree>
    <p:extLst>
      <p:ext uri="{BB962C8B-B14F-4D97-AF65-F5344CB8AC3E}">
        <p14:creationId xmlns:p14="http://schemas.microsoft.com/office/powerpoint/2010/main" val="1002731064"/>
      </p:ext>
    </p:extLst>
  </p:cSld>
  <p:clrMapOvr>
    <a:masterClrMapping/>
  </p:clrMapOvr>
  <p:transition spd="slow">
    <p:wipe dir="d"/>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a:t>
            </a:r>
            <a:endParaRPr lang="en-US"/>
          </a:p>
        </p:txBody>
      </p:sp>
      <p:sp>
        <p:nvSpPr>
          <p:cNvPr id="403459" name="Content Placeholder 2"/>
          <p:cNvSpPr>
            <a:spLocks noGrp="1"/>
          </p:cNvSpPr>
          <p:nvPr>
            <p:ph idx="1"/>
          </p:nvPr>
        </p:nvSpPr>
        <p:spPr/>
        <p:txBody>
          <a:bodyPr/>
          <a:lstStyle/>
          <a:p>
            <a:r>
              <a:rPr lang="en-US" altLang="en-US" dirty="0" err="1" smtClean="0"/>
              <a:t>Giả</a:t>
            </a:r>
            <a:r>
              <a:rPr lang="en-US" altLang="en-US" dirty="0" smtClean="0"/>
              <a:t> </a:t>
            </a:r>
            <a:r>
              <a:rPr lang="en-US" altLang="en-US" dirty="0" err="1" smtClean="0"/>
              <a:t>sử</a:t>
            </a:r>
            <a:r>
              <a:rPr lang="en-US" altLang="en-US" dirty="0" smtClean="0"/>
              <a:t> ta </a:t>
            </a:r>
            <a:r>
              <a:rPr lang="en-US" altLang="en-US" dirty="0" err="1" smtClean="0"/>
              <a:t>có</a:t>
            </a:r>
            <a:r>
              <a:rPr lang="en-US" altLang="en-US" dirty="0" smtClean="0"/>
              <a:t> </a:t>
            </a:r>
          </a:p>
          <a:p>
            <a:pPr lvl="1"/>
            <a:r>
              <a:rPr lang="en-US" altLang="en-US" dirty="0" smtClean="0"/>
              <a:t>CSDL </a:t>
            </a:r>
            <a:r>
              <a:rPr lang="en-US" altLang="en-US" dirty="0" smtClean="0">
                <a:latin typeface="Courier New" panose="02070309020205020404" pitchFamily="49" charset="0"/>
                <a:cs typeface="Courier New" panose="02070309020205020404" pitchFamily="49" charset="0"/>
              </a:rPr>
              <a:t>test</a:t>
            </a:r>
            <a:r>
              <a:rPr lang="en-US" altLang="en-US" dirty="0" smtClean="0"/>
              <a:t> </a:t>
            </a:r>
            <a:r>
              <a:rPr lang="en-US" altLang="en-US" dirty="0" err="1" smtClean="0"/>
              <a:t>đặt</a:t>
            </a:r>
            <a:r>
              <a:rPr lang="en-US" altLang="en-US" dirty="0" smtClean="0"/>
              <a:t> </a:t>
            </a:r>
            <a:r>
              <a:rPr lang="en-US" altLang="en-US" dirty="0" err="1" smtClean="0"/>
              <a:t>trên</a:t>
            </a:r>
            <a:r>
              <a:rPr lang="en-US" altLang="en-US" dirty="0" smtClean="0"/>
              <a:t> server </a:t>
            </a:r>
            <a:r>
              <a:rPr lang="en-US" altLang="en-US" dirty="0" err="1" smtClean="0">
                <a:latin typeface="Courier New" panose="02070309020205020404" pitchFamily="49" charset="0"/>
                <a:cs typeface="Courier New" panose="02070309020205020404" pitchFamily="49" charset="0"/>
              </a:rPr>
              <a:t>localhost</a:t>
            </a:r>
            <a:r>
              <a:rPr lang="en-US" altLang="en-US" dirty="0" smtClean="0"/>
              <a:t>.</a:t>
            </a:r>
          </a:p>
          <a:p>
            <a:pPr lvl="1"/>
            <a:r>
              <a:rPr lang="en-US" altLang="en-US" dirty="0" smtClean="0"/>
              <a:t>User </a:t>
            </a:r>
            <a:r>
              <a:rPr lang="en-US" altLang="en-US" dirty="0" err="1" smtClean="0"/>
              <a:t>đăng</a:t>
            </a:r>
            <a:r>
              <a:rPr lang="en-US" altLang="en-US" dirty="0" smtClean="0"/>
              <a:t> </a:t>
            </a:r>
            <a:r>
              <a:rPr lang="en-US" altLang="en-US" dirty="0" err="1" smtClean="0"/>
              <a:t>nhập</a:t>
            </a:r>
            <a:r>
              <a:rPr lang="en-US" altLang="en-US" dirty="0" smtClean="0"/>
              <a:t>: </a:t>
            </a:r>
            <a:r>
              <a:rPr lang="en-US" altLang="en-US" dirty="0" smtClean="0">
                <a:latin typeface="Courier New" panose="02070309020205020404" pitchFamily="49" charset="0"/>
                <a:cs typeface="Courier New" panose="02070309020205020404" pitchFamily="49" charset="0"/>
              </a:rPr>
              <a:t>root</a:t>
            </a:r>
            <a:r>
              <a:rPr lang="en-US" altLang="en-US" dirty="0" smtClean="0"/>
              <a:t>, </a:t>
            </a:r>
            <a:r>
              <a:rPr lang="en-US" altLang="en-US" dirty="0" err="1" smtClean="0"/>
              <a:t>mật</a:t>
            </a:r>
            <a:r>
              <a:rPr lang="en-US" altLang="en-US" dirty="0" smtClean="0"/>
              <a:t> </a:t>
            </a:r>
            <a:r>
              <a:rPr lang="en-US" altLang="en-US" dirty="0" err="1" smtClean="0"/>
              <a:t>khẩu</a:t>
            </a:r>
            <a:r>
              <a:rPr lang="en-US" altLang="en-US" dirty="0" smtClean="0"/>
              <a:t>: </a:t>
            </a:r>
            <a:r>
              <a:rPr lang="en-US" altLang="en-US" dirty="0" err="1" smtClean="0"/>
              <a:t>rỗng</a:t>
            </a:r>
            <a:endParaRPr lang="en-US" altLang="en-US" dirty="0" smtClean="0"/>
          </a:p>
          <a:p>
            <a:pPr lvl="1"/>
            <a:r>
              <a:rPr lang="en-US" altLang="en-US" dirty="0" err="1" smtClean="0"/>
              <a:t>Bảng</a:t>
            </a:r>
            <a:r>
              <a:rPr lang="en-US" altLang="en-US" dirty="0" smtClean="0"/>
              <a:t> </a:t>
            </a:r>
            <a:r>
              <a:rPr lang="en-US" altLang="en-US" dirty="0" smtClean="0">
                <a:latin typeface="Courier New" panose="02070309020205020404" pitchFamily="49" charset="0"/>
                <a:cs typeface="Courier New" panose="02070309020205020404" pitchFamily="49" charset="0"/>
              </a:rPr>
              <a:t>user</a:t>
            </a:r>
            <a:r>
              <a:rPr lang="en-US" altLang="en-US" dirty="0" smtClean="0"/>
              <a:t> </a:t>
            </a:r>
            <a:r>
              <a:rPr lang="en-US" altLang="en-US" dirty="0" err="1" smtClean="0"/>
              <a:t>trong</a:t>
            </a:r>
            <a:r>
              <a:rPr lang="en-US" altLang="en-US" dirty="0" smtClean="0"/>
              <a:t> CSDL test </a:t>
            </a:r>
            <a:r>
              <a:rPr lang="en-US" altLang="en-US" dirty="0" err="1" smtClean="0"/>
              <a:t>có</a:t>
            </a:r>
            <a:r>
              <a:rPr lang="en-US" altLang="en-US" dirty="0" smtClean="0"/>
              <a:t> 2 </a:t>
            </a:r>
            <a:r>
              <a:rPr lang="en-US" altLang="en-US" dirty="0" err="1" smtClean="0"/>
              <a:t>trường</a:t>
            </a:r>
            <a:endParaRPr lang="en-US" altLang="en-US" dirty="0" smtClean="0"/>
          </a:p>
          <a:p>
            <a:pPr lvl="2"/>
            <a:r>
              <a:rPr lang="en-US" altLang="en-US" dirty="0" smtClean="0"/>
              <a:t>username &amp; password</a:t>
            </a:r>
          </a:p>
          <a:p>
            <a:r>
              <a:rPr lang="en-US" altLang="en-US" dirty="0" err="1" smtClean="0"/>
              <a:t>Viết</a:t>
            </a:r>
            <a:r>
              <a:rPr lang="en-US" altLang="en-US" dirty="0" smtClean="0"/>
              <a:t> </a:t>
            </a:r>
            <a:r>
              <a:rPr lang="en-US" altLang="en-US" dirty="0" err="1" smtClean="0"/>
              <a:t>đoạn</a:t>
            </a:r>
            <a:r>
              <a:rPr lang="en-US" altLang="en-US" dirty="0" smtClean="0"/>
              <a:t> script PHP in </a:t>
            </a:r>
            <a:r>
              <a:rPr lang="en-US" altLang="en-US" dirty="0" err="1" smtClean="0"/>
              <a:t>ra</a:t>
            </a:r>
            <a:r>
              <a:rPr lang="en-US" altLang="en-US" dirty="0" smtClean="0"/>
              <a:t> </a:t>
            </a:r>
            <a:r>
              <a:rPr lang="en-US" altLang="en-US" dirty="0" err="1" smtClean="0"/>
              <a:t>dữ</a:t>
            </a:r>
            <a:r>
              <a:rPr lang="en-US" altLang="en-US" dirty="0" smtClean="0"/>
              <a:t> </a:t>
            </a:r>
            <a:r>
              <a:rPr lang="en-US" altLang="en-US" dirty="0" err="1" smtClean="0"/>
              <a:t>liệu</a:t>
            </a:r>
            <a:r>
              <a:rPr lang="en-US" altLang="en-US" dirty="0" smtClean="0"/>
              <a:t> </a:t>
            </a:r>
            <a:r>
              <a:rPr lang="en-US" altLang="en-US" dirty="0" err="1" smtClean="0"/>
              <a:t>trong</a:t>
            </a:r>
            <a:r>
              <a:rPr lang="en-US" altLang="en-US" dirty="0" smtClean="0"/>
              <a:t> </a:t>
            </a:r>
            <a:r>
              <a:rPr lang="en-US" altLang="en-US" dirty="0" err="1" smtClean="0"/>
              <a:t>bảng</a:t>
            </a:r>
            <a:r>
              <a:rPr lang="en-US" altLang="en-US" dirty="0" smtClean="0"/>
              <a:t> </a:t>
            </a:r>
            <a:r>
              <a:rPr lang="en-US" altLang="en-US" dirty="0" smtClean="0">
                <a:latin typeface="Courier New" panose="02070309020205020404" pitchFamily="49" charset="0"/>
                <a:cs typeface="Courier New" panose="02070309020205020404" pitchFamily="49" charset="0"/>
              </a:rPr>
              <a:t>user</a:t>
            </a:r>
          </a:p>
        </p:txBody>
      </p:sp>
    </p:spTree>
    <p:extLst>
      <p:ext uri="{BB962C8B-B14F-4D97-AF65-F5344CB8AC3E}">
        <p14:creationId xmlns:p14="http://schemas.microsoft.com/office/powerpoint/2010/main" val="2098435123"/>
      </p:ext>
    </p:extLst>
  </p:cSld>
  <p:clrMapOvr>
    <a:masterClrMapping/>
  </p:clrMapOvr>
  <p:transition spd="slow">
    <p:wipe dir="d"/>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a:xfrm>
            <a:off x="762000" y="1596413"/>
            <a:ext cx="8305800" cy="5032987"/>
          </a:xfrm>
        </p:spPr>
        <p:txBody>
          <a:bodyPr>
            <a:normAutofit/>
          </a:bodyPr>
          <a:lstStyle/>
          <a:p>
            <a:pPr>
              <a:defRPr/>
            </a:pPr>
            <a:r>
              <a:rPr lang="en-US" dirty="0" err="1" smtClean="0"/>
              <a:t>Đầu</a:t>
            </a:r>
            <a:r>
              <a:rPr lang="en-US" dirty="0" smtClean="0"/>
              <a:t> </a:t>
            </a:r>
            <a:r>
              <a:rPr lang="en-US" dirty="0" err="1" smtClean="0"/>
              <a:t>tiên</a:t>
            </a:r>
            <a:r>
              <a:rPr lang="en-US" dirty="0" smtClean="0"/>
              <a:t>, ta </a:t>
            </a:r>
            <a:r>
              <a:rPr lang="en-US" dirty="0" err="1" smtClean="0"/>
              <a:t>kết</a:t>
            </a:r>
            <a:r>
              <a:rPr lang="en-US" dirty="0" smtClean="0"/>
              <a:t> </a:t>
            </a:r>
            <a:r>
              <a:rPr lang="en-US" dirty="0" err="1" smtClean="0"/>
              <a:t>nối</a:t>
            </a:r>
            <a:r>
              <a:rPr lang="en-US" dirty="0" smtClean="0"/>
              <a:t> </a:t>
            </a:r>
            <a:r>
              <a:rPr lang="en-US" dirty="0" err="1" smtClean="0"/>
              <a:t>đến</a:t>
            </a:r>
            <a:r>
              <a:rPr lang="en-US" dirty="0" smtClean="0"/>
              <a:t> CSDL ở server:</a:t>
            </a:r>
          </a:p>
          <a:p>
            <a:pPr marL="0" lvl="1" indent="0">
              <a:spcBef>
                <a:spcPts val="528"/>
              </a:spcBef>
              <a:buClr>
                <a:srgbClr val="2060E0"/>
              </a:buClr>
              <a:buNone/>
              <a:tabLst>
                <a:tab pos="359202" algn="l"/>
                <a:tab pos="679740" algn="l"/>
                <a:tab pos="987806" algn="l"/>
              </a:tabLst>
              <a:defRPr/>
            </a:pPr>
            <a:r>
              <a:rPr lang="en-US" sz="1562" dirty="0">
                <a:latin typeface="Courier New" pitchFamily="49" charset="0"/>
                <a:cs typeface="Courier New" pitchFamily="49" charset="0"/>
              </a:rPr>
              <a:t>	</a:t>
            </a:r>
            <a:r>
              <a:rPr lang="en-US" sz="2400" dirty="0" smtClean="0">
                <a:latin typeface="Courier New" pitchFamily="49" charset="0"/>
                <a:cs typeface="Courier New" pitchFamily="49" charset="0"/>
              </a:rPr>
              <a:t>$conn </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mysql_connect</a:t>
            </a:r>
            <a:r>
              <a:rPr lang="en-US" sz="2400" dirty="0" smtClean="0">
                <a:latin typeface="Courier New" pitchFamily="49" charset="0"/>
                <a:cs typeface="Courier New" pitchFamily="49" charset="0"/>
              </a:rPr>
              <a:t>("</a:t>
            </a:r>
            <a:r>
              <a:rPr lang="en-US" sz="2400" dirty="0" err="1" smtClean="0">
                <a:latin typeface="Courier New" pitchFamily="49" charset="0"/>
                <a:cs typeface="Courier New" pitchFamily="49" charset="0"/>
              </a:rPr>
              <a:t>localhost</a:t>
            </a:r>
            <a:r>
              <a:rPr lang="en-US" sz="2400" dirty="0" smtClean="0">
                <a:latin typeface="Courier New" pitchFamily="49" charset="0"/>
                <a:cs typeface="Courier New" pitchFamily="49" charset="0"/>
              </a:rPr>
              <a:t>", </a:t>
            </a:r>
          </a:p>
          <a:p>
            <a:pPr marL="0" lvl="1" indent="0">
              <a:spcBef>
                <a:spcPts val="528"/>
              </a:spcBef>
              <a:buClr>
                <a:srgbClr val="2060E0"/>
              </a:buClr>
              <a:buNone/>
              <a:tabLst>
                <a:tab pos="359202" algn="l"/>
                <a:tab pos="679740" algn="l"/>
                <a:tab pos="987806" algn="l"/>
              </a:tabLst>
              <a:defRPr/>
            </a:pP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"root","")</a:t>
            </a:r>
            <a:r>
              <a:rPr lang="en-US" sz="2400" dirty="0" smtClean="0"/>
              <a:t> </a:t>
            </a:r>
            <a:r>
              <a:rPr lang="en-US" sz="2400" dirty="0" smtClean="0">
                <a:latin typeface="Courier New" pitchFamily="49" charset="0"/>
                <a:cs typeface="Courier New" pitchFamily="49" charset="0"/>
              </a:rPr>
              <a:t>or </a:t>
            </a:r>
            <a:r>
              <a:rPr lang="en-US" sz="2400" dirty="0">
                <a:latin typeface="Courier New" pitchFamily="49" charset="0"/>
                <a:cs typeface="Courier New" pitchFamily="49" charset="0"/>
              </a:rPr>
              <a:t>die</a:t>
            </a:r>
            <a:r>
              <a:rPr lang="en-US" sz="2400" dirty="0" smtClean="0">
                <a:latin typeface="Courier New" pitchFamily="49" charset="0"/>
                <a:cs typeface="Courier New" pitchFamily="49" charset="0"/>
              </a:rPr>
              <a:t>("</a:t>
            </a:r>
            <a:r>
              <a:rPr lang="en-US" sz="2400" dirty="0" err="1" smtClean="0">
                <a:latin typeface="Courier New" pitchFamily="49" charset="0"/>
                <a:cs typeface="Courier New" pitchFamily="49" charset="0"/>
              </a:rPr>
              <a:t>Khong</a:t>
            </a:r>
            <a:r>
              <a:rPr lang="en-US" sz="2400" dirty="0" smtClean="0">
                <a:latin typeface="Courier New" pitchFamily="49" charset="0"/>
                <a:cs typeface="Courier New" pitchFamily="49" charset="0"/>
              </a:rPr>
              <a:t> </a:t>
            </a:r>
            <a:r>
              <a:rPr lang="en-US" sz="2400" dirty="0">
                <a:latin typeface="Courier New" pitchFamily="49" charset="0"/>
                <a:cs typeface="Courier New" pitchFamily="49" charset="0"/>
              </a:rPr>
              <a:t>the </a:t>
            </a:r>
            <a:r>
              <a:rPr lang="en-US" sz="2400" dirty="0" err="1">
                <a:latin typeface="Courier New" pitchFamily="49" charset="0"/>
                <a:cs typeface="Courier New" pitchFamily="49" charset="0"/>
              </a:rPr>
              <a:t>ket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noi</a:t>
            </a:r>
            <a:r>
              <a:rPr lang="en-US" sz="2400" dirty="0" smtClean="0">
                <a:latin typeface="Courier New" pitchFamily="49" charset="0"/>
                <a:cs typeface="Courier New" pitchFamily="49" charset="0"/>
              </a:rPr>
              <a:t>!"); </a:t>
            </a:r>
            <a:endParaRPr lang="en-US" sz="2400" dirty="0">
              <a:latin typeface="Courier New" pitchFamily="49" charset="0"/>
              <a:cs typeface="Courier New" pitchFamily="49" charset="0"/>
            </a:endParaRPr>
          </a:p>
          <a:p>
            <a:pPr marL="0" indent="0">
              <a:spcBef>
                <a:spcPts val="528"/>
              </a:spcBef>
              <a:buNone/>
              <a:tabLst>
                <a:tab pos="359202" algn="l"/>
                <a:tab pos="679740" algn="l"/>
                <a:tab pos="987806" algn="l"/>
              </a:tabLst>
              <a:defRPr/>
            </a:pPr>
            <a:r>
              <a:rPr lang="en-US" sz="1875" dirty="0">
                <a:latin typeface="Courier New" pitchFamily="49" charset="0"/>
                <a:cs typeface="Courier New" pitchFamily="49" charset="0"/>
              </a:rPr>
              <a:t>	</a:t>
            </a:r>
            <a:r>
              <a:rPr lang="en-US" sz="2400" dirty="0" err="1">
                <a:latin typeface="Courier New" pitchFamily="49" charset="0"/>
                <a:cs typeface="Courier New" pitchFamily="49" charset="0"/>
              </a:rPr>
              <a:t>mysql_select_db</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test",$conn</a:t>
            </a:r>
            <a:r>
              <a:rPr lang="en-US" sz="2400" dirty="0">
                <a:latin typeface="Courier New" pitchFamily="49" charset="0"/>
                <a:cs typeface="Courier New" pitchFamily="49" charset="0"/>
              </a:rPr>
              <a:t>);</a:t>
            </a:r>
          </a:p>
          <a:p>
            <a:pPr>
              <a:defRPr/>
            </a:pPr>
            <a:r>
              <a:rPr lang="en-US" dirty="0" err="1" smtClean="0">
                <a:cs typeface="Courier New" pitchFamily="49" charset="0"/>
              </a:rPr>
              <a:t>Viết</a:t>
            </a:r>
            <a:r>
              <a:rPr lang="en-US" dirty="0" smtClean="0">
                <a:cs typeface="Courier New" pitchFamily="49" charset="0"/>
              </a:rPr>
              <a:t> </a:t>
            </a:r>
            <a:r>
              <a:rPr lang="en-US" dirty="0" err="1" smtClean="0">
                <a:cs typeface="Courier New" pitchFamily="49" charset="0"/>
              </a:rPr>
              <a:t>câu</a:t>
            </a:r>
            <a:r>
              <a:rPr lang="en-US" dirty="0" smtClean="0">
                <a:cs typeface="Courier New" pitchFamily="49" charset="0"/>
              </a:rPr>
              <a:t> </a:t>
            </a:r>
            <a:r>
              <a:rPr lang="en-US" dirty="0" err="1" smtClean="0">
                <a:cs typeface="Courier New" pitchFamily="49" charset="0"/>
              </a:rPr>
              <a:t>truy</a:t>
            </a:r>
            <a:r>
              <a:rPr lang="en-US" dirty="0" smtClean="0">
                <a:cs typeface="Courier New" pitchFamily="49" charset="0"/>
              </a:rPr>
              <a:t> </a:t>
            </a:r>
            <a:r>
              <a:rPr lang="en-US" dirty="0" err="1" smtClean="0">
                <a:cs typeface="Courier New" pitchFamily="49" charset="0"/>
              </a:rPr>
              <a:t>vấn</a:t>
            </a:r>
            <a:r>
              <a:rPr lang="en-US" dirty="0" smtClean="0">
                <a:cs typeface="Courier New" pitchFamily="49" charset="0"/>
              </a:rPr>
              <a:t> </a:t>
            </a:r>
            <a:r>
              <a:rPr lang="en-US" dirty="0" err="1" smtClean="0">
                <a:cs typeface="Courier New" pitchFamily="49" charset="0"/>
              </a:rPr>
              <a:t>lấy</a:t>
            </a:r>
            <a:r>
              <a:rPr lang="en-US" dirty="0" smtClean="0">
                <a:cs typeface="Courier New" pitchFamily="49" charset="0"/>
              </a:rPr>
              <a:t> </a:t>
            </a:r>
            <a:r>
              <a:rPr lang="en-US" dirty="0" err="1" smtClean="0">
                <a:cs typeface="Courier New" pitchFamily="49" charset="0"/>
              </a:rPr>
              <a:t>dữ</a:t>
            </a:r>
            <a:r>
              <a:rPr lang="en-US" dirty="0" smtClean="0">
                <a:cs typeface="Courier New" pitchFamily="49" charset="0"/>
              </a:rPr>
              <a:t> </a:t>
            </a:r>
            <a:r>
              <a:rPr lang="en-US" dirty="0" err="1" smtClean="0">
                <a:cs typeface="Courier New" pitchFamily="49" charset="0"/>
              </a:rPr>
              <a:t>liệu</a:t>
            </a:r>
            <a:r>
              <a:rPr lang="en-US" dirty="0" smtClean="0">
                <a:cs typeface="Courier New" pitchFamily="49" charset="0"/>
              </a:rPr>
              <a:t>:</a:t>
            </a:r>
          </a:p>
          <a:p>
            <a:pPr marL="0" indent="0">
              <a:buNone/>
              <a:defRPr/>
            </a:pPr>
            <a:r>
              <a:rPr lang="en-US" dirty="0" smtClean="0">
                <a:latin typeface="Courier New" pitchFamily="49" charset="0"/>
                <a:cs typeface="Courier New" pitchFamily="49" charset="0"/>
              </a:rPr>
              <a:t>	</a:t>
            </a:r>
            <a:r>
              <a:rPr lang="en-US" sz="2400" dirty="0" smtClean="0">
                <a:latin typeface="Courier New" pitchFamily="49" charset="0"/>
                <a:cs typeface="Courier New" pitchFamily="49" charset="0"/>
              </a:rPr>
              <a:t>$</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 = </a:t>
            </a:r>
            <a:r>
              <a:rPr lang="en-US" sz="2400" dirty="0" err="1" smtClean="0">
                <a:latin typeface="Courier New" pitchFamily="49" charset="0"/>
                <a:cs typeface="Courier New" pitchFamily="49" charset="0"/>
              </a:rPr>
              <a:t>mysql_query</a:t>
            </a:r>
            <a:endParaRPr lang="en-US" sz="2400" dirty="0" smtClean="0">
              <a:latin typeface="Courier New" pitchFamily="49" charset="0"/>
              <a:cs typeface="Courier New" pitchFamily="49" charset="0"/>
            </a:endParaRPr>
          </a:p>
          <a:p>
            <a:pPr marL="0" indent="0">
              <a:buNone/>
              <a:defRPr/>
            </a:pP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("SELECT </a:t>
            </a:r>
            <a:r>
              <a:rPr lang="en-US" sz="2400" dirty="0">
                <a:latin typeface="Courier New" pitchFamily="49" charset="0"/>
                <a:cs typeface="Courier New" pitchFamily="49" charset="0"/>
              </a:rPr>
              <a:t>* FROM </a:t>
            </a:r>
            <a:r>
              <a:rPr lang="en-US" sz="2400" dirty="0" err="1" smtClean="0">
                <a:latin typeface="Courier New" pitchFamily="49" charset="0"/>
                <a:cs typeface="Courier New" pitchFamily="49" charset="0"/>
              </a:rPr>
              <a:t>user",$conn</a:t>
            </a:r>
            <a:r>
              <a:rPr lang="en-US" sz="2400" dirty="0" smtClean="0">
                <a:latin typeface="Courier New" pitchFamily="49" charset="0"/>
                <a:cs typeface="Courier New" pitchFamily="49" charset="0"/>
              </a:rPr>
              <a:t>);</a:t>
            </a:r>
            <a:endParaRPr lang="en-US" sz="2400" dirty="0">
              <a:latin typeface="Courier New" pitchFamily="49" charset="0"/>
              <a:cs typeface="Courier New" pitchFamily="49" charset="0"/>
            </a:endParaRPr>
          </a:p>
          <a:p>
            <a:pPr>
              <a:defRPr/>
            </a:pP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4098852271"/>
      </p:ext>
    </p:extLst>
  </p:cSld>
  <p:clrMapOvr>
    <a:masterClrMapping/>
  </p:clrMapOvr>
  <p:transition spd="slow">
    <p:wipe dir="d"/>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a:xfrm>
            <a:off x="762000" y="1596413"/>
            <a:ext cx="8229600" cy="5109187"/>
          </a:xfrm>
        </p:spPr>
        <p:txBody>
          <a:bodyPr>
            <a:normAutofit/>
          </a:bodyPr>
          <a:lstStyle/>
          <a:p>
            <a:pPr>
              <a:defRPr/>
            </a:pPr>
            <a:r>
              <a:rPr lang="vi-VN" sz="2400" dirty="0"/>
              <a:t>Kiểm tra xem trong bảng dữ liệu đã tồn tại user nào </a:t>
            </a:r>
            <a:r>
              <a:rPr lang="vi-VN" sz="2400" dirty="0" smtClean="0"/>
              <a:t>chưa?</a:t>
            </a:r>
            <a:r>
              <a:rPr lang="en-US" sz="2400" dirty="0" smtClean="0"/>
              <a:t> </a:t>
            </a:r>
            <a:r>
              <a:rPr lang="vi-VN" sz="2400" dirty="0" smtClean="0"/>
              <a:t>Nếu </a:t>
            </a:r>
            <a:r>
              <a:rPr lang="en-US" sz="2400" dirty="0" err="1" smtClean="0"/>
              <a:t>có</a:t>
            </a:r>
            <a:r>
              <a:rPr lang="en-US" sz="2400" dirty="0" smtClean="0"/>
              <a:t> </a:t>
            </a:r>
            <a:r>
              <a:rPr lang="en-US" sz="2400" dirty="0" err="1" smtClean="0"/>
              <a:t>thì</a:t>
            </a:r>
            <a:r>
              <a:rPr lang="en-US" sz="2400" dirty="0" smtClean="0"/>
              <a:t> </a:t>
            </a:r>
            <a:r>
              <a:rPr lang="vi-VN" sz="2400" dirty="0" smtClean="0"/>
              <a:t>lặp </a:t>
            </a:r>
            <a:r>
              <a:rPr lang="en-US" sz="2400" dirty="0" err="1"/>
              <a:t>lấy</a:t>
            </a:r>
            <a:r>
              <a:rPr lang="en-US" sz="2400" dirty="0"/>
              <a:t> </a:t>
            </a:r>
            <a:r>
              <a:rPr lang="en-US" sz="2400" dirty="0" err="1"/>
              <a:t>ra</a:t>
            </a:r>
            <a:r>
              <a:rPr lang="en-US" sz="2400" dirty="0"/>
              <a:t> </a:t>
            </a:r>
            <a:r>
              <a:rPr lang="vi-VN" sz="2400" dirty="0" smtClean="0"/>
              <a:t>cho </a:t>
            </a:r>
            <a:r>
              <a:rPr lang="vi-VN" sz="2400" dirty="0"/>
              <a:t>đến hết bảng dữ </a:t>
            </a:r>
            <a:r>
              <a:rPr lang="vi-VN" sz="2400" dirty="0" smtClean="0"/>
              <a:t>liệu</a:t>
            </a:r>
            <a:r>
              <a:rPr lang="en-US" sz="2400" dirty="0" smtClean="0"/>
              <a:t>, </a:t>
            </a:r>
            <a:r>
              <a:rPr lang="en-US" sz="2400" dirty="0" err="1" smtClean="0"/>
              <a:t>nếu</a:t>
            </a:r>
            <a:r>
              <a:rPr lang="en-US" sz="2400" dirty="0" smtClean="0"/>
              <a:t> </a:t>
            </a:r>
            <a:r>
              <a:rPr lang="en-US" sz="2400" dirty="0" err="1" smtClean="0"/>
              <a:t>không</a:t>
            </a:r>
            <a:r>
              <a:rPr lang="vi-VN" sz="2400" dirty="0" smtClean="0"/>
              <a:t> </a:t>
            </a:r>
            <a:r>
              <a:rPr lang="vi-VN" sz="2400" dirty="0"/>
              <a:t>thì xuất ra thông </a:t>
            </a:r>
            <a:r>
              <a:rPr lang="vi-VN" sz="2400" dirty="0" smtClean="0"/>
              <a:t>báo</a:t>
            </a:r>
            <a:r>
              <a:rPr lang="en-US" sz="2400" dirty="0" smtClean="0"/>
              <a:t>.</a:t>
            </a:r>
            <a:r>
              <a:rPr lang="vi-VN" sz="2400" dirty="0" smtClean="0"/>
              <a:t> </a:t>
            </a:r>
            <a:endParaRPr lang="vi-VN" sz="2400" dirty="0"/>
          </a:p>
          <a:p>
            <a:pPr marL="0" indent="0">
              <a:spcBef>
                <a:spcPts val="314"/>
              </a:spcBef>
              <a:buNone/>
              <a:tabLst>
                <a:tab pos="359202" algn="l"/>
                <a:tab pos="679740" algn="l"/>
                <a:tab pos="987806" algn="l"/>
              </a:tabLst>
              <a:defRPr/>
            </a:pPr>
            <a:r>
              <a:rPr lang="en-US" sz="1562" dirty="0">
                <a:latin typeface="Courier New" pitchFamily="49" charset="0"/>
                <a:cs typeface="Courier New" pitchFamily="49" charset="0"/>
              </a:rPr>
              <a:t>	</a:t>
            </a:r>
            <a:r>
              <a:rPr lang="en-US" sz="2400" dirty="0">
                <a:latin typeface="Courier New" pitchFamily="49" charset="0"/>
                <a:cs typeface="Courier New" pitchFamily="49" charset="0"/>
              </a:rPr>
              <a:t>if ($row = </a:t>
            </a:r>
            <a:r>
              <a:rPr lang="en-US" sz="2400" dirty="0" err="1">
                <a:latin typeface="Courier New" pitchFamily="49" charset="0"/>
                <a:cs typeface="Courier New" pitchFamily="49" charset="0"/>
              </a:rPr>
              <a:t>mysql_fetch_array</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do{</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a:t>
            </a: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Tên</a:t>
            </a:r>
            <a:r>
              <a:rPr lang="en-US" sz="2000" dirty="0">
                <a:latin typeface="Courier New" pitchFamily="49" charset="0"/>
                <a:cs typeface="Courier New" pitchFamily="49" charset="0"/>
              </a:rPr>
              <a:t>: {$row['username']}–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Mậtkhẩu</a:t>
            </a:r>
            <a:r>
              <a:rPr lang="en-US" sz="2000" dirty="0">
                <a:latin typeface="Courier New" pitchFamily="49" charset="0"/>
                <a:cs typeface="Courier New" pitchFamily="49" charset="0"/>
              </a:rPr>
              <a:t>: {$row['password']}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 </a:t>
            </a:r>
            <a:r>
              <a:rPr lang="en-US" sz="2000" dirty="0">
                <a:latin typeface="Courier New" pitchFamily="49" charset="0"/>
                <a:cs typeface="Courier New" pitchFamily="49" charset="0"/>
              </a:rPr>
              <a:t>while ($row = </a:t>
            </a:r>
            <a:r>
              <a:rPr lang="en-US" sz="2000" dirty="0" err="1">
                <a:latin typeface="Courier New" pitchFamily="49" charset="0"/>
                <a:cs typeface="Courier New" pitchFamily="49" charset="0"/>
              </a:rPr>
              <a:t>mysql_fetch_array</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kqua</a:t>
            </a: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 else {</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không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có</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bản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ghi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nào</a:t>
            </a:r>
            <a:r>
              <a:rPr lang="en-US" sz="24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a:t>
            </a:r>
          </a:p>
        </p:txBody>
      </p:sp>
    </p:spTree>
    <p:extLst>
      <p:ext uri="{BB962C8B-B14F-4D97-AF65-F5344CB8AC3E}">
        <p14:creationId xmlns:p14="http://schemas.microsoft.com/office/powerpoint/2010/main" val="4141652235"/>
      </p:ext>
    </p:extLst>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a:stretch>
            <a:fillRect/>
          </a:stretch>
        </p:blipFill>
        <p:spPr>
          <a:xfrm>
            <a:off x="792480" y="1600200"/>
            <a:ext cx="7539732" cy="4267200"/>
          </a:xfrm>
          <a:prstGeom prst="rect">
            <a:avLst/>
          </a:prstGeom>
        </p:spPr>
      </p:pic>
      <p:sp>
        <p:nvSpPr>
          <p:cNvPr id="9" name="Title 8"/>
          <p:cNvSpPr>
            <a:spLocks noGrp="1"/>
          </p:cNvSpPr>
          <p:nvPr>
            <p:ph type="title"/>
          </p:nvPr>
        </p:nvSpPr>
        <p:spPr/>
        <p:txBody>
          <a:bodyPr/>
          <a:lstStyle/>
          <a:p>
            <a:r>
              <a:rPr lang="en-US" dirty="0" err="1" smtClean="0"/>
              <a:t>Cài</a:t>
            </a:r>
            <a:r>
              <a:rPr lang="en-US" dirty="0" smtClean="0"/>
              <a:t> </a:t>
            </a:r>
            <a:r>
              <a:rPr lang="en-US" dirty="0" err="1" smtClean="0"/>
              <a:t>đặt</a:t>
            </a:r>
            <a:r>
              <a:rPr lang="en-US" dirty="0" smtClean="0"/>
              <a:t> webserver</a:t>
            </a:r>
            <a:endParaRPr lang="en-US" dirty="0"/>
          </a:p>
        </p:txBody>
      </p:sp>
    </p:spTree>
    <p:extLst>
      <p:ext uri="{BB962C8B-B14F-4D97-AF65-F5344CB8AC3E}">
        <p14:creationId xmlns:p14="http://schemas.microsoft.com/office/powerpoint/2010/main" val="28911564"/>
      </p:ext>
    </p:extLst>
  </p:cSld>
  <p:clrMapOvr>
    <a:masterClrMapping/>
  </p:clrMapOvr>
  <p:transition spd="slow">
    <p:wipe dir="d"/>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p:txBody>
          <a:bodyPr/>
          <a:lstStyle/>
          <a:p>
            <a:pPr>
              <a:defRPr/>
            </a:pPr>
            <a:r>
              <a:rPr lang="en-US" dirty="0" err="1" smtClean="0"/>
              <a:t>Cuối</a:t>
            </a:r>
            <a:r>
              <a:rPr lang="en-US" dirty="0" smtClean="0"/>
              <a:t> </a:t>
            </a:r>
            <a:r>
              <a:rPr lang="en-US" dirty="0" err="1" smtClean="0"/>
              <a:t>cùng</a:t>
            </a:r>
            <a:r>
              <a:rPr lang="en-US" dirty="0" smtClean="0"/>
              <a:t> </a:t>
            </a:r>
            <a:r>
              <a:rPr lang="en-US" dirty="0" err="1" smtClean="0"/>
              <a:t>là</a:t>
            </a:r>
            <a:r>
              <a:rPr lang="en-US" dirty="0" smtClean="0"/>
              <a:t> </a:t>
            </a:r>
            <a:r>
              <a:rPr lang="en-US" dirty="0" err="1" smtClean="0"/>
              <a:t>giải</a:t>
            </a:r>
            <a:r>
              <a:rPr lang="en-US" dirty="0" smtClean="0"/>
              <a:t> </a:t>
            </a:r>
            <a:r>
              <a:rPr lang="en-US" dirty="0" err="1" smtClean="0"/>
              <a:t>phóng</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đóng</a:t>
            </a:r>
            <a:r>
              <a:rPr lang="en-US" dirty="0" smtClean="0"/>
              <a:t> </a:t>
            </a:r>
            <a:r>
              <a:rPr lang="en-US" dirty="0" err="1" smtClean="0"/>
              <a:t>kết</a:t>
            </a:r>
            <a:r>
              <a:rPr lang="en-US" dirty="0" smtClean="0"/>
              <a:t> </a:t>
            </a:r>
            <a:r>
              <a:rPr lang="en-US" dirty="0" err="1" smtClean="0"/>
              <a:t>nối</a:t>
            </a:r>
            <a:r>
              <a:rPr lang="en-US" dirty="0" smtClean="0"/>
              <a:t>.</a:t>
            </a:r>
            <a:endParaRPr lang="vi-VN" dirty="0"/>
          </a:p>
          <a:p>
            <a:pPr marL="0" indent="0">
              <a:spcBef>
                <a:spcPts val="314"/>
              </a:spcBef>
              <a:buNone/>
              <a:tabLst>
                <a:tab pos="359202" algn="l"/>
                <a:tab pos="679740" algn="l"/>
                <a:tab pos="987806" algn="l"/>
              </a:tabLst>
              <a:defRPr/>
            </a:pPr>
            <a:r>
              <a:rPr lang="en-US" sz="1562" dirty="0">
                <a:latin typeface="Courier New" pitchFamily="49" charset="0"/>
                <a:cs typeface="Courier New" pitchFamily="49" charset="0"/>
              </a:rPr>
              <a:t>	</a:t>
            </a:r>
            <a:r>
              <a:rPr lang="en-US" dirty="0" err="1" smtClean="0">
                <a:latin typeface="Courier New" pitchFamily="49" charset="0"/>
                <a:cs typeface="Courier New" pitchFamily="49" charset="0"/>
              </a:rPr>
              <a:t>mysql_free_result</a:t>
            </a:r>
            <a:r>
              <a:rPr lang="en-US" dirty="0">
                <a:latin typeface="Courier New" pitchFamily="49" charset="0"/>
                <a:cs typeface="Courier New" pitchFamily="49" charset="0"/>
              </a:rPr>
              <a:t>($</a:t>
            </a:r>
            <a:r>
              <a:rPr lang="en-US" dirty="0" err="1">
                <a:latin typeface="Courier New" pitchFamily="49" charset="0"/>
                <a:cs typeface="Courier New" pitchFamily="49" charset="0"/>
              </a:rPr>
              <a:t>kqua</a:t>
            </a:r>
            <a:r>
              <a:rPr lang="en-US" dirty="0">
                <a:latin typeface="Courier New" pitchFamily="49" charset="0"/>
                <a:cs typeface="Courier New" pitchFamily="49" charset="0"/>
              </a:rPr>
              <a:t>); </a:t>
            </a:r>
            <a:endParaRPr lang="en-US" dirty="0" smtClean="0">
              <a:latin typeface="Courier New" pitchFamily="49" charset="0"/>
              <a:cs typeface="Courier New" pitchFamily="49" charset="0"/>
            </a:endParaRPr>
          </a:p>
          <a:p>
            <a:pPr marL="0" indent="0">
              <a:spcBef>
                <a:spcPts val="314"/>
              </a:spcBef>
              <a:buNone/>
              <a:tabLst>
                <a:tab pos="359202" algn="l"/>
                <a:tab pos="679740" algn="l"/>
                <a:tab pos="987806" algn="l"/>
              </a:tabLst>
              <a:defRPr/>
            </a:pPr>
            <a:r>
              <a:rPr lang="en-US" dirty="0">
                <a:latin typeface="Courier New" pitchFamily="49" charset="0"/>
                <a:cs typeface="Courier New" pitchFamily="49" charset="0"/>
              </a:rPr>
              <a:t>	</a:t>
            </a:r>
            <a:r>
              <a:rPr lang="en-US" dirty="0" err="1" smtClean="0">
                <a:latin typeface="Courier New" pitchFamily="49" charset="0"/>
                <a:cs typeface="Courier New" pitchFamily="49" charset="0"/>
              </a:rPr>
              <a:t>mysql_close</a:t>
            </a:r>
            <a:r>
              <a:rPr lang="en-US" dirty="0" smtClean="0">
                <a:latin typeface="Courier New" pitchFamily="49" charset="0"/>
                <a:cs typeface="Courier New" pitchFamily="49" charset="0"/>
              </a:rPr>
              <a:t>($conn);</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4255068596"/>
      </p:ext>
    </p:extLst>
  </p:cSld>
  <p:clrMapOvr>
    <a:masterClrMapping/>
  </p:clrMapOvr>
  <p:transition spd="slow">
    <p:wipe dir="d"/>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a:xfrm>
            <a:off x="762000" y="1412632"/>
            <a:ext cx="8229600" cy="5445368"/>
          </a:xfrm>
        </p:spPr>
        <p:txBody>
          <a:bodyPr>
            <a:normAutofit lnSpcReduction="10000"/>
          </a:bodyPr>
          <a:lstStyle/>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lvl="1" indent="0">
              <a:spcBef>
                <a:spcPts val="314"/>
              </a:spcBef>
              <a:buClr>
                <a:srgbClr val="2060E0"/>
              </a:buClr>
              <a:buNone/>
              <a:tabLst>
                <a:tab pos="359202" algn="l"/>
                <a:tab pos="679740" algn="l"/>
                <a:tab pos="987806" algn="l"/>
              </a:tabLst>
              <a:defRPr/>
            </a:pPr>
            <a:r>
              <a:rPr lang="en-US" sz="2000" dirty="0">
                <a:latin typeface="Courier New" pitchFamily="49" charset="0"/>
                <a:cs typeface="Courier New" pitchFamily="49" charset="0"/>
              </a:rPr>
              <a:t>	</a:t>
            </a:r>
            <a:r>
              <a:rPr lang="en-US" sz="2000" dirty="0">
                <a:solidFill>
                  <a:srgbClr val="C00000"/>
                </a:solidFill>
                <a:latin typeface="Courier New" pitchFamily="49" charset="0"/>
                <a:cs typeface="Courier New" pitchFamily="49" charset="0"/>
              </a:rPr>
              <a:t>$conn </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mysql_connect</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localhost</a:t>
            </a:r>
            <a:r>
              <a:rPr lang="en-US" sz="2000" dirty="0">
                <a:latin typeface="Courier New" pitchFamily="49" charset="0"/>
                <a:cs typeface="Courier New" pitchFamily="49" charset="0"/>
              </a:rPr>
              <a:t>", "root","")</a:t>
            </a:r>
            <a:r>
              <a:rPr lang="en-US" sz="2000" dirty="0"/>
              <a:t> </a:t>
            </a:r>
          </a:p>
          <a:p>
            <a:pPr marL="0" lvl="1" indent="0">
              <a:spcBef>
                <a:spcPts val="314"/>
              </a:spcBef>
              <a:buClr>
                <a:srgbClr val="2060E0"/>
              </a:buClr>
              <a:buNone/>
              <a:tabLst>
                <a:tab pos="359202" algn="l"/>
                <a:tab pos="679740" algn="l"/>
                <a:tab pos="987806" algn="l"/>
                <a:tab pos="2783815" algn="l"/>
              </a:tabLst>
              <a:defRPr/>
            </a:pPr>
            <a:r>
              <a:rPr lang="en-US" sz="2000" dirty="0"/>
              <a:t>				</a:t>
            </a:r>
            <a:r>
              <a:rPr lang="en-US" sz="2000" dirty="0">
                <a:latin typeface="Courier New" pitchFamily="49" charset="0"/>
                <a:cs typeface="Courier New" pitchFamily="49" charset="0"/>
              </a:rPr>
              <a:t>or die("</a:t>
            </a:r>
            <a:r>
              <a:rPr lang="en-US" sz="2000" dirty="0" err="1">
                <a:latin typeface="Courier New" pitchFamily="49" charset="0"/>
                <a:cs typeface="Courier New" pitchFamily="49" charset="0"/>
              </a:rPr>
              <a:t>Khong</a:t>
            </a:r>
            <a:r>
              <a:rPr lang="en-US" sz="2000" dirty="0">
                <a:latin typeface="Courier New" pitchFamily="49" charset="0"/>
                <a:cs typeface="Courier New" pitchFamily="49" charset="0"/>
              </a:rPr>
              <a:t> the </a:t>
            </a:r>
            <a:r>
              <a:rPr lang="en-US" sz="2000" dirty="0" err="1">
                <a:latin typeface="Courier New" pitchFamily="49" charset="0"/>
                <a:cs typeface="Courier New" pitchFamily="49" charset="0"/>
              </a:rPr>
              <a:t>ket</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noi</a:t>
            </a: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mysql_select_db</a:t>
            </a:r>
            <a:r>
              <a:rPr lang="en-US" sz="2000" dirty="0">
                <a:latin typeface="Courier New" pitchFamily="49" charset="0"/>
                <a:cs typeface="Courier New" pitchFamily="49" charset="0"/>
              </a:rPr>
              <a:t>("test", </a:t>
            </a:r>
            <a:r>
              <a:rPr lang="en-US" sz="2000" dirty="0">
                <a:solidFill>
                  <a:srgbClr val="C00000"/>
                </a:solidFill>
                <a:latin typeface="Courier New" pitchFamily="49" charset="0"/>
                <a:cs typeface="Courier New" pitchFamily="49" charset="0"/>
              </a:rPr>
              <a:t>$conn</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mysql_query</a:t>
            </a:r>
            <a:r>
              <a:rPr lang="en-US" sz="2000" dirty="0">
                <a:latin typeface="Courier New" pitchFamily="49" charset="0"/>
                <a:cs typeface="Courier New" pitchFamily="49" charset="0"/>
              </a:rPr>
              <a:t>("SELECT * FROM </a:t>
            </a:r>
            <a:r>
              <a:rPr lang="en-US" sz="2000" dirty="0" err="1">
                <a:latin typeface="Courier New" pitchFamily="49" charset="0"/>
                <a:cs typeface="Courier New" pitchFamily="49" charset="0"/>
              </a:rPr>
              <a:t>user",</a:t>
            </a:r>
            <a:r>
              <a:rPr lang="en-US" sz="2000" dirty="0" err="1">
                <a:solidFill>
                  <a:srgbClr val="C00000"/>
                </a:solidFill>
                <a:latin typeface="Courier New" pitchFamily="49" charset="0"/>
                <a:cs typeface="Courier New" pitchFamily="49" charset="0"/>
              </a:rPr>
              <a:t>$conn</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if (</a:t>
            </a:r>
            <a:r>
              <a:rPr lang="en-US" sz="2000" dirty="0">
                <a:solidFill>
                  <a:srgbClr val="008E40"/>
                </a:solidFill>
                <a:latin typeface="Courier New" pitchFamily="49" charset="0"/>
                <a:cs typeface="Courier New" pitchFamily="49" charset="0"/>
              </a:rPr>
              <a:t>$row </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mysql_fetch_array</a:t>
            </a:r>
            <a:r>
              <a:rPr lang="en-US" sz="2000" dirty="0">
                <a:latin typeface="Courier New" pitchFamily="49" charset="0"/>
                <a:cs typeface="Courier New" pitchFamily="49" charset="0"/>
              </a:rPr>
              <a:t>(</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do{</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Tên</a:t>
            </a:r>
            <a:r>
              <a:rPr lang="en-US" sz="2000" dirty="0">
                <a:latin typeface="Courier New" pitchFamily="49" charset="0"/>
                <a:cs typeface="Courier New" pitchFamily="49" charset="0"/>
              </a:rPr>
              <a:t>: {</a:t>
            </a:r>
            <a:r>
              <a:rPr lang="en-US" sz="2000" dirty="0">
                <a:solidFill>
                  <a:srgbClr val="008E40"/>
                </a:solidFill>
                <a:latin typeface="Courier New" pitchFamily="49" charset="0"/>
                <a:cs typeface="Courier New" pitchFamily="49" charset="0"/>
              </a:rPr>
              <a:t>$row</a:t>
            </a:r>
            <a:r>
              <a:rPr lang="en-US" sz="2000" dirty="0">
                <a:latin typeface="Courier New" pitchFamily="49" charset="0"/>
                <a:cs typeface="Courier New" pitchFamily="49" charset="0"/>
              </a:rPr>
              <a:t>['username']}–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Mậtkhẩu</a:t>
            </a:r>
            <a:r>
              <a:rPr lang="en-US" sz="2000" dirty="0">
                <a:latin typeface="Courier New" pitchFamily="49" charset="0"/>
                <a:cs typeface="Courier New" pitchFamily="49" charset="0"/>
              </a:rPr>
              <a:t>: {</a:t>
            </a:r>
            <a:r>
              <a:rPr lang="en-US" sz="2000" dirty="0">
                <a:solidFill>
                  <a:srgbClr val="008E40"/>
                </a:solidFill>
                <a:latin typeface="Courier New" pitchFamily="49" charset="0"/>
                <a:cs typeface="Courier New" pitchFamily="49" charset="0"/>
              </a:rPr>
              <a:t>$row</a:t>
            </a:r>
            <a:r>
              <a:rPr lang="en-US" sz="2000" dirty="0">
                <a:latin typeface="Courier New" pitchFamily="49" charset="0"/>
                <a:cs typeface="Courier New" pitchFamily="49" charset="0"/>
              </a:rPr>
              <a:t>['password']}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 while (</a:t>
            </a:r>
            <a:r>
              <a:rPr lang="en-US" sz="2000" dirty="0">
                <a:solidFill>
                  <a:srgbClr val="008E40"/>
                </a:solidFill>
                <a:latin typeface="Courier New" pitchFamily="49" charset="0"/>
                <a:cs typeface="Courier New" pitchFamily="49" charset="0"/>
              </a:rPr>
              <a:t>$row </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mysql_fetch_array</a:t>
            </a:r>
            <a:r>
              <a:rPr lang="en-US" sz="2000" dirty="0">
                <a:latin typeface="Courier New" pitchFamily="49" charset="0"/>
                <a:cs typeface="Courier New" pitchFamily="49" charset="0"/>
              </a:rPr>
              <a:t>(</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 else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không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có</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bản</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ghi</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nào</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mysql_free_result</a:t>
            </a:r>
            <a:r>
              <a:rPr lang="en-US" sz="2000" dirty="0">
                <a:latin typeface="Courier New" pitchFamily="49" charset="0"/>
                <a:cs typeface="Courier New" pitchFamily="49" charset="0"/>
              </a:rPr>
              <a:t>(</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mysql_close</a:t>
            </a:r>
            <a:r>
              <a:rPr lang="en-US" sz="2000" dirty="0">
                <a:latin typeface="Courier New" pitchFamily="49" charset="0"/>
                <a:cs typeface="Courier New" pitchFamily="49" charset="0"/>
              </a:rPr>
              <a:t>(</a:t>
            </a:r>
            <a:r>
              <a:rPr lang="en-US" sz="2000" dirty="0">
                <a:solidFill>
                  <a:srgbClr val="C00000"/>
                </a:solidFill>
                <a:latin typeface="Courier New" pitchFamily="49" charset="0"/>
                <a:cs typeface="Courier New" pitchFamily="49" charset="0"/>
              </a:rPr>
              <a:t>$conn</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?&gt;</a:t>
            </a:r>
          </a:p>
          <a:p>
            <a:pPr marL="0" indent="0">
              <a:spcBef>
                <a:spcPts val="314"/>
              </a:spcBef>
              <a:buNone/>
              <a:defRPr/>
            </a:pPr>
            <a:endParaRPr lang="en-US" dirty="0"/>
          </a:p>
          <a:p>
            <a:pPr>
              <a:spcBef>
                <a:spcPts val="314"/>
              </a:spcBef>
              <a:defRPr/>
            </a:pPr>
            <a:endParaRPr lang="en-US" dirty="0" smtClean="0"/>
          </a:p>
        </p:txBody>
      </p:sp>
    </p:spTree>
    <p:extLst>
      <p:ext uri="{BB962C8B-B14F-4D97-AF65-F5344CB8AC3E}">
        <p14:creationId xmlns:p14="http://schemas.microsoft.com/office/powerpoint/2010/main" val="1962767346"/>
      </p:ext>
    </p:extLst>
  </p:cSld>
  <p:clrMapOvr>
    <a:masterClrMapping/>
  </p:clrMapOvr>
  <p:transition spd="slow">
    <p:wipe dir="d"/>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Tiếng Việt trong PHP</a:t>
            </a:r>
            <a:endParaRPr lang="en-US"/>
          </a:p>
        </p:txBody>
      </p:sp>
      <p:sp>
        <p:nvSpPr>
          <p:cNvPr id="3" name="Content Placeholder 2"/>
          <p:cNvSpPr>
            <a:spLocks noGrp="1"/>
          </p:cNvSpPr>
          <p:nvPr>
            <p:ph idx="1"/>
          </p:nvPr>
        </p:nvSpPr>
        <p:spPr/>
        <p:txBody>
          <a:bodyPr/>
          <a:lstStyle/>
          <a:p>
            <a:pPr>
              <a:defRPr/>
            </a:pPr>
            <a:r>
              <a:rPr lang="vi-VN" dirty="0" smtClean="0"/>
              <a:t>Phần </a:t>
            </a:r>
            <a:r>
              <a:rPr lang="vi-VN" dirty="0"/>
              <a:t>không sử dụng CSDL MySQL, phải đảm bảo:</a:t>
            </a:r>
          </a:p>
          <a:p>
            <a:pPr lvl="1">
              <a:defRPr/>
            </a:pPr>
            <a:r>
              <a:rPr lang="vi-VN" dirty="0"/>
              <a:t>Lưu </a:t>
            </a:r>
            <a:r>
              <a:rPr lang="en-US" dirty="0" smtClean="0"/>
              <a:t>file </a:t>
            </a:r>
            <a:r>
              <a:rPr lang="en-US" dirty="0" err="1" smtClean="0"/>
              <a:t>mã</a:t>
            </a:r>
            <a:r>
              <a:rPr lang="en-US" dirty="0" smtClean="0"/>
              <a:t> </a:t>
            </a:r>
            <a:r>
              <a:rPr lang="en-US" dirty="0" err="1" smtClean="0"/>
              <a:t>lệnh</a:t>
            </a:r>
            <a:r>
              <a:rPr lang="en-US" dirty="0" smtClean="0"/>
              <a:t> PHP </a:t>
            </a:r>
            <a:r>
              <a:rPr lang="vi-VN" dirty="0" smtClean="0"/>
              <a:t>với </a:t>
            </a:r>
            <a:r>
              <a:rPr lang="vi-VN" dirty="0"/>
              <a:t>mã </a:t>
            </a:r>
            <a:r>
              <a:rPr lang="vi-VN" dirty="0" smtClean="0"/>
              <a:t>UTF8</a:t>
            </a:r>
            <a:endParaRPr lang="vi-VN" dirty="0"/>
          </a:p>
          <a:p>
            <a:pPr lvl="1">
              <a:defRPr/>
            </a:pPr>
            <a:r>
              <a:rPr lang="vi-VN" dirty="0"/>
              <a:t>Khai báo trong phần head</a:t>
            </a:r>
          </a:p>
          <a:p>
            <a:pPr marL="359202" lvl="1" indent="0">
              <a:buNone/>
              <a:defRPr/>
            </a:pPr>
            <a:r>
              <a:rPr lang="vi-VN" dirty="0">
                <a:latin typeface="Courier New" pitchFamily="49" charset="0"/>
                <a:cs typeface="Courier New" pitchFamily="49" charset="0"/>
              </a:rPr>
              <a:t>&lt;meta http-equiv</a:t>
            </a:r>
            <a:r>
              <a:rPr lang="vi-VN" dirty="0" smtClean="0">
                <a:latin typeface="Courier New" pitchFamily="49" charset="0"/>
                <a:cs typeface="Courier New" pitchFamily="49" charset="0"/>
              </a:rPr>
              <a:t>="Content-Type" </a:t>
            </a:r>
            <a:endParaRPr lang="en-US" dirty="0" smtClean="0">
              <a:latin typeface="Courier New" pitchFamily="49" charset="0"/>
              <a:cs typeface="Courier New" pitchFamily="49" charset="0"/>
            </a:endParaRPr>
          </a:p>
          <a:p>
            <a:pPr marL="359202" lvl="1" indent="0">
              <a:buNone/>
              <a:tabLst>
                <a:tab pos="1128743" algn="l"/>
              </a:tabLst>
              <a:defRPr/>
            </a:pPr>
            <a:r>
              <a:rPr lang="en-US" dirty="0">
                <a:latin typeface="Courier New" pitchFamily="49" charset="0"/>
                <a:cs typeface="Courier New" pitchFamily="49" charset="0"/>
              </a:rPr>
              <a:t>	</a:t>
            </a:r>
            <a:r>
              <a:rPr lang="vi-VN" dirty="0" smtClean="0">
                <a:latin typeface="Courier New" pitchFamily="49" charset="0"/>
                <a:cs typeface="Courier New" pitchFamily="49" charset="0"/>
              </a:rPr>
              <a:t>content="text/html;</a:t>
            </a:r>
            <a:r>
              <a:rPr lang="en-US" dirty="0" smtClean="0">
                <a:latin typeface="Courier New" pitchFamily="49" charset="0"/>
                <a:cs typeface="Courier New" pitchFamily="49" charset="0"/>
              </a:rPr>
              <a:t> </a:t>
            </a:r>
            <a:r>
              <a:rPr lang="vi-VN" dirty="0" smtClean="0">
                <a:latin typeface="Courier New" pitchFamily="49" charset="0"/>
                <a:cs typeface="Courier New" pitchFamily="49" charset="0"/>
              </a:rPr>
              <a:t>charset=utf8</a:t>
            </a:r>
            <a:r>
              <a:rPr lang="en-US" dirty="0" smtClean="0">
                <a:latin typeface="Courier New" pitchFamily="49" charset="0"/>
                <a:cs typeface="Courier New" pitchFamily="49" charset="0"/>
              </a:rPr>
              <a:t>"/</a:t>
            </a:r>
            <a:r>
              <a:rPr lang="vi-VN" dirty="0" smtClean="0">
                <a:latin typeface="Courier New" pitchFamily="49" charset="0"/>
                <a:cs typeface="Courier New" pitchFamily="49" charset="0"/>
              </a:rPr>
              <a:t>&gt;</a:t>
            </a:r>
            <a:endParaRPr lang="vi-VN" dirty="0">
              <a:latin typeface="Courier New" pitchFamily="49" charset="0"/>
              <a:cs typeface="Courier New" pitchFamily="49" charset="0"/>
            </a:endParaRPr>
          </a:p>
          <a:p>
            <a:pPr>
              <a:defRPr/>
            </a:pPr>
            <a:endParaRPr lang="en-US" dirty="0"/>
          </a:p>
        </p:txBody>
      </p:sp>
    </p:spTree>
    <p:extLst>
      <p:ext uri="{BB962C8B-B14F-4D97-AF65-F5344CB8AC3E}">
        <p14:creationId xmlns:p14="http://schemas.microsoft.com/office/powerpoint/2010/main" val="2629200244"/>
      </p:ext>
    </p:extLst>
  </p:cSld>
  <p:clrMapOvr>
    <a:masterClrMapping/>
  </p:clrMapOvr>
  <p:transition spd="slow">
    <p:wipe dir="d"/>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Tiếng Việt trong PHP (tiếp)</a:t>
            </a:r>
            <a:endParaRPr lang="en-US"/>
          </a:p>
        </p:txBody>
      </p:sp>
      <p:sp>
        <p:nvSpPr>
          <p:cNvPr id="411651" name="Content Placeholder 2"/>
          <p:cNvSpPr>
            <a:spLocks noGrp="1"/>
          </p:cNvSpPr>
          <p:nvPr>
            <p:ph idx="1"/>
          </p:nvPr>
        </p:nvSpPr>
        <p:spPr/>
        <p:txBody>
          <a:bodyPr/>
          <a:lstStyle/>
          <a:p>
            <a:r>
              <a:rPr lang="vi-VN" altLang="en-US" sz="2800" dirty="0" smtClean="0"/>
              <a:t>Phần sử dụng CSDL MySQL</a:t>
            </a:r>
            <a:r>
              <a:rPr lang="en-US" altLang="en-US" sz="2800" dirty="0" smtClean="0"/>
              <a:t>, </a:t>
            </a:r>
            <a:r>
              <a:rPr lang="en-US" altLang="en-US" sz="2800" dirty="0" err="1" smtClean="0"/>
              <a:t>phải</a:t>
            </a:r>
            <a:r>
              <a:rPr lang="en-US" altLang="en-US" sz="2800" dirty="0" smtClean="0"/>
              <a:t> </a:t>
            </a:r>
            <a:r>
              <a:rPr lang="en-US" altLang="en-US" sz="2800" dirty="0" err="1" smtClean="0"/>
              <a:t>đảm</a:t>
            </a:r>
            <a:r>
              <a:rPr lang="en-US" altLang="en-US" sz="2800" dirty="0" smtClean="0"/>
              <a:t> </a:t>
            </a:r>
            <a:r>
              <a:rPr lang="en-US" altLang="en-US" sz="2800" dirty="0" err="1" smtClean="0"/>
              <a:t>bảo</a:t>
            </a:r>
            <a:r>
              <a:rPr lang="en-US" altLang="en-US" sz="2800" dirty="0" smtClean="0"/>
              <a:t> k</a:t>
            </a:r>
            <a:r>
              <a:rPr lang="vi-VN" altLang="en-US" sz="2800" dirty="0" smtClean="0"/>
              <a:t>hai báo câu lệnh </a:t>
            </a:r>
            <a:endParaRPr lang="en-US" altLang="en-US" sz="2800" dirty="0" smtClean="0"/>
          </a:p>
          <a:p>
            <a:pPr marL="359158" lvl="1" indent="0" algn="ctr">
              <a:buNone/>
            </a:pPr>
            <a:r>
              <a:rPr lang="vi-VN" altLang="en-US" dirty="0" smtClean="0">
                <a:latin typeface="Courier New" panose="02070309020205020404" pitchFamily="49" charset="0"/>
                <a:cs typeface="Courier New" panose="02070309020205020404" pitchFamily="49" charset="0"/>
              </a:rPr>
              <a:t>mysql_query("SET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$conn</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a:p>
            <a:pPr marL="359158" lvl="1" indent="0">
              <a:buNone/>
            </a:pPr>
            <a:r>
              <a:rPr lang="vi-VN" altLang="en-US" dirty="0" smtClean="0"/>
              <a:t>trước câu lệnh</a:t>
            </a:r>
            <a:r>
              <a:rPr lang="en-US" altLang="en-US" dirty="0" smtClean="0"/>
              <a:t> </a:t>
            </a:r>
          </a:p>
          <a:p>
            <a:pPr marL="359158" lvl="1" indent="0" algn="ctr">
              <a:buNone/>
            </a:pPr>
            <a:r>
              <a:rPr lang="vi-VN" altLang="en-US" dirty="0" smtClean="0">
                <a:latin typeface="Courier New" panose="02070309020205020404" pitchFamily="49" charset="0"/>
                <a:cs typeface="Courier New" panose="02070309020205020404" pitchFamily="49" charset="0"/>
              </a:rPr>
              <a:t>mysql_query($sql) </a:t>
            </a:r>
            <a:r>
              <a:rPr lang="en-US" altLang="en-US" dirty="0" smtClean="0">
                <a:latin typeface="Courier New" panose="02070309020205020404" pitchFamily="49" charset="0"/>
                <a:cs typeface="Courier New" panose="02070309020205020404" pitchFamily="49" charset="0"/>
              </a:rPr>
              <a:t>;</a:t>
            </a:r>
          </a:p>
          <a:p>
            <a:pPr marL="359158" lvl="1" indent="0">
              <a:buNone/>
            </a:pPr>
            <a:r>
              <a:rPr lang="vi-VN" altLang="en-US" dirty="0" smtClean="0"/>
              <a:t>với </a:t>
            </a:r>
            <a:r>
              <a:rPr lang="en-US" altLang="en-US" dirty="0" smtClean="0">
                <a:latin typeface="Courier New" panose="02070309020205020404" pitchFamily="49" charset="0"/>
                <a:cs typeface="Courier New" panose="02070309020205020404" pitchFamily="49" charset="0"/>
              </a:rPr>
              <a:t>$conn </a:t>
            </a:r>
            <a:r>
              <a:rPr lang="en-US" altLang="en-US" dirty="0" err="1" smtClean="0"/>
              <a:t>là</a:t>
            </a:r>
            <a:r>
              <a:rPr lang="en-US" altLang="en-US" dirty="0" smtClean="0"/>
              <a:t> </a:t>
            </a:r>
            <a:r>
              <a:rPr lang="en-US" altLang="en-US" dirty="0" err="1" smtClean="0"/>
              <a:t>biến</a:t>
            </a:r>
            <a:r>
              <a:rPr lang="en-US" altLang="en-US" dirty="0" smtClean="0"/>
              <a:t> </a:t>
            </a:r>
            <a:r>
              <a:rPr lang="en-US" altLang="en-US" dirty="0" err="1" smtClean="0"/>
              <a:t>kết</a:t>
            </a:r>
            <a:r>
              <a:rPr lang="en-US" altLang="en-US" dirty="0" smtClean="0"/>
              <a:t> </a:t>
            </a:r>
            <a:r>
              <a:rPr lang="en-US" altLang="en-US" dirty="0" err="1" smtClean="0"/>
              <a:t>nối</a:t>
            </a:r>
            <a:r>
              <a:rPr lang="en-US" altLang="en-US" dirty="0" smtClean="0"/>
              <a:t>, </a:t>
            </a:r>
            <a:r>
              <a:rPr lang="vi-VN" altLang="en-US" dirty="0" smtClean="0">
                <a:latin typeface="Courier New" panose="02070309020205020404" pitchFamily="49" charset="0"/>
                <a:cs typeface="Courier New" panose="02070309020205020404" pitchFamily="49" charset="0"/>
              </a:rPr>
              <a:t>$sql </a:t>
            </a:r>
            <a:r>
              <a:rPr lang="vi-VN" altLang="en-US" dirty="0" smtClean="0"/>
              <a:t>là một câu lệnh Select.</a:t>
            </a:r>
            <a:endParaRPr lang="en-US" altLang="en-US" dirty="0" smtClean="0"/>
          </a:p>
        </p:txBody>
      </p:sp>
    </p:spTree>
    <p:extLst>
      <p:ext uri="{BB962C8B-B14F-4D97-AF65-F5344CB8AC3E}">
        <p14:creationId xmlns:p14="http://schemas.microsoft.com/office/powerpoint/2010/main" val="3130586411"/>
      </p:ext>
    </p:extLst>
  </p:cSld>
  <p:clrMapOvr>
    <a:masterClrMapping/>
  </p:clrMapOvr>
  <p:transition spd="slow">
    <p:wipe dir="d"/>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Tiếng Việt trong PHP (tiếp)</a:t>
            </a:r>
            <a:endParaRPr lang="en-US"/>
          </a:p>
        </p:txBody>
      </p:sp>
      <p:sp>
        <p:nvSpPr>
          <p:cNvPr id="412675" name="Content Placeholder 2"/>
          <p:cNvSpPr>
            <a:spLocks noGrp="1"/>
          </p:cNvSpPr>
          <p:nvPr>
            <p:ph idx="1"/>
          </p:nvPr>
        </p:nvSpPr>
        <p:spPr>
          <a:xfrm>
            <a:off x="762000" y="1596413"/>
            <a:ext cx="8077200" cy="5032987"/>
          </a:xfrm>
        </p:spPr>
        <p:txBody>
          <a:bodyPr/>
          <a:lstStyle/>
          <a:p>
            <a:r>
              <a:rPr lang="en-US" altLang="en-US" dirty="0" err="1" smtClean="0"/>
              <a:t>Ví</a:t>
            </a:r>
            <a:r>
              <a:rPr lang="en-US" altLang="en-US" dirty="0" smtClean="0"/>
              <a:t> </a:t>
            </a:r>
            <a:r>
              <a:rPr lang="en-US" altLang="en-US" dirty="0" err="1" smtClean="0"/>
              <a:t>dụ</a:t>
            </a:r>
            <a:r>
              <a:rPr lang="en-US" altLang="en-US" dirty="0" smtClean="0"/>
              <a:t>:</a:t>
            </a:r>
          </a:p>
          <a:p>
            <a:pPr marL="359158" lvl="1" indent="0">
              <a:buNone/>
            </a:pPr>
            <a:r>
              <a:rPr lang="en-US" altLang="en-US" sz="2000" dirty="0">
                <a:latin typeface="Courier New" panose="02070309020205020404" pitchFamily="49" charset="0"/>
                <a:cs typeface="Courier New" panose="02070309020205020404" pitchFamily="49" charset="0"/>
              </a:rPr>
              <a:t>$conn = ... ;</a:t>
            </a:r>
          </a:p>
          <a:p>
            <a:pPr marL="359158" lvl="1" indent="0">
              <a:buNone/>
            </a:pP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sql</a:t>
            </a:r>
            <a:r>
              <a:rPr lang="en-US" altLang="en-US" sz="2000" dirty="0">
                <a:latin typeface="Courier New" panose="02070309020205020404" pitchFamily="49" charset="0"/>
                <a:cs typeface="Courier New" panose="02070309020205020404" pitchFamily="49" charset="0"/>
              </a:rPr>
              <a:t> = "SELECT ...";</a:t>
            </a:r>
          </a:p>
          <a:p>
            <a:pPr marL="359158" lvl="1" indent="0">
              <a:buNone/>
            </a:pPr>
            <a:r>
              <a:rPr lang="vi-VN" altLang="en-US" sz="2000" b="1" dirty="0">
                <a:solidFill>
                  <a:srgbClr val="FF0000"/>
                </a:solidFill>
                <a:latin typeface="Courier New" panose="02070309020205020404" pitchFamily="49" charset="0"/>
                <a:cs typeface="Courier New" panose="02070309020205020404" pitchFamily="49" charset="0"/>
              </a:rPr>
              <a:t>mysql_query("SET NAMES 'utf8'</a:t>
            </a:r>
            <a:r>
              <a:rPr lang="en-US" altLang="en-US" sz="2000" b="1" dirty="0">
                <a:solidFill>
                  <a:srgbClr val="FF0000"/>
                </a:solidFill>
                <a:latin typeface="Courier New" panose="02070309020205020404" pitchFamily="49" charset="0"/>
                <a:cs typeface="Courier New" panose="02070309020205020404" pitchFamily="49" charset="0"/>
              </a:rPr>
              <a:t> </a:t>
            </a:r>
            <a:r>
              <a:rPr lang="vi-VN" altLang="en-US" sz="2000" b="1" dirty="0">
                <a:solidFill>
                  <a:srgbClr val="FF0000"/>
                </a:solidFill>
                <a:latin typeface="Courier New" panose="02070309020205020404" pitchFamily="49" charset="0"/>
                <a:cs typeface="Courier New" panose="02070309020205020404" pitchFamily="49" charset="0"/>
              </a:rPr>
              <a:t>"</a:t>
            </a:r>
            <a:r>
              <a:rPr lang="en-US" altLang="en-US" sz="2000" b="1" dirty="0">
                <a:solidFill>
                  <a:srgbClr val="FF0000"/>
                </a:solidFill>
                <a:latin typeface="Courier New" panose="02070309020205020404" pitchFamily="49" charset="0"/>
                <a:cs typeface="Courier New" panose="02070309020205020404" pitchFamily="49" charset="0"/>
              </a:rPr>
              <a:t>, $conn</a:t>
            </a:r>
            <a:r>
              <a:rPr lang="vi-VN" altLang="en-US" sz="2000" b="1" dirty="0">
                <a:solidFill>
                  <a:srgbClr val="FF0000"/>
                </a:solidFill>
                <a:latin typeface="Courier New" panose="02070309020205020404" pitchFamily="49" charset="0"/>
                <a:cs typeface="Courier New" panose="02070309020205020404" pitchFamily="49" charset="0"/>
              </a:rPr>
              <a:t>)</a:t>
            </a:r>
            <a:r>
              <a:rPr lang="en-US" altLang="en-US" sz="2000" b="1" dirty="0">
                <a:solidFill>
                  <a:srgbClr val="FF0000"/>
                </a:solidFill>
                <a:latin typeface="Courier New" panose="02070309020205020404" pitchFamily="49" charset="0"/>
                <a:cs typeface="Courier New" panose="02070309020205020404" pitchFamily="49" charset="0"/>
              </a:rPr>
              <a:t>;</a:t>
            </a:r>
          </a:p>
          <a:p>
            <a:pPr marL="359158" lvl="1" indent="0">
              <a:buNone/>
            </a:pP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mysql_query</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sql</a:t>
            </a:r>
            <a:r>
              <a:rPr lang="en-US" altLang="en-US" sz="2000" dirty="0">
                <a:latin typeface="Courier New" panose="02070309020205020404" pitchFamily="49" charset="0"/>
                <a:cs typeface="Courier New" panose="02070309020205020404" pitchFamily="49" charset="0"/>
              </a:rPr>
              <a:t>);</a:t>
            </a:r>
          </a:p>
          <a:p>
            <a:pPr marL="359158" lvl="1" indent="0">
              <a:buNone/>
            </a:pPr>
            <a:r>
              <a:rPr lang="en-US" altLang="en-US" sz="2000" dirty="0">
                <a:latin typeface="Courier New" panose="02070309020205020404" pitchFamily="49" charset="0"/>
                <a:cs typeface="Courier New" panose="02070309020205020404" pitchFamily="49" charset="0"/>
              </a:rPr>
              <a:t>if(!$</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 { </a:t>
            </a:r>
          </a:p>
          <a:p>
            <a:pPr marL="359158" lvl="1" indent="0">
              <a:buNone/>
            </a:pPr>
            <a:r>
              <a:rPr lang="en-US" altLang="en-US" sz="2000" dirty="0">
                <a:latin typeface="Courier New" panose="02070309020205020404" pitchFamily="49" charset="0"/>
                <a:cs typeface="Courier New" panose="02070309020205020404" pitchFamily="49" charset="0"/>
              </a:rPr>
              <a:t>	echo "Record not found!"; </a:t>
            </a:r>
          </a:p>
          <a:p>
            <a:pPr marL="359158" lvl="1" indent="0">
              <a:buNone/>
            </a:pPr>
            <a:r>
              <a:rPr lang="en-US" altLang="en-US" sz="2000" dirty="0">
                <a:latin typeface="Courier New" panose="02070309020205020404" pitchFamily="49" charset="0"/>
                <a:cs typeface="Courier New" panose="02070309020205020404" pitchFamily="49" charset="0"/>
              </a:rPr>
              <a:t>} else {</a:t>
            </a:r>
          </a:p>
          <a:p>
            <a:pPr marL="359158" lvl="1" indent="0">
              <a:buNone/>
            </a:pPr>
            <a:r>
              <a:rPr lang="en-US" altLang="en-US" sz="2000" dirty="0">
                <a:latin typeface="Courier New" panose="02070309020205020404" pitchFamily="49" charset="0"/>
                <a:cs typeface="Courier New" panose="02070309020205020404" pitchFamily="49" charset="0"/>
              </a:rPr>
              <a:t>	while($row = </a:t>
            </a:r>
            <a:r>
              <a:rPr lang="en-US" altLang="en-US" sz="2000" dirty="0" err="1">
                <a:latin typeface="Courier New" panose="02070309020205020404" pitchFamily="49" charset="0"/>
                <a:cs typeface="Courier New" panose="02070309020205020404" pitchFamily="49" charset="0"/>
              </a:rPr>
              <a:t>mysql_fetch_array</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a:t>
            </a:r>
          </a:p>
          <a:p>
            <a:pPr marL="359158" lvl="1" indent="0">
              <a:buNone/>
            </a:pPr>
            <a:r>
              <a:rPr lang="en-US" altLang="en-US" sz="2000" dirty="0">
                <a:latin typeface="Courier New" panose="02070309020205020404" pitchFamily="49" charset="0"/>
                <a:cs typeface="Courier New" panose="02070309020205020404" pitchFamily="49" charset="0"/>
              </a:rPr>
              <a:t>	echo $row['ho']." ".$row['ten']."&lt;</a:t>
            </a:r>
            <a:r>
              <a:rPr lang="en-US" altLang="en-US" sz="2000" dirty="0" err="1">
                <a:latin typeface="Courier New" panose="02070309020205020404" pitchFamily="49" charset="0"/>
                <a:cs typeface="Courier New" panose="02070309020205020404" pitchFamily="49" charset="0"/>
              </a:rPr>
              <a:t>br</a:t>
            </a:r>
            <a:r>
              <a:rPr lang="en-US" altLang="en-US" sz="2000" dirty="0">
                <a:latin typeface="Courier New" panose="02070309020205020404" pitchFamily="49" charset="0"/>
                <a:cs typeface="Courier New" panose="02070309020205020404" pitchFamily="49" charset="0"/>
              </a:rPr>
              <a:t>&gt;";}</a:t>
            </a:r>
          </a:p>
          <a:p>
            <a:pPr marL="359158" lvl="1" indent="0">
              <a:buNone/>
            </a:pPr>
            <a:r>
              <a:rPr lang="en-US" altLang="en-US" sz="20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34607225"/>
      </p:ext>
    </p:extLst>
  </p:cSld>
  <p:clrMapOvr>
    <a:masterClrMapping/>
  </p:clrMapOvr>
  <p:transition spd="slow">
    <p:wipe dir="d"/>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a:t>
            </a:r>
            <a:endParaRPr lang="en-US"/>
          </a:p>
        </p:txBody>
      </p:sp>
      <p:sp>
        <p:nvSpPr>
          <p:cNvPr id="414723" name="Content Placeholder 2"/>
          <p:cNvSpPr>
            <a:spLocks noGrp="1"/>
          </p:cNvSpPr>
          <p:nvPr>
            <p:ph idx="1"/>
          </p:nvPr>
        </p:nvSpPr>
        <p:spPr>
          <a:xfrm>
            <a:off x="762000" y="1596413"/>
            <a:ext cx="8077200" cy="4956787"/>
          </a:xfrm>
        </p:spPr>
        <p:txBody>
          <a:bodyPr/>
          <a:lstStyle/>
          <a:p>
            <a:r>
              <a:rPr lang="en-US" altLang="en-US" dirty="0" smtClean="0"/>
              <a:t>1. </a:t>
            </a:r>
            <a:r>
              <a:rPr lang="en-US" altLang="en-US" dirty="0" err="1" smtClean="0"/>
              <a:t>Thiết</a:t>
            </a:r>
            <a:r>
              <a:rPr lang="en-US" altLang="en-US" dirty="0" smtClean="0"/>
              <a:t> </a:t>
            </a:r>
            <a:r>
              <a:rPr lang="en-US" altLang="en-US" dirty="0" err="1" smtClean="0"/>
              <a:t>kế</a:t>
            </a:r>
            <a:r>
              <a:rPr lang="en-US" altLang="en-US" dirty="0" smtClean="0"/>
              <a:t> site </a:t>
            </a:r>
            <a:r>
              <a:rPr lang="en-US" altLang="en-US" dirty="0" err="1" smtClean="0"/>
              <a:t>hiển</a:t>
            </a:r>
            <a:r>
              <a:rPr lang="en-US" altLang="en-US" dirty="0" smtClean="0"/>
              <a:t> </a:t>
            </a:r>
            <a:r>
              <a:rPr lang="en-US" altLang="en-US" dirty="0" err="1" smtClean="0"/>
              <a:t>thị</a:t>
            </a:r>
            <a:r>
              <a:rPr lang="en-US" altLang="en-US" dirty="0" smtClean="0"/>
              <a:t> </a:t>
            </a:r>
            <a:r>
              <a:rPr lang="en-US" altLang="en-US" dirty="0" err="1" smtClean="0"/>
              <a:t>thông</a:t>
            </a:r>
            <a:r>
              <a:rPr lang="en-US" altLang="en-US" dirty="0" smtClean="0"/>
              <a:t> tin </a:t>
            </a:r>
            <a:r>
              <a:rPr lang="en-US" altLang="en-US" dirty="0" err="1" smtClean="0"/>
              <a:t>khách</a:t>
            </a:r>
            <a:r>
              <a:rPr lang="en-US" altLang="en-US" dirty="0" smtClean="0"/>
              <a:t> </a:t>
            </a:r>
            <a:r>
              <a:rPr lang="en-US" altLang="en-US" dirty="0" err="1" smtClean="0"/>
              <a:t>hàng</a:t>
            </a:r>
            <a:r>
              <a:rPr lang="en-US" altLang="en-US" dirty="0" smtClean="0"/>
              <a:t> (</a:t>
            </a:r>
            <a:r>
              <a:rPr lang="en-US" altLang="en-US" dirty="0" err="1" smtClean="0"/>
              <a:t>lưu</a:t>
            </a:r>
            <a:r>
              <a:rPr lang="en-US" altLang="en-US" dirty="0" smtClean="0"/>
              <a:t> </a:t>
            </a:r>
            <a:r>
              <a:rPr lang="en-US" altLang="en-US" dirty="0" err="1" smtClean="0"/>
              <a:t>trong</a:t>
            </a:r>
            <a:r>
              <a:rPr lang="en-US" altLang="en-US" dirty="0" smtClean="0"/>
              <a:t> CSDL) </a:t>
            </a:r>
            <a:r>
              <a:rPr lang="en-US" altLang="en-US" dirty="0" err="1" smtClean="0"/>
              <a:t>như</a:t>
            </a:r>
            <a:r>
              <a:rPr lang="en-US" altLang="en-US" dirty="0" smtClean="0"/>
              <a:t> </a:t>
            </a:r>
            <a:r>
              <a:rPr lang="en-US" altLang="en-US" dirty="0" err="1" smtClean="0"/>
              <a:t>sau</a:t>
            </a:r>
            <a:r>
              <a:rPr lang="en-US" altLang="en-US" dirty="0" smtClean="0"/>
              <a:t>:</a:t>
            </a:r>
          </a:p>
        </p:txBody>
      </p:sp>
      <p:pic>
        <p:nvPicPr>
          <p:cNvPr id="41472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66578" y="3005019"/>
            <a:ext cx="4956969" cy="281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286462"/>
      </p:ext>
    </p:extLst>
  </p:cSld>
  <p:clrMapOvr>
    <a:masterClrMapping/>
  </p:clrMapOvr>
  <p:transition spd="slow">
    <p:wipe dir="d"/>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416771" name="Content Placeholder 2"/>
          <p:cNvSpPr>
            <a:spLocks noGrp="1"/>
          </p:cNvSpPr>
          <p:nvPr>
            <p:ph idx="1"/>
          </p:nvPr>
        </p:nvSpPr>
        <p:spPr/>
        <p:txBody>
          <a:bodyPr/>
          <a:lstStyle/>
          <a:p>
            <a:r>
              <a:rPr lang="en-US" altLang="en-US" dirty="0" smtClean="0"/>
              <a:t>2. </a:t>
            </a:r>
            <a:r>
              <a:rPr lang="en-US" altLang="en-US" dirty="0" err="1" smtClean="0"/>
              <a:t>Thiết</a:t>
            </a:r>
            <a:r>
              <a:rPr lang="en-US" altLang="en-US" dirty="0" smtClean="0"/>
              <a:t> </a:t>
            </a:r>
            <a:r>
              <a:rPr lang="en-US" altLang="en-US" dirty="0" err="1" smtClean="0"/>
              <a:t>kế</a:t>
            </a:r>
            <a:r>
              <a:rPr lang="en-US" altLang="en-US" dirty="0" smtClean="0"/>
              <a:t> site </a:t>
            </a:r>
            <a:r>
              <a:rPr lang="en-US" altLang="en-US" dirty="0" err="1" smtClean="0"/>
              <a:t>hiển</a:t>
            </a:r>
            <a:r>
              <a:rPr lang="en-US" altLang="en-US" dirty="0" smtClean="0"/>
              <a:t> </a:t>
            </a:r>
            <a:r>
              <a:rPr lang="en-US" altLang="en-US" dirty="0" err="1" smtClean="0"/>
              <a:t>thị</a:t>
            </a:r>
            <a:r>
              <a:rPr lang="en-US" altLang="en-US" dirty="0" smtClean="0"/>
              <a:t> </a:t>
            </a:r>
            <a:r>
              <a:rPr lang="en-US" altLang="en-US" dirty="0" err="1" smtClean="0"/>
              <a:t>thông</a:t>
            </a:r>
            <a:r>
              <a:rPr lang="en-US" altLang="en-US" dirty="0" smtClean="0"/>
              <a:t> tin </a:t>
            </a:r>
            <a:r>
              <a:rPr lang="en-US" altLang="en-US" dirty="0" err="1" smtClean="0"/>
              <a:t>các</a:t>
            </a:r>
            <a:r>
              <a:rPr lang="en-US" altLang="en-US" dirty="0" smtClean="0"/>
              <a:t> </a:t>
            </a:r>
            <a:r>
              <a:rPr lang="en-US" altLang="en-US" dirty="0" err="1" smtClean="0"/>
              <a:t>sản</a:t>
            </a:r>
            <a:r>
              <a:rPr lang="en-US" altLang="en-US" dirty="0" smtClean="0"/>
              <a:t> </a:t>
            </a:r>
            <a:r>
              <a:rPr lang="en-US" altLang="en-US" dirty="0" err="1" smtClean="0"/>
              <a:t>phẩm</a:t>
            </a:r>
            <a:r>
              <a:rPr lang="en-US" altLang="en-US" dirty="0" smtClean="0"/>
              <a:t> </a:t>
            </a:r>
            <a:r>
              <a:rPr lang="en-US" altLang="en-US" dirty="0" err="1" smtClean="0"/>
              <a:t>sữa</a:t>
            </a:r>
            <a:r>
              <a:rPr lang="en-US" altLang="en-US" dirty="0" smtClean="0"/>
              <a:t> (</a:t>
            </a:r>
            <a:r>
              <a:rPr lang="en-US" altLang="en-US" dirty="0" err="1" smtClean="0"/>
              <a:t>lưu</a:t>
            </a:r>
            <a:r>
              <a:rPr lang="en-US" altLang="en-US" dirty="0" smtClean="0"/>
              <a:t> </a:t>
            </a:r>
            <a:r>
              <a:rPr lang="en-US" altLang="en-US" dirty="0" err="1" smtClean="0"/>
              <a:t>trong</a:t>
            </a:r>
            <a:r>
              <a:rPr lang="en-US" altLang="en-US" dirty="0" smtClean="0"/>
              <a:t> CSDL) </a:t>
            </a:r>
            <a:r>
              <a:rPr lang="en-US" altLang="en-US" dirty="0" err="1" smtClean="0"/>
              <a:t>như</a:t>
            </a:r>
            <a:r>
              <a:rPr lang="en-US" altLang="en-US" dirty="0" smtClean="0"/>
              <a:t> </a:t>
            </a:r>
            <a:r>
              <a:rPr lang="en-US" altLang="en-US" dirty="0" err="1" smtClean="0"/>
              <a:t>sau</a:t>
            </a:r>
            <a:r>
              <a:rPr lang="en-US" altLang="en-US" dirty="0" smtClean="0"/>
              <a:t>:</a:t>
            </a:r>
          </a:p>
        </p:txBody>
      </p:sp>
      <p:pic>
        <p:nvPicPr>
          <p:cNvPr id="41677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14569" y="3111183"/>
            <a:ext cx="4886524"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2021116"/>
      </p:ext>
    </p:extLst>
  </p:cSld>
  <p:clrMapOvr>
    <a:masterClrMapping/>
  </p:clrMapOvr>
  <p:transition spd="slow">
    <p:wipe dir="d"/>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altLang="en-US" dirty="0" err="1" smtClean="0"/>
              <a:t>Là</a:t>
            </a:r>
            <a:r>
              <a:rPr lang="en-US" altLang="en-US" dirty="0" smtClean="0"/>
              <a:t> </a:t>
            </a:r>
            <a:r>
              <a:rPr lang="en-US" altLang="en-US" dirty="0" err="1" smtClean="0"/>
              <a:t>một</a:t>
            </a:r>
            <a:r>
              <a:rPr lang="en-US" altLang="en-US" dirty="0" smtClean="0"/>
              <a:t> </a:t>
            </a:r>
            <a:r>
              <a:rPr lang="en-US" altLang="en-US" dirty="0" err="1" smtClean="0"/>
              <a:t>kỹ</a:t>
            </a:r>
            <a:r>
              <a:rPr lang="en-US" altLang="en-US" dirty="0" smtClean="0"/>
              <a:t> </a:t>
            </a:r>
            <a:r>
              <a:rPr lang="en-US" altLang="en-US" dirty="0" err="1" smtClean="0"/>
              <a:t>thuật</a:t>
            </a:r>
            <a:r>
              <a:rPr lang="en-US" altLang="en-US" dirty="0" smtClean="0"/>
              <a:t> </a:t>
            </a:r>
            <a:r>
              <a:rPr lang="en-US" altLang="en-US" dirty="0" err="1" smtClean="0"/>
              <a:t>cho</a:t>
            </a:r>
            <a:r>
              <a:rPr lang="en-US" altLang="en-US" dirty="0" smtClean="0"/>
              <a:t> </a:t>
            </a:r>
            <a:r>
              <a:rPr lang="en-US" altLang="en-US" dirty="0" err="1" smtClean="0"/>
              <a:t>phép</a:t>
            </a:r>
            <a:r>
              <a:rPr lang="en-US" altLang="en-US" dirty="0" smtClean="0"/>
              <a:t> hacker </a:t>
            </a:r>
            <a:r>
              <a:rPr lang="en-US" altLang="en-US" dirty="0" err="1" smtClean="0"/>
              <a:t>tấn</a:t>
            </a:r>
            <a:r>
              <a:rPr lang="en-US" altLang="en-US" dirty="0" smtClean="0"/>
              <a:t> </a:t>
            </a:r>
            <a:r>
              <a:rPr lang="en-US" altLang="en-US" dirty="0" err="1" smtClean="0"/>
              <a:t>công</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thi</a:t>
            </a:r>
            <a:r>
              <a:rPr lang="en-US" altLang="en-US" dirty="0" smtClean="0"/>
              <a:t> </a:t>
            </a:r>
            <a:r>
              <a:rPr lang="en-US" altLang="en-US" dirty="0" err="1" smtClean="0"/>
              <a:t>hành</a:t>
            </a:r>
            <a:r>
              <a:rPr lang="en-US" altLang="en-US" dirty="0" smtClean="0"/>
              <a:t> </a:t>
            </a:r>
            <a:r>
              <a:rPr lang="en-US" altLang="en-US" dirty="0" err="1" smtClean="0"/>
              <a:t>những</a:t>
            </a:r>
            <a:r>
              <a:rPr lang="en-US" altLang="en-US" dirty="0" smtClean="0"/>
              <a:t> </a:t>
            </a:r>
            <a:r>
              <a:rPr lang="en-US" altLang="en-US" dirty="0" err="1" smtClean="0"/>
              <a:t>câu</a:t>
            </a:r>
            <a:r>
              <a:rPr lang="en-US" altLang="en-US" dirty="0" smtClean="0"/>
              <a:t> </a:t>
            </a:r>
            <a:r>
              <a:rPr lang="en-US" altLang="en-US" dirty="0" err="1" smtClean="0"/>
              <a:t>lệnh</a:t>
            </a:r>
            <a:r>
              <a:rPr lang="en-US" altLang="en-US" dirty="0" smtClean="0"/>
              <a:t> SQL </a:t>
            </a:r>
            <a:r>
              <a:rPr lang="en-US" altLang="en-US" dirty="0" err="1" smtClean="0"/>
              <a:t>bất</a:t>
            </a:r>
            <a:r>
              <a:rPr lang="en-US" altLang="en-US" dirty="0" smtClean="0"/>
              <a:t> </a:t>
            </a:r>
            <a:r>
              <a:rPr lang="en-US" altLang="en-US" dirty="0" err="1" smtClean="0"/>
              <a:t>hợp</a:t>
            </a:r>
            <a:r>
              <a:rPr lang="en-US" altLang="en-US" dirty="0" smtClean="0"/>
              <a:t> </a:t>
            </a:r>
            <a:r>
              <a:rPr lang="en-US" altLang="en-US" dirty="0" err="1" smtClean="0"/>
              <a:t>pháp</a:t>
            </a:r>
            <a:r>
              <a:rPr lang="en-US" altLang="en-US" dirty="0" smtClean="0"/>
              <a:t>.</a:t>
            </a:r>
          </a:p>
          <a:p>
            <a:pPr lvl="1"/>
            <a:r>
              <a:rPr lang="en-US" altLang="en-US" dirty="0" err="1" smtClean="0"/>
              <a:t>Thực</a:t>
            </a:r>
            <a:r>
              <a:rPr lang="en-US" altLang="en-US" dirty="0" smtClean="0"/>
              <a:t> </a:t>
            </a:r>
            <a:r>
              <a:rPr lang="en-US" altLang="en-US" dirty="0" err="1" smtClean="0"/>
              <a:t>hiện</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lợi</a:t>
            </a:r>
            <a:r>
              <a:rPr lang="en-US" altLang="en-US" dirty="0" smtClean="0"/>
              <a:t> </a:t>
            </a:r>
            <a:r>
              <a:rPr lang="en-US" altLang="en-US" dirty="0" err="1" smtClean="0"/>
              <a:t>dụng</a:t>
            </a:r>
            <a:r>
              <a:rPr lang="en-US" altLang="en-US" dirty="0" smtClean="0"/>
              <a:t> </a:t>
            </a:r>
            <a:r>
              <a:rPr lang="en-US" altLang="en-US" dirty="0" err="1" smtClean="0"/>
              <a:t>các</a:t>
            </a:r>
            <a:r>
              <a:rPr lang="en-US" altLang="en-US" dirty="0" smtClean="0"/>
              <a:t> </a:t>
            </a:r>
            <a:r>
              <a:rPr lang="en-US" altLang="en-US" dirty="0" err="1" smtClean="0"/>
              <a:t>lỗ</a:t>
            </a:r>
            <a:r>
              <a:rPr lang="en-US" altLang="en-US" dirty="0" smtClean="0"/>
              <a:t> </a:t>
            </a:r>
            <a:r>
              <a:rPr lang="en-US" altLang="en-US" dirty="0" err="1" smtClean="0"/>
              <a:t>hổng</a:t>
            </a:r>
            <a:r>
              <a:rPr lang="en-US" altLang="en-US" dirty="0" smtClean="0"/>
              <a:t> </a:t>
            </a:r>
            <a:r>
              <a:rPr lang="en-US" altLang="en-US" dirty="0" err="1" smtClean="0"/>
              <a:t>trong</a:t>
            </a:r>
            <a:r>
              <a:rPr lang="en-US" altLang="en-US" dirty="0" smtClean="0"/>
              <a:t> </a:t>
            </a:r>
            <a:r>
              <a:rPr lang="en-US" altLang="en-US" dirty="0" err="1" smtClean="0"/>
              <a:t>việc</a:t>
            </a:r>
            <a:r>
              <a:rPr lang="en-US" altLang="en-US" dirty="0" smtClean="0"/>
              <a:t> </a:t>
            </a:r>
            <a:r>
              <a:rPr lang="en-US" altLang="en-US" u="sng" dirty="0" err="1" smtClean="0"/>
              <a:t>kiểm</a:t>
            </a:r>
            <a:r>
              <a:rPr lang="en-US" altLang="en-US" u="sng" dirty="0" smtClean="0"/>
              <a:t> </a:t>
            </a:r>
            <a:r>
              <a:rPr lang="en-US" altLang="en-US" u="sng" dirty="0" err="1" smtClean="0"/>
              <a:t>tra</a:t>
            </a:r>
            <a:r>
              <a:rPr lang="en-US" altLang="en-US" u="sng" dirty="0" smtClean="0"/>
              <a:t> </a:t>
            </a:r>
            <a:r>
              <a:rPr lang="en-US" altLang="en-US" u="sng" dirty="0" err="1" smtClean="0"/>
              <a:t>dữ</a:t>
            </a:r>
            <a:r>
              <a:rPr lang="en-US" altLang="en-US" u="sng" dirty="0" smtClean="0"/>
              <a:t> </a:t>
            </a:r>
            <a:r>
              <a:rPr lang="en-US" altLang="en-US" u="sng" dirty="0" err="1" smtClean="0"/>
              <a:t>liệu</a:t>
            </a:r>
            <a:r>
              <a:rPr lang="en-US" altLang="en-US" u="sng" dirty="0" smtClean="0"/>
              <a:t> </a:t>
            </a:r>
            <a:r>
              <a:rPr lang="en-US" altLang="en-US" u="sng" dirty="0" err="1" smtClean="0"/>
              <a:t>nhập</a:t>
            </a:r>
            <a:r>
              <a:rPr lang="en-US" altLang="en-US" u="sng" dirty="0" smtClean="0"/>
              <a:t> </a:t>
            </a:r>
            <a:r>
              <a:rPr lang="en-US" altLang="en-US" u="sng" dirty="0" err="1" smtClean="0"/>
              <a:t>vào</a:t>
            </a:r>
            <a:r>
              <a:rPr lang="en-US" altLang="en-US" dirty="0" smtClean="0"/>
              <a:t> </a:t>
            </a:r>
            <a:r>
              <a:rPr lang="en-US" altLang="en-US" dirty="0" err="1" smtClean="0"/>
              <a:t>của</a:t>
            </a:r>
            <a:r>
              <a:rPr lang="en-US" altLang="en-US" dirty="0" smtClean="0"/>
              <a:t> </a:t>
            </a:r>
            <a:r>
              <a:rPr lang="en-US" altLang="en-US" dirty="0" err="1" smtClean="0"/>
              <a:t>các</a:t>
            </a:r>
            <a:r>
              <a:rPr lang="en-US" altLang="en-US" dirty="0" smtClean="0"/>
              <a:t> </a:t>
            </a:r>
            <a:r>
              <a:rPr lang="en-US" altLang="en-US" dirty="0" err="1" smtClean="0"/>
              <a:t>ứng</a:t>
            </a:r>
            <a:r>
              <a:rPr lang="en-US" altLang="en-US" dirty="0" smtClean="0"/>
              <a:t> </a:t>
            </a:r>
            <a:r>
              <a:rPr lang="en-US" altLang="en-US" dirty="0" err="1" smtClean="0"/>
              <a:t>dụng</a:t>
            </a:r>
            <a:r>
              <a:rPr lang="en-US" altLang="en-US" dirty="0" smtClean="0"/>
              <a:t> web, </a:t>
            </a:r>
            <a:r>
              <a:rPr lang="en-US" altLang="en-US" dirty="0" err="1" smtClean="0"/>
              <a:t>từ</a:t>
            </a:r>
            <a:r>
              <a:rPr lang="en-US" altLang="en-US" dirty="0" smtClean="0"/>
              <a:t> </a:t>
            </a:r>
            <a:r>
              <a:rPr lang="en-US" altLang="en-US" dirty="0" err="1" smtClean="0"/>
              <a:t>đó</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một</a:t>
            </a:r>
            <a:r>
              <a:rPr lang="en-US" altLang="en-US" dirty="0" smtClean="0"/>
              <a:t> </a:t>
            </a:r>
            <a:r>
              <a:rPr lang="en-US" altLang="en-US" dirty="0" err="1" smtClean="0"/>
              <a:t>cách</a:t>
            </a:r>
            <a:r>
              <a:rPr lang="en-US" altLang="en-US" dirty="0" smtClean="0"/>
              <a:t> </a:t>
            </a:r>
            <a:r>
              <a:rPr lang="en-US" altLang="en-US" dirty="0" err="1" smtClean="0"/>
              <a:t>khéo</a:t>
            </a:r>
            <a:r>
              <a:rPr lang="en-US" altLang="en-US" dirty="0" smtClean="0"/>
              <a:t> </a:t>
            </a:r>
            <a:r>
              <a:rPr lang="en-US" altLang="en-US" dirty="0" err="1" smtClean="0"/>
              <a:t>léo</a:t>
            </a:r>
            <a:r>
              <a:rPr lang="en-US" altLang="en-US" dirty="0" smtClean="0"/>
              <a:t> </a:t>
            </a:r>
            <a:r>
              <a:rPr lang="en-US" altLang="en-US" dirty="0" err="1" smtClean="0"/>
              <a:t>các</a:t>
            </a:r>
            <a:r>
              <a:rPr lang="en-US" altLang="en-US" dirty="0" smtClean="0"/>
              <a:t> </a:t>
            </a:r>
            <a:r>
              <a:rPr lang="en-US" altLang="en-US" dirty="0" err="1" smtClean="0"/>
              <a:t>cú</a:t>
            </a:r>
            <a:r>
              <a:rPr lang="en-US" altLang="en-US" dirty="0" smtClean="0"/>
              <a:t> </a:t>
            </a:r>
            <a:r>
              <a:rPr lang="en-US" altLang="en-US" dirty="0" err="1" smtClean="0"/>
              <a:t>pháp</a:t>
            </a:r>
            <a:r>
              <a:rPr lang="en-US" altLang="en-US" dirty="0" smtClean="0"/>
              <a:t> </a:t>
            </a:r>
            <a:r>
              <a:rPr lang="en-US" altLang="en-US" dirty="0" err="1" smtClean="0"/>
              <a:t>của</a:t>
            </a:r>
            <a:r>
              <a:rPr lang="en-US" altLang="en-US" dirty="0" smtClean="0"/>
              <a:t> </a:t>
            </a:r>
            <a:r>
              <a:rPr lang="en-US" altLang="en-US" dirty="0" err="1" smtClean="0"/>
              <a:t>ngôn</a:t>
            </a:r>
            <a:r>
              <a:rPr lang="en-US" altLang="en-US" dirty="0" smtClean="0"/>
              <a:t> </a:t>
            </a:r>
            <a:r>
              <a:rPr lang="en-US" altLang="en-US" dirty="0" err="1" smtClean="0"/>
              <a:t>ngữ</a:t>
            </a:r>
            <a:r>
              <a:rPr lang="en-US" altLang="en-US" dirty="0" smtClean="0"/>
              <a:t> </a:t>
            </a:r>
            <a:r>
              <a:rPr lang="en-US" altLang="en-US" dirty="0" err="1" smtClean="0"/>
              <a:t>truy</a:t>
            </a:r>
            <a:r>
              <a:rPr lang="en-US" altLang="en-US" dirty="0" smtClean="0"/>
              <a:t> </a:t>
            </a:r>
            <a:r>
              <a:rPr lang="en-US" altLang="en-US" dirty="0" err="1" smtClean="0"/>
              <a:t>vấn</a:t>
            </a:r>
            <a:r>
              <a:rPr lang="en-US" altLang="en-US" dirty="0" smtClean="0"/>
              <a:t> SQL </a:t>
            </a:r>
            <a:r>
              <a:rPr lang="en-US" altLang="en-US" dirty="0" err="1" smtClean="0"/>
              <a:t>để</a:t>
            </a:r>
            <a:r>
              <a:rPr lang="en-US" altLang="en-US" dirty="0" smtClean="0"/>
              <a:t> </a:t>
            </a:r>
            <a:r>
              <a:rPr lang="en-US" altLang="en-US" dirty="0" err="1" smtClean="0"/>
              <a:t>thực</a:t>
            </a:r>
            <a:r>
              <a:rPr lang="en-US" altLang="en-US" dirty="0" smtClean="0"/>
              <a:t> </a:t>
            </a:r>
            <a:r>
              <a:rPr lang="en-US" altLang="en-US" dirty="0" err="1" smtClean="0"/>
              <a:t>hiện</a:t>
            </a:r>
            <a:r>
              <a:rPr lang="en-US" altLang="en-US" dirty="0" smtClean="0"/>
              <a:t> </a:t>
            </a:r>
            <a:r>
              <a:rPr lang="en-US" altLang="en-US" dirty="0" err="1" smtClean="0"/>
              <a:t>tấn</a:t>
            </a:r>
            <a:r>
              <a:rPr lang="en-US" altLang="en-US" dirty="0" smtClean="0"/>
              <a:t> </a:t>
            </a:r>
            <a:r>
              <a:rPr lang="en-US" altLang="en-US" dirty="0" err="1" smtClean="0"/>
              <a:t>công</a:t>
            </a:r>
            <a:r>
              <a:rPr lang="en-US" altLang="en-US" dirty="0" smtClean="0"/>
              <a:t>.</a:t>
            </a:r>
          </a:p>
          <a:p>
            <a:pPr lvl="1"/>
            <a:r>
              <a:rPr lang="en-US" altLang="en-US" dirty="0" err="1" smtClean="0"/>
              <a:t>Tùy</a:t>
            </a:r>
            <a:r>
              <a:rPr lang="en-US" altLang="en-US" dirty="0" smtClean="0"/>
              <a:t> </a:t>
            </a:r>
            <a:r>
              <a:rPr lang="en-US" altLang="en-US" dirty="0" err="1" smtClean="0"/>
              <a:t>thuộc</a:t>
            </a:r>
            <a:r>
              <a:rPr lang="en-US" altLang="en-US" dirty="0" smtClean="0"/>
              <a:t> </a:t>
            </a:r>
            <a:r>
              <a:rPr lang="en-US" altLang="en-US" dirty="0" err="1" smtClean="0"/>
              <a:t>vào</a:t>
            </a:r>
            <a:r>
              <a:rPr lang="en-US" altLang="en-US" dirty="0" smtClean="0"/>
              <a:t> </a:t>
            </a:r>
            <a:r>
              <a:rPr lang="en-US" altLang="en-US" dirty="0" err="1" smtClean="0"/>
              <a:t>môi</a:t>
            </a:r>
            <a:r>
              <a:rPr lang="en-US" altLang="en-US" dirty="0" smtClean="0"/>
              <a:t> </a:t>
            </a:r>
            <a:r>
              <a:rPr lang="en-US" altLang="en-US" dirty="0" err="1" smtClean="0"/>
              <a:t>trường</a:t>
            </a:r>
            <a:r>
              <a:rPr lang="en-US" altLang="en-US" dirty="0" smtClean="0"/>
              <a:t> </a:t>
            </a:r>
            <a:r>
              <a:rPr lang="en-US" altLang="en-US" dirty="0" err="1" smtClean="0"/>
              <a:t>và</a:t>
            </a:r>
            <a:r>
              <a:rPr lang="en-US" altLang="en-US" dirty="0" smtClean="0"/>
              <a:t> </a:t>
            </a:r>
            <a:r>
              <a:rPr lang="en-US" altLang="en-US" dirty="0" err="1" smtClean="0"/>
              <a:t>cách</a:t>
            </a:r>
            <a:r>
              <a:rPr lang="en-US" altLang="en-US" dirty="0" smtClean="0"/>
              <a:t> </a:t>
            </a:r>
            <a:r>
              <a:rPr lang="en-US" altLang="en-US" dirty="0" err="1" smtClean="0"/>
              <a:t>cấu</a:t>
            </a:r>
            <a:r>
              <a:rPr lang="en-US" altLang="en-US" dirty="0" smtClean="0"/>
              <a:t> </a:t>
            </a:r>
            <a:r>
              <a:rPr lang="en-US" altLang="en-US" dirty="0" err="1" smtClean="0"/>
              <a:t>hình</a:t>
            </a:r>
            <a:r>
              <a:rPr lang="en-US" altLang="en-US" dirty="0" smtClean="0"/>
              <a:t> </a:t>
            </a:r>
            <a:r>
              <a:rPr lang="en-US" altLang="en-US" dirty="0" err="1" smtClean="0"/>
              <a:t>hệ</a:t>
            </a:r>
            <a:r>
              <a:rPr lang="en-US" altLang="en-US" dirty="0" smtClean="0"/>
              <a:t> </a:t>
            </a:r>
            <a:r>
              <a:rPr lang="en-US" altLang="en-US" dirty="0" err="1" smtClean="0"/>
              <a:t>thống</a:t>
            </a:r>
            <a:r>
              <a:rPr lang="en-US" altLang="en-US" dirty="0" smtClean="0"/>
              <a:t> </a:t>
            </a:r>
            <a:r>
              <a:rPr lang="en-US" altLang="en-US" dirty="0" err="1" smtClean="0"/>
              <a:t>mà</a:t>
            </a:r>
            <a:r>
              <a:rPr lang="en-US" altLang="en-US" dirty="0" smtClean="0"/>
              <a:t> </a:t>
            </a:r>
            <a:r>
              <a:rPr lang="en-US" altLang="en-US" dirty="0" err="1" smtClean="0"/>
              <a:t>tác</a:t>
            </a:r>
            <a:r>
              <a:rPr lang="en-US" altLang="en-US" dirty="0" smtClean="0"/>
              <a:t> </a:t>
            </a:r>
            <a:r>
              <a:rPr lang="en-US" altLang="en-US" dirty="0" err="1" smtClean="0"/>
              <a:t>hại</a:t>
            </a:r>
            <a:r>
              <a:rPr lang="en-US" altLang="en-US" dirty="0" smtClean="0"/>
              <a:t> </a:t>
            </a:r>
            <a:r>
              <a:rPr lang="en-US" altLang="en-US" dirty="0" err="1" smtClean="0"/>
              <a:t>là</a:t>
            </a:r>
            <a:r>
              <a:rPr lang="en-US" altLang="en-US" dirty="0" smtClean="0"/>
              <a:t> </a:t>
            </a:r>
            <a:r>
              <a:rPr lang="en-US" altLang="en-US" dirty="0" err="1" smtClean="0"/>
              <a:t>nặng</a:t>
            </a:r>
            <a:r>
              <a:rPr lang="en-US" altLang="en-US" dirty="0" smtClean="0"/>
              <a:t> hay </a:t>
            </a:r>
            <a:r>
              <a:rPr lang="en-US" altLang="en-US" dirty="0" err="1" smtClean="0"/>
              <a:t>nhẹ</a:t>
            </a:r>
            <a:r>
              <a:rPr lang="en-US" altLang="en-US" dirty="0" smtClean="0"/>
              <a:t>.</a:t>
            </a:r>
          </a:p>
        </p:txBody>
      </p:sp>
      <p:sp>
        <p:nvSpPr>
          <p:cNvPr id="4" name="Title 3"/>
          <p:cNvSpPr>
            <a:spLocks noGrp="1"/>
          </p:cNvSpPr>
          <p:nvPr>
            <p:ph type="title"/>
          </p:nvPr>
        </p:nvSpPr>
        <p:spPr/>
        <p:txBody>
          <a:bodyPr>
            <a:normAutofit/>
          </a:bodyPr>
          <a:lstStyle/>
          <a:p>
            <a:r>
              <a:rPr lang="en-US" altLang="en-US" dirty="0"/>
              <a:t>SQL </a:t>
            </a:r>
            <a:r>
              <a:rPr lang="en-US" altLang="en-US" dirty="0" smtClean="0"/>
              <a:t>Injection</a:t>
            </a:r>
            <a:endParaRPr lang="en-US" dirty="0"/>
          </a:p>
        </p:txBody>
      </p:sp>
    </p:spTree>
    <p:extLst>
      <p:ext uri="{BB962C8B-B14F-4D97-AF65-F5344CB8AC3E}">
        <p14:creationId xmlns:p14="http://schemas.microsoft.com/office/powerpoint/2010/main" val="41814849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a:t>
            </a:r>
            <a:endParaRPr lang="en-US"/>
          </a:p>
        </p:txBody>
      </p:sp>
      <p:sp>
        <p:nvSpPr>
          <p:cNvPr id="3" name="Content Placeholder 2"/>
          <p:cNvSpPr>
            <a:spLocks noGrp="1"/>
          </p:cNvSpPr>
          <p:nvPr>
            <p:ph idx="1"/>
          </p:nvPr>
        </p:nvSpPr>
        <p:spPr>
          <a:xfrm>
            <a:off x="762000" y="1412633"/>
            <a:ext cx="8077200" cy="4481144"/>
          </a:xfrm>
        </p:spPr>
        <p:txBody>
          <a:bodyPr>
            <a:normAutofit/>
          </a:bodyPr>
          <a:lstStyle/>
          <a:p>
            <a:pPr>
              <a:defRPr/>
            </a:pPr>
            <a:r>
              <a:rPr lang="en-US" sz="2000" dirty="0" err="1"/>
              <a:t>Câu</a:t>
            </a:r>
            <a:r>
              <a:rPr lang="en-US" sz="2000" dirty="0"/>
              <a:t> </a:t>
            </a:r>
            <a:r>
              <a:rPr lang="en-US" sz="2000" dirty="0" err="1"/>
              <a:t>lệnh</a:t>
            </a:r>
            <a:r>
              <a:rPr lang="en-US" sz="2000" dirty="0"/>
              <a:t> </a:t>
            </a:r>
            <a:r>
              <a:rPr lang="en-US" sz="2000" dirty="0" err="1"/>
              <a:t>kiểm</a:t>
            </a:r>
            <a:r>
              <a:rPr lang="en-US" sz="2000" dirty="0"/>
              <a:t> </a:t>
            </a:r>
            <a:r>
              <a:rPr lang="en-US" sz="2000" dirty="0" err="1"/>
              <a:t>tra</a:t>
            </a:r>
            <a:r>
              <a:rPr lang="en-US" sz="2000" dirty="0"/>
              <a:t> username &amp; password</a:t>
            </a:r>
          </a:p>
          <a:p>
            <a:pPr marL="359202" lvl="1" indent="0">
              <a:buNone/>
              <a:defRPr/>
            </a:pP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sql</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mysql_query</a:t>
            </a:r>
            <a:r>
              <a:rPr lang="en-US" sz="2000" dirty="0">
                <a:latin typeface="Courier New" pitchFamily="49" charset="0"/>
                <a:cs typeface="Courier New" pitchFamily="49" charset="0"/>
              </a:rPr>
              <a:t>("SELECT * FROM user </a:t>
            </a:r>
          </a:p>
          <a:p>
            <a:pPr marL="359202" lvl="1" indent="0">
              <a:buNone/>
              <a:defRPr/>
            </a:pPr>
            <a:r>
              <a:rPr lang="en-US" sz="2000" dirty="0">
                <a:latin typeface="Courier New" pitchFamily="49" charset="0"/>
                <a:cs typeface="Courier New" pitchFamily="49" charset="0"/>
              </a:rPr>
              <a:t>			WHERE username = '$user' AND </a:t>
            </a:r>
          </a:p>
          <a:p>
            <a:pPr marL="359202" lvl="1" indent="0">
              <a:buNone/>
              <a:defRPr/>
            </a:pPr>
            <a:r>
              <a:rPr lang="en-US" sz="2000" dirty="0">
                <a:latin typeface="Courier New" pitchFamily="49" charset="0"/>
                <a:cs typeface="Courier New" pitchFamily="49" charset="0"/>
              </a:rPr>
              <a:t>				password = '$pass'");</a:t>
            </a:r>
          </a:p>
          <a:p>
            <a:pPr>
              <a:defRPr/>
            </a:pPr>
            <a:r>
              <a:rPr lang="en-US" sz="2000" dirty="0" err="1"/>
              <a:t>Nếu</a:t>
            </a:r>
            <a:r>
              <a:rPr lang="en-US" sz="2000" dirty="0"/>
              <a:t> </a:t>
            </a:r>
            <a:r>
              <a:rPr lang="en-US" sz="2000" dirty="0" err="1"/>
              <a:t>biến</a:t>
            </a:r>
            <a:r>
              <a:rPr lang="en-US" sz="2000" dirty="0"/>
              <a:t> $user </a:t>
            </a:r>
            <a:r>
              <a:rPr lang="en-US" sz="2000" dirty="0" err="1"/>
              <a:t>được</a:t>
            </a:r>
            <a:r>
              <a:rPr lang="en-US" sz="2000" dirty="0"/>
              <a:t> </a:t>
            </a:r>
            <a:r>
              <a:rPr lang="en-US" sz="2000" dirty="0" err="1"/>
              <a:t>nhập</a:t>
            </a:r>
            <a:r>
              <a:rPr lang="en-US" sz="2000" dirty="0"/>
              <a:t> </a:t>
            </a:r>
            <a:r>
              <a:rPr lang="en-US" sz="2000" dirty="0" err="1"/>
              <a:t>là</a:t>
            </a:r>
            <a:r>
              <a:rPr lang="en-US" sz="2000" dirty="0"/>
              <a:t>: </a:t>
            </a:r>
          </a:p>
          <a:p>
            <a:pPr marL="0" indent="0" algn="ctr">
              <a:buNone/>
              <a:defRPr/>
            </a:pPr>
            <a:r>
              <a:rPr lang="en-US" sz="2000" dirty="0">
                <a:solidFill>
                  <a:srgbClr val="FF0000"/>
                </a:solidFill>
                <a:latin typeface="Courier New" pitchFamily="49" charset="0"/>
                <a:cs typeface="Courier New" pitchFamily="49" charset="0"/>
              </a:rPr>
              <a:t>' OR 1 OR user=' </a:t>
            </a:r>
          </a:p>
          <a:p>
            <a:pPr marL="0" indent="0">
              <a:buNone/>
              <a:defRPr/>
            </a:pPr>
            <a:r>
              <a:rPr lang="en-US" sz="2000" dirty="0"/>
              <a:t>   </a:t>
            </a:r>
            <a:r>
              <a:rPr lang="en-US" sz="2000" dirty="0" err="1"/>
              <a:t>thì</a:t>
            </a:r>
            <a:r>
              <a:rPr lang="en-US" sz="2000" dirty="0"/>
              <a:t> </a:t>
            </a:r>
            <a:r>
              <a:rPr lang="en-US" sz="2000" dirty="0" err="1"/>
              <a:t>khi</a:t>
            </a:r>
            <a:r>
              <a:rPr lang="en-US" sz="2000" dirty="0"/>
              <a:t> </a:t>
            </a:r>
            <a:r>
              <a:rPr lang="en-US" sz="2000" dirty="0" err="1"/>
              <a:t>đó</a:t>
            </a:r>
            <a:r>
              <a:rPr lang="en-US" sz="2000" dirty="0"/>
              <a:t> </a:t>
            </a:r>
            <a:r>
              <a:rPr lang="en-US" sz="2000" dirty="0" err="1"/>
              <a:t>câu</a:t>
            </a:r>
            <a:r>
              <a:rPr lang="en-US" sz="2000" dirty="0"/>
              <a:t> </a:t>
            </a:r>
            <a:r>
              <a:rPr lang="en-US" sz="2000" dirty="0" err="1"/>
              <a:t>lệnh</a:t>
            </a:r>
            <a:r>
              <a:rPr lang="en-US" sz="2000" dirty="0"/>
              <a:t> SQL </a:t>
            </a:r>
            <a:r>
              <a:rPr lang="en-US" sz="2000" dirty="0" err="1"/>
              <a:t>sẽ</a:t>
            </a:r>
            <a:r>
              <a:rPr lang="en-US" sz="2000" dirty="0"/>
              <a:t> </a:t>
            </a:r>
            <a:r>
              <a:rPr lang="en-US" sz="2000" dirty="0" err="1"/>
              <a:t>là</a:t>
            </a:r>
            <a:r>
              <a:rPr lang="en-US" sz="2000" dirty="0"/>
              <a:t>:</a:t>
            </a:r>
            <a:endParaRPr lang="vi-VN" sz="2000" dirty="0"/>
          </a:p>
          <a:p>
            <a:pPr marL="359202" lvl="1" indent="0">
              <a:buNone/>
              <a:defRPr/>
            </a:pPr>
            <a:r>
              <a:rPr lang="en-US" sz="2000" dirty="0">
                <a:latin typeface="Courier New" pitchFamily="49" charset="0"/>
                <a:cs typeface="Courier New" pitchFamily="49" charset="0"/>
              </a:rPr>
              <a:t>SELECT * FROM user WHERE </a:t>
            </a:r>
          </a:p>
          <a:p>
            <a:pPr marL="359202" lvl="1" indent="0">
              <a:buNone/>
              <a:defRPr/>
            </a:pPr>
            <a:r>
              <a:rPr lang="en-US" sz="2000" dirty="0">
                <a:latin typeface="Courier New" pitchFamily="49" charset="0"/>
                <a:cs typeface="Courier New" pitchFamily="49" charset="0"/>
              </a:rPr>
              <a:t>		username = '</a:t>
            </a:r>
            <a:r>
              <a:rPr lang="en-US" sz="2000" dirty="0">
                <a:solidFill>
                  <a:srgbClr val="FF0000"/>
                </a:solidFill>
                <a:latin typeface="Courier New" pitchFamily="49" charset="0"/>
                <a:cs typeface="Courier New" pitchFamily="49" charset="0"/>
              </a:rPr>
              <a:t>' OR 1 OR user='</a:t>
            </a:r>
            <a:r>
              <a:rPr lang="en-US" sz="2000" dirty="0">
                <a:latin typeface="Courier New" pitchFamily="49" charset="0"/>
                <a:cs typeface="Courier New" pitchFamily="49" charset="0"/>
              </a:rPr>
              <a:t>' AND </a:t>
            </a:r>
          </a:p>
          <a:p>
            <a:pPr marL="359202" lvl="1" indent="0">
              <a:buNone/>
              <a:defRPr/>
            </a:pPr>
            <a:r>
              <a:rPr lang="en-US" sz="2000" dirty="0">
                <a:latin typeface="Courier New" pitchFamily="49" charset="0"/>
                <a:cs typeface="Courier New" pitchFamily="49" charset="0"/>
              </a:rPr>
              <a:t>		password = '$pass'</a:t>
            </a:r>
            <a:r>
              <a:rPr lang="vi-VN" sz="2000" dirty="0">
                <a:latin typeface="Courier New" pitchFamily="49" charset="0"/>
                <a:cs typeface="Courier New" pitchFamily="49" charset="0"/>
              </a:rPr>
              <a:t> </a:t>
            </a:r>
            <a:endParaRPr lang="en-US" sz="2000" dirty="0">
              <a:latin typeface="Courier New" pitchFamily="49" charset="0"/>
              <a:cs typeface="Courier New" pitchFamily="49" charset="0"/>
            </a:endParaRPr>
          </a:p>
        </p:txBody>
      </p:sp>
    </p:spTree>
    <p:extLst>
      <p:ext uri="{BB962C8B-B14F-4D97-AF65-F5344CB8AC3E}">
        <p14:creationId xmlns:p14="http://schemas.microsoft.com/office/powerpoint/2010/main" val="10037512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par>
                          <p:cTn id="25" fill="hold" nodeType="afterGroup">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Cách phòng tránh</a:t>
            </a:r>
            <a:endParaRPr lang="en-US"/>
          </a:p>
        </p:txBody>
      </p:sp>
      <p:sp>
        <p:nvSpPr>
          <p:cNvPr id="421891" name="Content Placeholder 2"/>
          <p:cNvSpPr>
            <a:spLocks noGrp="1"/>
          </p:cNvSpPr>
          <p:nvPr>
            <p:ph idx="1"/>
          </p:nvPr>
        </p:nvSpPr>
        <p:spPr/>
        <p:txBody>
          <a:bodyPr/>
          <a:lstStyle/>
          <a:p>
            <a:r>
              <a:rPr lang="en-US" altLang="en-US" smtClean="0"/>
              <a:t>Kiểm soát chặt chẽ dữ liệu nhập vào</a:t>
            </a:r>
          </a:p>
          <a:p>
            <a:pPr lvl="1"/>
            <a:r>
              <a:rPr lang="en-US" altLang="en-US" smtClean="0"/>
              <a:t>Giới hạn chiều dài của chuỗi nhập vào</a:t>
            </a:r>
          </a:p>
          <a:p>
            <a:pPr lvl="1"/>
            <a:r>
              <a:rPr lang="en-US" altLang="en-US" smtClean="0"/>
              <a:t>Dùng hàm </a:t>
            </a:r>
            <a:r>
              <a:rPr lang="en-US" altLang="en-US" smtClean="0">
                <a:latin typeface="Courier New" panose="02070309020205020404" pitchFamily="49" charset="0"/>
                <a:cs typeface="Courier New" panose="02070309020205020404" pitchFamily="49" charset="0"/>
              </a:rPr>
              <a:t>addslashes()</a:t>
            </a:r>
            <a:r>
              <a:rPr lang="en-US" altLang="en-US" smtClean="0"/>
              <a:t> để thêm dấu "\" vào trước các ký tự đặc biệt trong chuỗi nhập vào.</a:t>
            </a:r>
          </a:p>
          <a:p>
            <a:pPr lvl="1"/>
            <a:r>
              <a:rPr lang="en-US" altLang="en-US" smtClean="0"/>
              <a:t>Xây dựng hàm tiện ích</a:t>
            </a:r>
          </a:p>
          <a:p>
            <a:pPr lvl="2"/>
            <a:r>
              <a:rPr lang="en-US" altLang="en-US" smtClean="0"/>
              <a:t>Thay thế dấu </a:t>
            </a:r>
            <a:r>
              <a:rPr lang="en-US" altLang="en-US" u="sng" smtClean="0"/>
              <a:t>1 nháy đơn</a:t>
            </a:r>
            <a:r>
              <a:rPr lang="en-US" altLang="en-US" smtClean="0"/>
              <a:t> bằng 2 dấu nháy đơn</a:t>
            </a:r>
          </a:p>
          <a:p>
            <a:pPr lvl="2"/>
            <a:r>
              <a:rPr lang="en-US" altLang="en-US" smtClean="0"/>
              <a:t>Loại bỏ một số ký tự và từ khóa "nguy hiểm"</a:t>
            </a:r>
          </a:p>
          <a:p>
            <a:pPr lvl="2"/>
            <a:r>
              <a:rPr lang="en-US" altLang="en-US" smtClean="0"/>
              <a:t>…</a:t>
            </a:r>
          </a:p>
          <a:p>
            <a:pPr lvl="2"/>
            <a:endParaRPr lang="en-US" altLang="en-US" smtClean="0"/>
          </a:p>
        </p:txBody>
      </p:sp>
    </p:spTree>
    <p:extLst>
      <p:ext uri="{BB962C8B-B14F-4D97-AF65-F5344CB8AC3E}">
        <p14:creationId xmlns:p14="http://schemas.microsoft.com/office/powerpoint/2010/main" val="3879965749"/>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019" y="381000"/>
            <a:ext cx="8229600" cy="800100"/>
          </a:xfrm>
        </p:spPr>
        <p:txBody>
          <a:bodyPr>
            <a:normAutofit/>
          </a:bodyPr>
          <a:lstStyle/>
          <a:p>
            <a:r>
              <a:rPr lang="en-US" dirty="0" err="1" smtClean="0"/>
              <a:t>Cài</a:t>
            </a:r>
            <a:r>
              <a:rPr lang="en-US" dirty="0" smtClean="0"/>
              <a:t> </a:t>
            </a:r>
            <a:r>
              <a:rPr lang="en-US" dirty="0" err="1" smtClean="0"/>
              <a:t>đặt</a:t>
            </a:r>
            <a:r>
              <a:rPr lang="en-US" dirty="0" smtClean="0"/>
              <a:t> IIS</a:t>
            </a:r>
            <a:endParaRPr lang="en-US" dirty="0"/>
          </a:p>
        </p:txBody>
      </p:sp>
      <p:pic>
        <p:nvPicPr>
          <p:cNvPr id="4" name="Picture 3"/>
          <p:cNvPicPr>
            <a:picLocks noChangeAspect="1"/>
          </p:cNvPicPr>
          <p:nvPr/>
        </p:nvPicPr>
        <p:blipFill>
          <a:blip r:embed="rId2"/>
          <a:stretch>
            <a:fillRect/>
          </a:stretch>
        </p:blipFill>
        <p:spPr>
          <a:xfrm>
            <a:off x="833908" y="2118576"/>
            <a:ext cx="8071711" cy="4358424"/>
          </a:xfrm>
          <a:prstGeom prst="rect">
            <a:avLst/>
          </a:prstGeom>
        </p:spPr>
      </p:pic>
    </p:spTree>
    <p:extLst>
      <p:ext uri="{BB962C8B-B14F-4D97-AF65-F5344CB8AC3E}">
        <p14:creationId xmlns:p14="http://schemas.microsoft.com/office/powerpoint/2010/main" val="131270099"/>
      </p:ext>
    </p:extLst>
  </p:cSld>
  <p:clrMapOvr>
    <a:masterClrMapping/>
  </p:clrMapOvr>
  <p:transition spd="slow">
    <p:wipe dir="d"/>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Cách phòng tránh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thay</a:t>
            </a:r>
            <a:r>
              <a:rPr lang="en-US" dirty="0" smtClean="0"/>
              <a:t> ' </a:t>
            </a:r>
            <a:r>
              <a:rPr lang="en-US" dirty="0" err="1" smtClean="0"/>
              <a:t>thành</a:t>
            </a:r>
            <a:r>
              <a:rPr lang="en-US" dirty="0" smtClean="0"/>
              <a:t> '‘</a:t>
            </a:r>
          </a:p>
          <a:p>
            <a:pPr>
              <a:defRPr/>
            </a:pPr>
            <a:endParaRPr lang="en-US" dirty="0" smtClean="0"/>
          </a:p>
          <a:p>
            <a:pPr marL="0" indent="0">
              <a:buNone/>
              <a:tabLst>
                <a:tab pos="273143" algn="l"/>
                <a:tab pos="588692" algn="l"/>
                <a:tab pos="947894" algn="l"/>
              </a:tabLst>
              <a:defRPr/>
            </a:pPr>
            <a:r>
              <a:rPr lang="en-US" sz="1875" dirty="0">
                <a:latin typeface="Courier New" pitchFamily="49" charset="0"/>
                <a:cs typeface="Courier New" pitchFamily="49" charset="0"/>
              </a:rPr>
              <a:t>	</a:t>
            </a:r>
            <a:r>
              <a:rPr lang="en-US" sz="2400" dirty="0">
                <a:latin typeface="Courier New" pitchFamily="49" charset="0"/>
                <a:cs typeface="Courier New" pitchFamily="49" charset="0"/>
              </a:rPr>
              <a:t>function replace($input) {</a:t>
            </a:r>
          </a:p>
          <a:p>
            <a:pPr marL="0" indent="0">
              <a:buNone/>
              <a:tabLst>
                <a:tab pos="273143" algn="l"/>
                <a:tab pos="588692" algn="l"/>
                <a:tab pos="947894" algn="l"/>
              </a:tabLst>
              <a:defRPr/>
            </a:pPr>
            <a:r>
              <a:rPr lang="en-US" sz="2400" dirty="0">
                <a:latin typeface="Courier New" pitchFamily="49" charset="0"/>
                <a:cs typeface="Courier New" pitchFamily="49" charset="0"/>
              </a:rPr>
              <a:t>		$output = </a:t>
            </a:r>
            <a:r>
              <a:rPr lang="en-US" sz="2400" dirty="0" err="1">
                <a:latin typeface="Courier New" pitchFamily="49" charset="0"/>
                <a:cs typeface="Courier New" pitchFamily="49" charset="0"/>
              </a:rPr>
              <a:t>str_replace</a:t>
            </a:r>
            <a:r>
              <a:rPr lang="en-US" sz="2400" dirty="0">
                <a:latin typeface="Courier New" pitchFamily="49" charset="0"/>
                <a:cs typeface="Courier New" pitchFamily="49" charset="0"/>
              </a:rPr>
              <a:t>("'","''",$input);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return $output;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 </a:t>
            </a:r>
            <a:br>
              <a:rPr lang="en-US" sz="2400" dirty="0">
                <a:latin typeface="Courier New" pitchFamily="49" charset="0"/>
                <a:cs typeface="Courier New" pitchFamily="49" charset="0"/>
              </a:rPr>
            </a:br>
            <a:endParaRPr lang="en-US" sz="2400" dirty="0"/>
          </a:p>
        </p:txBody>
      </p:sp>
    </p:spTree>
    <p:extLst>
      <p:ext uri="{BB962C8B-B14F-4D97-AF65-F5344CB8AC3E}">
        <p14:creationId xmlns:p14="http://schemas.microsoft.com/office/powerpoint/2010/main" val="294567931"/>
      </p:ext>
    </p:extLst>
  </p:cSld>
  <p:clrMapOvr>
    <a:masterClrMapping/>
  </p:clrMapOvr>
  <p:transition spd="slow">
    <p:wipe dir="d"/>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Cách phòng tránh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loại</a:t>
            </a:r>
            <a:r>
              <a:rPr lang="en-US" dirty="0" smtClean="0"/>
              <a:t> </a:t>
            </a:r>
            <a:r>
              <a:rPr lang="en-US" dirty="0" err="1" smtClean="0"/>
              <a:t>bỏ</a:t>
            </a:r>
            <a:r>
              <a:rPr lang="en-US" dirty="0" smtClean="0"/>
              <a:t> </a:t>
            </a:r>
            <a:r>
              <a:rPr lang="en-US" dirty="0" err="1" smtClean="0"/>
              <a:t>các</a:t>
            </a:r>
            <a:r>
              <a:rPr lang="en-US" dirty="0" smtClean="0"/>
              <a:t> </a:t>
            </a:r>
            <a:r>
              <a:rPr lang="en-US" dirty="0" err="1" smtClean="0"/>
              <a:t>từ</a:t>
            </a:r>
            <a:r>
              <a:rPr lang="en-US" dirty="0" smtClean="0"/>
              <a:t> </a:t>
            </a:r>
            <a:r>
              <a:rPr lang="en-US" dirty="0" err="1" smtClean="0"/>
              <a:t>khóa</a:t>
            </a:r>
            <a:r>
              <a:rPr lang="en-US" dirty="0" smtClean="0"/>
              <a:t> </a:t>
            </a:r>
            <a:r>
              <a:rPr lang="en-US" dirty="0" err="1" smtClean="0"/>
              <a:t>của</a:t>
            </a:r>
            <a:r>
              <a:rPr lang="en-US" dirty="0" smtClean="0"/>
              <a:t> SQL</a:t>
            </a:r>
          </a:p>
          <a:p>
            <a:pPr>
              <a:defRPr/>
            </a:pPr>
            <a:endParaRPr lang="en-US" dirty="0" smtClean="0"/>
          </a:p>
          <a:p>
            <a:pPr marL="0" indent="0">
              <a:buNone/>
              <a:tabLst>
                <a:tab pos="273143" algn="l"/>
                <a:tab pos="588692" algn="l"/>
                <a:tab pos="947894" algn="l"/>
              </a:tabLst>
              <a:defRPr/>
            </a:pPr>
            <a:r>
              <a:rPr lang="en-US" sz="1875" dirty="0">
                <a:latin typeface="Courier New" pitchFamily="49" charset="0"/>
                <a:cs typeface="Courier New" pitchFamily="49" charset="0"/>
              </a:rPr>
              <a:t>	</a:t>
            </a:r>
            <a:r>
              <a:rPr lang="en-US" sz="2400" dirty="0">
                <a:latin typeface="Courier New" pitchFamily="49" charset="0"/>
                <a:cs typeface="Courier New" pitchFamily="49" charset="0"/>
              </a:rPr>
              <a:t>function </a:t>
            </a:r>
            <a:r>
              <a:rPr lang="en-US" sz="2400" dirty="0" err="1">
                <a:latin typeface="Courier New" pitchFamily="49" charset="0"/>
                <a:cs typeface="Courier New" pitchFamily="49" charset="0"/>
              </a:rPr>
              <a:t>killChar</a:t>
            </a:r>
            <a:r>
              <a:rPr lang="en-US" sz="2400" dirty="0">
                <a:latin typeface="Courier New" pitchFamily="49" charset="0"/>
                <a:cs typeface="Courier New" pitchFamily="49" charset="0"/>
              </a:rPr>
              <a:t>($input) {</a:t>
            </a:r>
          </a:p>
          <a:p>
            <a:pPr marL="0" indent="0">
              <a:buNone/>
              <a:tabLst>
                <a:tab pos="273143" algn="l"/>
                <a:tab pos="588692" algn="l"/>
                <a:tab pos="947894" algn="l"/>
              </a:tabLst>
              <a:defRPr/>
            </a:pPr>
            <a:r>
              <a:rPr lang="en-US" sz="2400" dirty="0">
                <a:latin typeface="Courier New" pitchFamily="49" charset="0"/>
                <a:cs typeface="Courier New" pitchFamily="49" charset="0"/>
              </a:rPr>
              <a:t>		$char = array("</a:t>
            </a:r>
            <a:r>
              <a:rPr lang="en-US" sz="2400" dirty="0" err="1">
                <a:latin typeface="Courier New" pitchFamily="49" charset="0"/>
                <a:cs typeface="Courier New" pitchFamily="49" charset="0"/>
              </a:rPr>
              <a:t>select","insert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xp</a:t>
            </a:r>
            <a:r>
              <a:rPr lang="en-US" sz="2400" dirty="0">
                <a:latin typeface="Courier New" pitchFamily="49" charset="0"/>
                <a:cs typeface="Courier New" pitchFamily="49" charset="0"/>
              </a:rPr>
              <a:t>_", </a:t>
            </a:r>
          </a:p>
          <a:p>
            <a:pPr marL="0" indent="0">
              <a:buNone/>
              <a:tabLst>
                <a:tab pos="273143" algn="l"/>
                <a:tab pos="588692" algn="l"/>
                <a:tab pos="947894"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delete","drop</a:t>
            </a:r>
            <a:r>
              <a:rPr lang="en-US" sz="2400" dirty="0">
                <a:latin typeface="Courier New" pitchFamily="49" charset="0"/>
                <a:cs typeface="Courier New" pitchFamily="49" charset="0"/>
              </a:rPr>
              <a:t>", "--", ";");</a:t>
            </a:r>
          </a:p>
          <a:p>
            <a:pPr marL="0" indent="0">
              <a:buNone/>
              <a:tabLst>
                <a:tab pos="273143" algn="l"/>
                <a:tab pos="588692" algn="l"/>
                <a:tab pos="947894" algn="l"/>
              </a:tabLst>
              <a:defRPr/>
            </a:pPr>
            <a:r>
              <a:rPr lang="en-US" sz="2400" dirty="0">
                <a:latin typeface="Courier New" pitchFamily="49" charset="0"/>
                <a:cs typeface="Courier New" pitchFamily="49" charset="0"/>
              </a:rPr>
              <a:t>		$output = </a:t>
            </a:r>
            <a:r>
              <a:rPr lang="en-US" sz="2400" dirty="0" err="1">
                <a:latin typeface="Courier New" pitchFamily="49" charset="0"/>
                <a:cs typeface="Courier New" pitchFamily="49" charset="0"/>
              </a:rPr>
              <a:t>str_replace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char,"",$input</a:t>
            </a:r>
            <a:r>
              <a:rPr lang="en-US" sz="2400" dirty="0">
                <a:latin typeface="Courier New" pitchFamily="49" charset="0"/>
                <a:cs typeface="Courier New" pitchFamily="49" charset="0"/>
              </a:rPr>
              <a: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return $output;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 </a:t>
            </a:r>
            <a:br>
              <a:rPr lang="en-US" sz="2400" dirty="0">
                <a:latin typeface="Courier New" pitchFamily="49" charset="0"/>
                <a:cs typeface="Courier New" pitchFamily="49" charset="0"/>
              </a:rPr>
            </a:br>
            <a:endParaRPr lang="en-US" sz="2400" dirty="0"/>
          </a:p>
        </p:txBody>
      </p:sp>
    </p:spTree>
    <p:extLst>
      <p:ext uri="{BB962C8B-B14F-4D97-AF65-F5344CB8AC3E}">
        <p14:creationId xmlns:p14="http://schemas.microsoft.com/office/powerpoint/2010/main" val="574459824"/>
      </p:ext>
    </p:extLst>
  </p:cSld>
  <p:clrMapOvr>
    <a:masterClrMapping/>
  </p:clrMapOvr>
  <p:transition spd="slow">
    <p:wipe dir="d"/>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err="1" smtClean="0"/>
              <a:t>Chương</a:t>
            </a:r>
            <a:r>
              <a:rPr lang="en-US" dirty="0" smtClean="0"/>
              <a:t> VI: </a:t>
            </a:r>
            <a:r>
              <a:rPr lang="en-US" dirty="0" err="1" smtClean="0"/>
              <a:t>Quản</a:t>
            </a:r>
            <a:r>
              <a:rPr lang="en-US" dirty="0" smtClean="0"/>
              <a:t> </a:t>
            </a:r>
            <a:r>
              <a:rPr lang="en-US" dirty="0" err="1" smtClean="0"/>
              <a:t>lý</a:t>
            </a:r>
            <a:r>
              <a:rPr lang="en-US" dirty="0" smtClean="0"/>
              <a:t> Session </a:t>
            </a:r>
            <a:r>
              <a:rPr lang="en-US" dirty="0" err="1" smtClean="0"/>
              <a:t>và</a:t>
            </a:r>
            <a:r>
              <a:rPr lang="en-US" dirty="0" smtClean="0"/>
              <a:t> Cookies</a:t>
            </a:r>
            <a:endParaRPr lang="en-US" dirty="0"/>
          </a:p>
        </p:txBody>
      </p:sp>
      <p:sp>
        <p:nvSpPr>
          <p:cNvPr id="152579" name="Content Placeholder 2"/>
          <p:cNvSpPr>
            <a:spLocks noGrp="1"/>
          </p:cNvSpPr>
          <p:nvPr>
            <p:ph idx="1"/>
          </p:nvPr>
        </p:nvSpPr>
        <p:spPr/>
        <p:txBody>
          <a:bodyPr>
            <a:normAutofit/>
          </a:bodyPr>
          <a:lstStyle/>
          <a:p>
            <a:r>
              <a:rPr lang="vi-VN" altLang="en-US" sz="2400" dirty="0" smtClean="0"/>
              <a:t>Session là một</a:t>
            </a:r>
            <a:r>
              <a:rPr lang="en-US" altLang="en-US" sz="2400" dirty="0" smtClean="0"/>
              <a:t> </a:t>
            </a:r>
            <a:r>
              <a:rPr lang="en-US" altLang="en-US" sz="2400" dirty="0" err="1" smtClean="0"/>
              <a:t>đối</a:t>
            </a:r>
            <a:r>
              <a:rPr lang="en-US" altLang="en-US" sz="2400" dirty="0" smtClean="0"/>
              <a:t> </a:t>
            </a:r>
            <a:r>
              <a:rPr lang="en-US" altLang="en-US" sz="2400" dirty="0" err="1" smtClean="0"/>
              <a:t>tượng</a:t>
            </a:r>
            <a:r>
              <a:rPr lang="en-US" altLang="en-US" sz="2400" dirty="0" smtClean="0"/>
              <a:t> </a:t>
            </a:r>
            <a:r>
              <a:rPr lang="en-US" altLang="en-US" sz="2400" dirty="0" err="1" smtClean="0"/>
              <a:t>cho</a:t>
            </a:r>
            <a:r>
              <a:rPr lang="en-US" altLang="en-US" sz="2400" dirty="0" smtClean="0"/>
              <a:t> </a:t>
            </a:r>
            <a:r>
              <a:rPr lang="en-US" altLang="en-US" sz="2400" dirty="0" err="1" smtClean="0"/>
              <a:t>phép</a:t>
            </a:r>
            <a:r>
              <a:rPr lang="en-US" altLang="en-US" sz="2400" dirty="0" smtClean="0"/>
              <a:t> </a:t>
            </a:r>
            <a:r>
              <a:rPr lang="en-US" altLang="en-US" sz="2400" dirty="0" err="1" smtClean="0"/>
              <a:t>truyền</a:t>
            </a:r>
            <a:r>
              <a:rPr lang="en-US" altLang="en-US" sz="2400" dirty="0" smtClean="0"/>
              <a:t> </a:t>
            </a:r>
            <a:r>
              <a:rPr lang="en-US" altLang="en-US" sz="2400" dirty="0" err="1" smtClean="0"/>
              <a:t>giá</a:t>
            </a:r>
            <a:r>
              <a:rPr lang="en-US" altLang="en-US" sz="2400" dirty="0" smtClean="0"/>
              <a:t> </a:t>
            </a:r>
            <a:r>
              <a:rPr lang="en-US" altLang="en-US" sz="2400" dirty="0" err="1" smtClean="0"/>
              <a:t>trị</a:t>
            </a:r>
            <a:r>
              <a:rPr lang="en-US" altLang="en-US" sz="2400" dirty="0" smtClean="0"/>
              <a:t> </a:t>
            </a:r>
            <a:r>
              <a:rPr lang="en-US" altLang="en-US" sz="2400" dirty="0" err="1" smtClean="0"/>
              <a:t>từ</a:t>
            </a:r>
            <a:r>
              <a:rPr lang="en-US" altLang="en-US" sz="2400" dirty="0" smtClean="0"/>
              <a:t> </a:t>
            </a:r>
            <a:r>
              <a:rPr lang="en-US" altLang="en-US" sz="2400" dirty="0" err="1" smtClean="0"/>
              <a:t>trang</a:t>
            </a:r>
            <a:r>
              <a:rPr lang="en-US" altLang="en-US" sz="2400" dirty="0" smtClean="0"/>
              <a:t> PHP </a:t>
            </a:r>
            <a:r>
              <a:rPr lang="en-US" altLang="en-US" sz="2400" dirty="0" err="1" smtClean="0"/>
              <a:t>này</a:t>
            </a:r>
            <a:r>
              <a:rPr lang="en-US" altLang="en-US" sz="2400" dirty="0" smtClean="0"/>
              <a:t> sang </a:t>
            </a:r>
            <a:r>
              <a:rPr lang="en-US" altLang="en-US" sz="2400" dirty="0" err="1" smtClean="0"/>
              <a:t>trang</a:t>
            </a:r>
            <a:r>
              <a:rPr lang="en-US" altLang="en-US" sz="2400" dirty="0" smtClean="0"/>
              <a:t> PHP </a:t>
            </a:r>
            <a:r>
              <a:rPr lang="en-US" altLang="en-US" sz="2400" dirty="0" err="1" smtClean="0"/>
              <a:t>khác</a:t>
            </a:r>
            <a:r>
              <a:rPr lang="en-US" altLang="en-US" sz="2400" dirty="0" smtClean="0"/>
              <a:t>.</a:t>
            </a:r>
          </a:p>
          <a:p>
            <a:pPr lvl="1"/>
            <a:r>
              <a:rPr lang="vi-VN" altLang="en-US" sz="2400" dirty="0" smtClean="0"/>
              <a:t>Session </a:t>
            </a:r>
            <a:r>
              <a:rPr lang="en-US" altLang="en-US" sz="2400" dirty="0" err="1" smtClean="0"/>
              <a:t>bắt</a:t>
            </a:r>
            <a:r>
              <a:rPr lang="en-US" altLang="en-US" sz="2400" dirty="0" smtClean="0"/>
              <a:t> </a:t>
            </a:r>
            <a:r>
              <a:rPr lang="en-US" altLang="en-US" sz="2400" dirty="0" err="1" smtClean="0"/>
              <a:t>đầu</a:t>
            </a:r>
            <a:r>
              <a:rPr lang="en-US" altLang="en-US" sz="2400" dirty="0" smtClean="0"/>
              <a:t> </a:t>
            </a:r>
            <a:r>
              <a:rPr lang="en-US" altLang="en-US" sz="2400" dirty="0" err="1" smtClean="0"/>
              <a:t>từ</a:t>
            </a:r>
            <a:r>
              <a:rPr lang="en-US" altLang="en-US" sz="2400" dirty="0" smtClean="0"/>
              <a:t> </a:t>
            </a:r>
            <a:r>
              <a:rPr lang="vi-VN" altLang="en-US" sz="2400" dirty="0" smtClean="0"/>
              <a:t>khi client truy cập vào website cho đến khi đóng trình duyệt hay kết thúc</a:t>
            </a:r>
            <a:r>
              <a:rPr lang="en-US" altLang="en-US" sz="2400" dirty="0" smtClean="0"/>
              <a:t> (</a:t>
            </a:r>
            <a:r>
              <a:rPr lang="vi-VN" altLang="en-US" sz="2400" dirty="0" smtClean="0"/>
              <a:t>abandon</a:t>
            </a:r>
            <a:r>
              <a:rPr lang="en-US" altLang="en-US" sz="2400" dirty="0" smtClean="0"/>
              <a:t>)</a:t>
            </a:r>
            <a:r>
              <a:rPr lang="vi-VN" altLang="en-US" sz="2400" dirty="0" smtClean="0"/>
              <a:t> phiên</a:t>
            </a:r>
            <a:r>
              <a:rPr lang="en-US" altLang="en-US" sz="2400" dirty="0" smtClean="0"/>
              <a:t> (</a:t>
            </a:r>
            <a:r>
              <a:rPr lang="en-US" altLang="en-US" sz="2400" dirty="0" err="1" smtClean="0"/>
              <a:t>hủy</a:t>
            </a:r>
            <a:r>
              <a:rPr lang="en-US" altLang="en-US" sz="2400" dirty="0" smtClean="0"/>
              <a:t> </a:t>
            </a:r>
            <a:r>
              <a:rPr lang="en-US" altLang="en-US" sz="2400" dirty="0" err="1" smtClean="0"/>
              <a:t>hoặc</a:t>
            </a:r>
            <a:r>
              <a:rPr lang="en-US" altLang="en-US" sz="2400" dirty="0" smtClean="0"/>
              <a:t> </a:t>
            </a:r>
            <a:r>
              <a:rPr lang="en-US" altLang="en-US" sz="2400" dirty="0" err="1" smtClean="0"/>
              <a:t>hết</a:t>
            </a:r>
            <a:r>
              <a:rPr lang="en-US" altLang="en-US" sz="2400" dirty="0" smtClean="0"/>
              <a:t> </a:t>
            </a:r>
            <a:r>
              <a:rPr lang="en-US" altLang="en-US" sz="2400" dirty="0" err="1" smtClean="0"/>
              <a:t>thời</a:t>
            </a:r>
            <a:r>
              <a:rPr lang="en-US" altLang="en-US" sz="2400" dirty="0" smtClean="0"/>
              <a:t> </a:t>
            </a:r>
            <a:r>
              <a:rPr lang="en-US" altLang="en-US" sz="2400" dirty="0" err="1" smtClean="0"/>
              <a:t>gian</a:t>
            </a:r>
            <a:r>
              <a:rPr lang="en-US" altLang="en-US" sz="2400" dirty="0" smtClean="0"/>
              <a:t>)</a:t>
            </a:r>
            <a:r>
              <a:rPr lang="vi-VN" altLang="en-US" sz="2400" dirty="0" smtClean="0"/>
              <a:t>.</a:t>
            </a:r>
            <a:endParaRPr lang="en-US" altLang="en-US" sz="2400" dirty="0" smtClean="0"/>
          </a:p>
          <a:p>
            <a:pPr lvl="1"/>
            <a:r>
              <a:rPr lang="en-US" altLang="en-US" sz="2400" dirty="0" smtClean="0"/>
              <a:t>Session </a:t>
            </a:r>
            <a:r>
              <a:rPr lang="en-US" altLang="en-US" sz="2400" dirty="0" err="1" smtClean="0"/>
              <a:t>chỉ</a:t>
            </a:r>
            <a:r>
              <a:rPr lang="en-US" altLang="en-US" sz="2400" dirty="0" smtClean="0"/>
              <a:t> </a:t>
            </a:r>
            <a:r>
              <a:rPr lang="en-US" altLang="en-US" sz="2400" dirty="0" err="1" smtClean="0"/>
              <a:t>được</a:t>
            </a:r>
            <a:r>
              <a:rPr lang="en-US" altLang="en-US" sz="2400" dirty="0" smtClean="0"/>
              <a:t> </a:t>
            </a:r>
            <a:r>
              <a:rPr lang="en-US" altLang="en-US" sz="2400" dirty="0" err="1" smtClean="0"/>
              <a:t>hỗ</a:t>
            </a:r>
            <a:r>
              <a:rPr lang="en-US" altLang="en-US" sz="2400" dirty="0" smtClean="0"/>
              <a:t> </a:t>
            </a:r>
            <a:r>
              <a:rPr lang="en-US" altLang="en-US" sz="2400" dirty="0" err="1" smtClean="0"/>
              <a:t>trợ</a:t>
            </a:r>
            <a:r>
              <a:rPr lang="en-US" altLang="en-US" sz="2400" dirty="0" smtClean="0"/>
              <a:t> </a:t>
            </a:r>
            <a:r>
              <a:rPr lang="en-US" altLang="en-US" sz="2400" dirty="0" err="1" smtClean="0"/>
              <a:t>từ</a:t>
            </a:r>
            <a:r>
              <a:rPr lang="en-US" altLang="en-US" sz="2400" dirty="0" smtClean="0"/>
              <a:t> </a:t>
            </a:r>
            <a:r>
              <a:rPr lang="en-US" altLang="en-US" sz="2400" dirty="0" err="1" smtClean="0"/>
              <a:t>phiên</a:t>
            </a:r>
            <a:r>
              <a:rPr lang="en-US" altLang="en-US" sz="2400" dirty="0" smtClean="0"/>
              <a:t> </a:t>
            </a:r>
            <a:r>
              <a:rPr lang="en-US" altLang="en-US" sz="2400" dirty="0" err="1" smtClean="0"/>
              <a:t>bản</a:t>
            </a:r>
            <a:r>
              <a:rPr lang="en-US" altLang="en-US" sz="2400" dirty="0" smtClean="0"/>
              <a:t> PHP 4</a:t>
            </a:r>
          </a:p>
          <a:p>
            <a:pPr lvl="1"/>
            <a:r>
              <a:rPr lang="vi-VN" altLang="en-US" sz="2400" dirty="0" smtClean="0"/>
              <a:t>Session có rất nhiều ứng dụng, ví dụ như lưu trữ thông tin về giỏ hàng trong E-commerce</a:t>
            </a:r>
          </a:p>
        </p:txBody>
      </p:sp>
    </p:spTree>
    <p:extLst>
      <p:ext uri="{BB962C8B-B14F-4D97-AF65-F5344CB8AC3E}">
        <p14:creationId xmlns:p14="http://schemas.microsoft.com/office/powerpoint/2010/main" val="22834319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fade">
                                      <p:cBhvr>
                                        <p:cTn id="7" dur="500"/>
                                        <p:tgtEl>
                                          <p:spTgt spid="152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2579">
                                            <p:txEl>
                                              <p:pRg st="1" end="1"/>
                                            </p:txEl>
                                          </p:spTgt>
                                        </p:tgtEl>
                                        <p:attrNameLst>
                                          <p:attrName>style.visibility</p:attrName>
                                        </p:attrNameLst>
                                      </p:cBhvr>
                                      <p:to>
                                        <p:strVal val="visible"/>
                                      </p:to>
                                    </p:set>
                                    <p:animEffect transition="in" filter="fade">
                                      <p:cBhvr>
                                        <p:cTn id="12" dur="500"/>
                                        <p:tgtEl>
                                          <p:spTgt spid="152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2579">
                                            <p:txEl>
                                              <p:pRg st="2" end="2"/>
                                            </p:txEl>
                                          </p:spTgt>
                                        </p:tgtEl>
                                        <p:attrNameLst>
                                          <p:attrName>style.visibility</p:attrName>
                                        </p:attrNameLst>
                                      </p:cBhvr>
                                      <p:to>
                                        <p:strVal val="visible"/>
                                      </p:to>
                                    </p:set>
                                    <p:animEffect transition="in" filter="fade">
                                      <p:cBhvr>
                                        <p:cTn id="17" dur="500"/>
                                        <p:tgtEl>
                                          <p:spTgt spid="152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52579">
                                            <p:txEl>
                                              <p:pRg st="3" end="3"/>
                                            </p:txEl>
                                          </p:spTgt>
                                        </p:tgtEl>
                                        <p:attrNameLst>
                                          <p:attrName>style.visibility</p:attrName>
                                        </p:attrNameLst>
                                      </p:cBhvr>
                                      <p:to>
                                        <p:strVal val="visible"/>
                                      </p:to>
                                    </p:set>
                                    <p:animEffect transition="in" filter="fade">
                                      <p:cBhvr>
                                        <p:cTn id="22" dur="500"/>
                                        <p:tgtEl>
                                          <p:spTgt spid="152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Session (tiếp)</a:t>
            </a:r>
            <a:endParaRPr lang="en-US"/>
          </a:p>
        </p:txBody>
      </p:sp>
      <p:sp>
        <p:nvSpPr>
          <p:cNvPr id="153603" name="Content Placeholder 2"/>
          <p:cNvSpPr>
            <a:spLocks noGrp="1"/>
          </p:cNvSpPr>
          <p:nvPr>
            <p:ph idx="1"/>
          </p:nvPr>
        </p:nvSpPr>
        <p:spPr/>
        <p:txBody>
          <a:bodyPr>
            <a:normAutofit/>
          </a:bodyPr>
          <a:lstStyle/>
          <a:p>
            <a:r>
              <a:rPr lang="vi-VN" altLang="en-US" sz="2800" dirty="0" smtClean="0"/>
              <a:t>PHP </a:t>
            </a:r>
            <a:r>
              <a:rPr lang="en-US" altLang="en-US" sz="2800" dirty="0" err="1" smtClean="0"/>
              <a:t>cung</a:t>
            </a:r>
            <a:r>
              <a:rPr lang="en-US" altLang="en-US" sz="2800" dirty="0" smtClean="0"/>
              <a:t> </a:t>
            </a:r>
            <a:r>
              <a:rPr lang="en-US" altLang="en-US" sz="2800" dirty="0" err="1" smtClean="0"/>
              <a:t>cấp</a:t>
            </a:r>
            <a:r>
              <a:rPr lang="en-US" altLang="en-US" sz="2800" dirty="0" smtClean="0"/>
              <a:t> </a:t>
            </a:r>
            <a:r>
              <a:rPr lang="en-US" altLang="en-US" sz="2800" dirty="0" err="1" smtClean="0"/>
              <a:t>mảng</a:t>
            </a:r>
            <a:r>
              <a:rPr lang="en-US" altLang="en-US" sz="2800" dirty="0" smtClean="0"/>
              <a:t> </a:t>
            </a:r>
            <a:r>
              <a:rPr lang="en-US" altLang="en-US" sz="2800" dirty="0" err="1" smtClean="0"/>
              <a:t>siêu</a:t>
            </a:r>
            <a:r>
              <a:rPr lang="en-US" altLang="en-US" sz="2800" dirty="0" smtClean="0"/>
              <a:t> </a:t>
            </a:r>
            <a:r>
              <a:rPr lang="vi-VN" altLang="en-US" sz="2800" dirty="0" smtClean="0"/>
              <a:t>toàn cục </a:t>
            </a:r>
            <a:r>
              <a:rPr lang="vi-VN" altLang="en-US" sz="2800" b="1" dirty="0" smtClean="0">
                <a:solidFill>
                  <a:srgbClr val="C00000"/>
                </a:solidFill>
                <a:latin typeface="Courier New" panose="02070309020205020404" pitchFamily="49" charset="0"/>
                <a:cs typeface="Courier New" panose="02070309020205020404" pitchFamily="49" charset="0"/>
              </a:rPr>
              <a:t>$_SESSION[]</a:t>
            </a:r>
            <a:r>
              <a:rPr lang="vi-VN" altLang="en-US" sz="2800" dirty="0" smtClean="0">
                <a:solidFill>
                  <a:srgbClr val="C00000"/>
                </a:solidFill>
                <a:latin typeface="Courier New" panose="02070309020205020404" pitchFamily="49" charset="0"/>
                <a:cs typeface="Courier New" panose="02070309020205020404" pitchFamily="49" charset="0"/>
              </a:rPr>
              <a:t> </a:t>
            </a:r>
            <a:r>
              <a:rPr lang="vi-VN" altLang="en-US" sz="2800" dirty="0" smtClean="0"/>
              <a:t>để lưu trữ </a:t>
            </a:r>
            <a:r>
              <a:rPr lang="en-US" altLang="en-US" sz="2800" dirty="0" err="1" smtClean="0"/>
              <a:t>các</a:t>
            </a:r>
            <a:r>
              <a:rPr lang="en-US" altLang="en-US" sz="2800" dirty="0" smtClean="0"/>
              <a:t> session</a:t>
            </a:r>
          </a:p>
          <a:p>
            <a:pPr lvl="1"/>
            <a:r>
              <a:rPr lang="en-US" altLang="en-US" dirty="0" smtClean="0"/>
              <a:t>C</a:t>
            </a:r>
            <a:r>
              <a:rPr lang="vi-VN" altLang="en-US" dirty="0" smtClean="0"/>
              <a:t>ó thể truy cập </a:t>
            </a:r>
            <a:r>
              <a:rPr lang="en-US" altLang="en-US" dirty="0" err="1" smtClean="0"/>
              <a:t>mảng</a:t>
            </a:r>
            <a:r>
              <a:rPr lang="en-US" altLang="en-US" dirty="0" smtClean="0"/>
              <a:t> </a:t>
            </a:r>
            <a:r>
              <a:rPr lang="vi-VN" altLang="en-US" dirty="0" smtClean="0">
                <a:solidFill>
                  <a:srgbClr val="0033CC"/>
                </a:solidFill>
                <a:latin typeface="Courier New" panose="02070309020205020404" pitchFamily="49" charset="0"/>
                <a:cs typeface="Courier New" panose="02070309020205020404" pitchFamily="49" charset="0"/>
              </a:rPr>
              <a:t>$_SESSION[]</a:t>
            </a:r>
            <a:r>
              <a:rPr lang="vi-VN" altLang="en-US" dirty="0" smtClean="0">
                <a:solidFill>
                  <a:srgbClr val="0033CC"/>
                </a:solidFill>
              </a:rPr>
              <a:t> </a:t>
            </a:r>
            <a:r>
              <a:rPr lang="vi-VN" altLang="en-US" dirty="0" smtClean="0"/>
              <a:t>từ mọi trang PHP trong phiên.</a:t>
            </a:r>
            <a:endParaRPr lang="en-US" altLang="en-US" dirty="0" smtClean="0"/>
          </a:p>
          <a:p>
            <a:pPr lvl="1"/>
            <a:r>
              <a:rPr lang="en-US" altLang="en-US" dirty="0" err="1" smtClean="0"/>
              <a:t>Nơi</a:t>
            </a:r>
            <a:r>
              <a:rPr lang="en-US" altLang="en-US" dirty="0" smtClean="0"/>
              <a:t> </a:t>
            </a:r>
            <a:r>
              <a:rPr lang="en-US" altLang="en-US" dirty="0" err="1" smtClean="0"/>
              <a:t>lưu</a:t>
            </a:r>
            <a:r>
              <a:rPr lang="en-US" altLang="en-US" dirty="0" smtClean="0"/>
              <a:t> </a:t>
            </a:r>
            <a:r>
              <a:rPr lang="en-US" altLang="en-US" dirty="0" err="1" smtClean="0"/>
              <a:t>trữ</a:t>
            </a:r>
            <a:r>
              <a:rPr lang="en-US" altLang="en-US" dirty="0" smtClean="0"/>
              <a:t> PHP session </a:t>
            </a:r>
            <a:r>
              <a:rPr lang="en-US" altLang="en-US" dirty="0" err="1" smtClean="0"/>
              <a:t>được</a:t>
            </a:r>
            <a:r>
              <a:rPr lang="en-US" altLang="en-US" dirty="0" smtClean="0"/>
              <a:t> </a:t>
            </a:r>
            <a:r>
              <a:rPr lang="en-US" altLang="en-US" dirty="0" err="1" smtClean="0"/>
              <a:t>quy</a:t>
            </a:r>
            <a:r>
              <a:rPr lang="en-US" altLang="en-US" dirty="0" smtClean="0"/>
              <a:t> </a:t>
            </a:r>
            <a:r>
              <a:rPr lang="en-US" altLang="en-US" dirty="0" err="1" smtClean="0"/>
              <a:t>định</a:t>
            </a:r>
            <a:r>
              <a:rPr lang="en-US" altLang="en-US" dirty="0" smtClean="0"/>
              <a:t> </a:t>
            </a:r>
            <a:r>
              <a:rPr lang="en-US" altLang="en-US" dirty="0" err="1" smtClean="0"/>
              <a:t>tại</a:t>
            </a:r>
            <a:r>
              <a:rPr lang="en-US" altLang="en-US" dirty="0" smtClean="0"/>
              <a:t> </a:t>
            </a:r>
            <a:r>
              <a:rPr lang="en-US" altLang="en-US" dirty="0" err="1" smtClean="0"/>
              <a:t>thuộc</a:t>
            </a:r>
            <a:r>
              <a:rPr lang="en-US" altLang="en-US" dirty="0" smtClean="0"/>
              <a:t> </a:t>
            </a:r>
            <a:r>
              <a:rPr lang="en-US" altLang="en-US" dirty="0" err="1" smtClean="0"/>
              <a:t>tính</a:t>
            </a:r>
            <a:r>
              <a:rPr lang="en-US" altLang="en-US" dirty="0" smtClean="0"/>
              <a:t> </a:t>
            </a:r>
            <a:r>
              <a:rPr lang="en-US" altLang="en-US" b="1" dirty="0" err="1" smtClean="0">
                <a:solidFill>
                  <a:srgbClr val="C00000"/>
                </a:solidFill>
                <a:latin typeface="Courier New" panose="02070309020205020404" pitchFamily="49" charset="0"/>
                <a:cs typeface="Courier New" panose="02070309020205020404" pitchFamily="49" charset="0"/>
              </a:rPr>
              <a:t>session.save_path</a:t>
            </a:r>
            <a:r>
              <a:rPr lang="en-US" altLang="en-US" dirty="0" smtClean="0"/>
              <a:t> </a:t>
            </a:r>
            <a:r>
              <a:rPr lang="en-US" altLang="en-US" dirty="0" err="1" smtClean="0"/>
              <a:t>trong</a:t>
            </a:r>
            <a:r>
              <a:rPr lang="en-US" altLang="en-US" dirty="0" smtClean="0"/>
              <a:t> </a:t>
            </a:r>
            <a:r>
              <a:rPr lang="en-US" altLang="en-US" dirty="0" err="1" smtClean="0"/>
              <a:t>tập</a:t>
            </a:r>
            <a:r>
              <a:rPr lang="en-US" altLang="en-US" dirty="0" smtClean="0"/>
              <a:t> tin </a:t>
            </a:r>
            <a:r>
              <a:rPr lang="en-US" altLang="en-US" dirty="0" err="1" smtClean="0"/>
              <a:t>cấu</a:t>
            </a:r>
            <a:r>
              <a:rPr lang="en-US" altLang="en-US" dirty="0" smtClean="0"/>
              <a:t> </a:t>
            </a:r>
            <a:r>
              <a:rPr lang="en-US" altLang="en-US" dirty="0" err="1" smtClean="0"/>
              <a:t>hình</a:t>
            </a:r>
            <a:r>
              <a:rPr lang="en-US" altLang="en-US" dirty="0" smtClean="0"/>
              <a:t> </a:t>
            </a:r>
            <a:r>
              <a:rPr lang="en-US" altLang="en-US" b="1" dirty="0" smtClean="0">
                <a:latin typeface="Courier New" panose="02070309020205020404" pitchFamily="49" charset="0"/>
                <a:cs typeface="Courier New" panose="02070309020205020404" pitchFamily="49" charset="0"/>
              </a:rPr>
              <a:t>php.ini </a:t>
            </a:r>
          </a:p>
        </p:txBody>
      </p:sp>
    </p:spTree>
    <p:extLst>
      <p:ext uri="{BB962C8B-B14F-4D97-AF65-F5344CB8AC3E}">
        <p14:creationId xmlns:p14="http://schemas.microsoft.com/office/powerpoint/2010/main" val="272807635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3603">
                                            <p:txEl>
                                              <p:pRg st="1" end="1"/>
                                            </p:txEl>
                                          </p:spTgt>
                                        </p:tgtEl>
                                        <p:attrNameLst>
                                          <p:attrName>style.visibility</p:attrName>
                                        </p:attrNameLst>
                                      </p:cBhvr>
                                      <p:to>
                                        <p:strVal val="visible"/>
                                      </p:to>
                                    </p:set>
                                    <p:animEffect transition="in" filter="fade">
                                      <p:cBhvr>
                                        <p:cTn id="7" dur="500"/>
                                        <p:tgtEl>
                                          <p:spTgt spid="1536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3603">
                                            <p:txEl>
                                              <p:pRg st="2" end="2"/>
                                            </p:txEl>
                                          </p:spTgt>
                                        </p:tgtEl>
                                        <p:attrNameLst>
                                          <p:attrName>style.visibility</p:attrName>
                                        </p:attrNameLst>
                                      </p:cBhvr>
                                      <p:to>
                                        <p:strVal val="visible"/>
                                      </p:to>
                                    </p:set>
                                    <p:animEffect transition="in" filter="fade">
                                      <p:cBhvr>
                                        <p:cTn id="12" dur="500"/>
                                        <p:tgtEl>
                                          <p:spTgt spid="1536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với Session</a:t>
            </a:r>
            <a:endParaRPr lang="en-US"/>
          </a:p>
        </p:txBody>
      </p:sp>
      <p:sp>
        <p:nvSpPr>
          <p:cNvPr id="154627" name="Content Placeholder 2"/>
          <p:cNvSpPr>
            <a:spLocks noGrp="1"/>
          </p:cNvSpPr>
          <p:nvPr>
            <p:ph idx="1"/>
          </p:nvPr>
        </p:nvSpPr>
        <p:spPr/>
        <p:txBody>
          <a:bodyPr>
            <a:normAutofit lnSpcReduction="10000"/>
          </a:bodyPr>
          <a:lstStyle/>
          <a:p>
            <a:r>
              <a:rPr lang="vi-VN" altLang="en-US" smtClean="0"/>
              <a:t>Thiết lập</a:t>
            </a:r>
            <a:r>
              <a:rPr lang="en-US" altLang="en-US" smtClean="0"/>
              <a:t> session</a:t>
            </a:r>
            <a:endParaRPr lang="vi-VN" altLang="en-US" smtClean="0"/>
          </a:p>
          <a:p>
            <a:pPr lvl="1"/>
            <a:r>
              <a:rPr lang="vi-VN" altLang="en-US" smtClean="0">
                <a:solidFill>
                  <a:srgbClr val="C00000"/>
                </a:solidFill>
              </a:rPr>
              <a:t>session_start()</a:t>
            </a:r>
            <a:r>
              <a:rPr lang="vi-VN" altLang="en-US" smtClean="0"/>
              <a:t>; </a:t>
            </a:r>
            <a:r>
              <a:rPr lang="en-US" altLang="en-US" smtClean="0"/>
              <a:t> </a:t>
            </a:r>
            <a:r>
              <a:rPr lang="vi-VN" altLang="en-US" smtClean="0">
                <a:solidFill>
                  <a:srgbClr val="C00000"/>
                </a:solidFill>
              </a:rPr>
              <a:t>$_SESSION['tên']=giá_trị</a:t>
            </a:r>
            <a:r>
              <a:rPr lang="vi-VN" altLang="en-US" smtClean="0"/>
              <a:t>;</a:t>
            </a:r>
          </a:p>
          <a:p>
            <a:r>
              <a:rPr lang="vi-VN" altLang="en-US" smtClean="0"/>
              <a:t>Truy cập</a:t>
            </a:r>
            <a:r>
              <a:rPr lang="en-US" altLang="en-US" smtClean="0"/>
              <a:t> session</a:t>
            </a:r>
            <a:endParaRPr lang="vi-VN" altLang="en-US" smtClean="0"/>
          </a:p>
          <a:p>
            <a:pPr lvl="1"/>
            <a:r>
              <a:rPr lang="vi-VN" altLang="en-US" smtClean="0">
                <a:solidFill>
                  <a:srgbClr val="C00000"/>
                </a:solidFill>
              </a:rPr>
              <a:t>session_start()</a:t>
            </a:r>
            <a:r>
              <a:rPr lang="vi-VN" altLang="en-US" smtClean="0"/>
              <a:t>; </a:t>
            </a:r>
            <a:r>
              <a:rPr lang="en-US" altLang="en-US" smtClean="0"/>
              <a:t> </a:t>
            </a:r>
            <a:r>
              <a:rPr lang="vi-VN" altLang="en-US" smtClean="0">
                <a:solidFill>
                  <a:srgbClr val="C00000"/>
                </a:solidFill>
              </a:rPr>
              <a:t>$biến = $_SESSION['tên']</a:t>
            </a:r>
            <a:r>
              <a:rPr lang="vi-VN" altLang="en-US" smtClean="0"/>
              <a:t>;</a:t>
            </a:r>
          </a:p>
          <a:p>
            <a:r>
              <a:rPr lang="vi-VN" altLang="en-US" smtClean="0"/>
              <a:t>Xóa </a:t>
            </a:r>
            <a:r>
              <a:rPr lang="en-US" altLang="en-US" smtClean="0"/>
              <a:t>session </a:t>
            </a:r>
            <a:r>
              <a:rPr lang="vi-VN" altLang="en-US" smtClean="0"/>
              <a:t>đã thiết lập</a:t>
            </a:r>
            <a:endParaRPr lang="en-US" altLang="en-US" smtClean="0"/>
          </a:p>
          <a:p>
            <a:pPr lvl="1"/>
            <a:r>
              <a:rPr lang="vi-VN" altLang="en-US" smtClean="0">
                <a:solidFill>
                  <a:srgbClr val="C00000"/>
                </a:solidFill>
              </a:rPr>
              <a:t>unset($_SESSION['tên'])</a:t>
            </a:r>
            <a:r>
              <a:rPr lang="vi-VN" altLang="en-US" smtClean="0"/>
              <a:t>;</a:t>
            </a:r>
          </a:p>
          <a:p>
            <a:r>
              <a:rPr lang="vi-VN" altLang="en-US" smtClean="0"/>
              <a:t>Hủy bỏ toàn bộ </a:t>
            </a:r>
            <a:r>
              <a:rPr lang="en-US" altLang="en-US" smtClean="0"/>
              <a:t>session</a:t>
            </a:r>
            <a:r>
              <a:rPr lang="vi-VN" altLang="en-US" smtClean="0"/>
              <a:t>: </a:t>
            </a:r>
            <a:endParaRPr lang="en-US" altLang="en-US" smtClean="0"/>
          </a:p>
          <a:p>
            <a:pPr lvl="1"/>
            <a:r>
              <a:rPr lang="vi-VN" altLang="en-US" smtClean="0">
                <a:solidFill>
                  <a:srgbClr val="C00000"/>
                </a:solidFill>
              </a:rPr>
              <a:t>session_destroy()</a:t>
            </a:r>
            <a:r>
              <a:rPr lang="vi-VN" altLang="en-US" smtClean="0"/>
              <a:t>;</a:t>
            </a:r>
            <a:endParaRPr lang="en-US" altLang="en-US" smtClean="0"/>
          </a:p>
        </p:txBody>
      </p:sp>
    </p:spTree>
    <p:extLst>
      <p:ext uri="{BB962C8B-B14F-4D97-AF65-F5344CB8AC3E}">
        <p14:creationId xmlns:p14="http://schemas.microsoft.com/office/powerpoint/2010/main" val="23514758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fade">
                                      <p:cBhvr>
                                        <p:cTn id="7" dur="500"/>
                                        <p:tgtEl>
                                          <p:spTgt spid="15462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54627">
                                            <p:txEl>
                                              <p:pRg st="2" end="2"/>
                                            </p:txEl>
                                          </p:spTgt>
                                        </p:tgtEl>
                                        <p:attrNameLst>
                                          <p:attrName>style.visibility</p:attrName>
                                        </p:attrNameLst>
                                      </p:cBhvr>
                                      <p:to>
                                        <p:strVal val="visible"/>
                                      </p:to>
                                    </p:set>
                                    <p:animEffect transition="in" filter="fade">
                                      <p:cBhvr>
                                        <p:cTn id="11" dur="500"/>
                                        <p:tgtEl>
                                          <p:spTgt spid="154627">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4627">
                                            <p:txEl>
                                              <p:pRg st="4" end="4"/>
                                            </p:txEl>
                                          </p:spTgt>
                                        </p:tgtEl>
                                        <p:attrNameLst>
                                          <p:attrName>style.visibility</p:attrName>
                                        </p:attrNameLst>
                                      </p:cBhvr>
                                      <p:to>
                                        <p:strVal val="visible"/>
                                      </p:to>
                                    </p:set>
                                    <p:animEffect transition="in" filter="fade">
                                      <p:cBhvr>
                                        <p:cTn id="15" dur="500"/>
                                        <p:tgtEl>
                                          <p:spTgt spid="154627">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4627">
                                            <p:txEl>
                                              <p:pRg st="6" end="6"/>
                                            </p:txEl>
                                          </p:spTgt>
                                        </p:tgtEl>
                                        <p:attrNameLst>
                                          <p:attrName>style.visibility</p:attrName>
                                        </p:attrNameLst>
                                      </p:cBhvr>
                                      <p:to>
                                        <p:strVal val="visible"/>
                                      </p:to>
                                    </p:set>
                                    <p:animEffect transition="in" filter="fade">
                                      <p:cBhvr>
                                        <p:cTn id="19" dur="500"/>
                                        <p:tgtEl>
                                          <p:spTgt spid="154627">
                                            <p:txEl>
                                              <p:pRg st="6" end="6"/>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54627">
                                            <p:txEl>
                                              <p:pRg st="1" end="1"/>
                                            </p:txEl>
                                          </p:spTgt>
                                        </p:tgtEl>
                                        <p:attrNameLst>
                                          <p:attrName>style.visibility</p:attrName>
                                        </p:attrNameLst>
                                      </p:cBhvr>
                                      <p:to>
                                        <p:strVal val="visible"/>
                                      </p:to>
                                    </p:set>
                                    <p:animEffect transition="in" filter="fade">
                                      <p:cBhvr>
                                        <p:cTn id="24" dur="500"/>
                                        <p:tgtEl>
                                          <p:spTgt spid="154627">
                                            <p:txEl>
                                              <p:pRg st="1" end="1"/>
                                            </p:txEl>
                                          </p:spTgt>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154627">
                                            <p:txEl>
                                              <p:pRg st="3" end="3"/>
                                            </p:txEl>
                                          </p:spTgt>
                                        </p:tgtEl>
                                        <p:attrNameLst>
                                          <p:attrName>style.visibility</p:attrName>
                                        </p:attrNameLst>
                                      </p:cBhvr>
                                      <p:to>
                                        <p:strVal val="visible"/>
                                      </p:to>
                                    </p:set>
                                    <p:animEffect transition="in" filter="fade">
                                      <p:cBhvr>
                                        <p:cTn id="28" dur="500"/>
                                        <p:tgtEl>
                                          <p:spTgt spid="154627">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154627">
                                            <p:txEl>
                                              <p:pRg st="5" end="5"/>
                                            </p:txEl>
                                          </p:spTgt>
                                        </p:tgtEl>
                                        <p:attrNameLst>
                                          <p:attrName>style.visibility</p:attrName>
                                        </p:attrNameLst>
                                      </p:cBhvr>
                                      <p:to>
                                        <p:strVal val="visible"/>
                                      </p:to>
                                    </p:set>
                                    <p:animEffect transition="in" filter="fade">
                                      <p:cBhvr>
                                        <p:cTn id="33" dur="500"/>
                                        <p:tgtEl>
                                          <p:spTgt spid="154627">
                                            <p:txEl>
                                              <p:pRg st="5" end="5"/>
                                            </p:txEl>
                                          </p:spTgt>
                                        </p:tgtEl>
                                      </p:cBhvr>
                                    </p:animEffect>
                                  </p:childTnLst>
                                </p:cTn>
                              </p:par>
                            </p:childTnLst>
                          </p:cTn>
                        </p:par>
                        <p:par>
                          <p:cTn id="34" fill="hold" nodeType="afterGroup">
                            <p:stCondLst>
                              <p:cond delay="500"/>
                            </p:stCondLst>
                            <p:childTnLst>
                              <p:par>
                                <p:cTn id="35" presetID="10" presetClass="entr" presetSubtype="0" fill="hold" nodeType="afterEffect">
                                  <p:stCondLst>
                                    <p:cond delay="0"/>
                                  </p:stCondLst>
                                  <p:childTnLst>
                                    <p:set>
                                      <p:cBhvr>
                                        <p:cTn id="36" dur="1" fill="hold">
                                          <p:stCondLst>
                                            <p:cond delay="0"/>
                                          </p:stCondLst>
                                        </p:cTn>
                                        <p:tgtEl>
                                          <p:spTgt spid="154627">
                                            <p:txEl>
                                              <p:pRg st="7" end="7"/>
                                            </p:txEl>
                                          </p:spTgt>
                                        </p:tgtEl>
                                        <p:attrNameLst>
                                          <p:attrName>style.visibility</p:attrName>
                                        </p:attrNameLst>
                                      </p:cBhvr>
                                      <p:to>
                                        <p:strVal val="visible"/>
                                      </p:to>
                                    </p:set>
                                    <p:animEffect transition="in" filter="fade">
                                      <p:cBhvr>
                                        <p:cTn id="37" dur="500"/>
                                        <p:tgtEl>
                                          <p:spTgt spid="154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với Session (tiếp)</a:t>
            </a:r>
            <a:endParaRPr lang="en-US"/>
          </a:p>
        </p:txBody>
      </p:sp>
      <p:sp>
        <p:nvSpPr>
          <p:cNvPr id="3" name="Content Placeholder 2"/>
          <p:cNvSpPr>
            <a:spLocks noGrp="1"/>
          </p:cNvSpPr>
          <p:nvPr>
            <p:ph idx="1"/>
          </p:nvPr>
        </p:nvSpPr>
        <p:spPr/>
        <p:txBody>
          <a:bodyPr/>
          <a:lstStyle/>
          <a:p>
            <a:pPr>
              <a:defRPr/>
            </a:pPr>
            <a:r>
              <a:rPr lang="vi-VN" dirty="0"/>
              <a:t>Trang </a:t>
            </a:r>
            <a:r>
              <a:rPr lang="vi-VN" dirty="0" smtClean="0"/>
              <a:t>Save_Session.php</a:t>
            </a:r>
            <a:endParaRPr lang="en-US" dirty="0" smtClean="0"/>
          </a:p>
          <a:p>
            <a:pPr indent="0">
              <a:buNone/>
              <a:tabLst>
                <a:tab pos="685772" algn="l"/>
              </a:tabLst>
              <a:defRPr/>
            </a:pPr>
            <a:r>
              <a:rPr lang="vi-VN" sz="2000" dirty="0">
                <a:latin typeface="Courier New" pitchFamily="49" charset="0"/>
                <a:cs typeface="Courier New" pitchFamily="49" charset="0"/>
              </a:rPr>
              <a:t>&lt;?php</a:t>
            </a:r>
          </a:p>
          <a:p>
            <a:pPr indent="0">
              <a:buNone/>
              <a:tabLst>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session_start();</a:t>
            </a:r>
          </a:p>
          <a:p>
            <a:pPr indent="0">
              <a:buNone/>
              <a:tabLst>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$_SESSION['user</a:t>
            </a:r>
            <a:r>
              <a:rPr lang="vi-VN" sz="2000" dirty="0" smtClean="0">
                <a:latin typeface="Courier New" pitchFamily="49" charset="0"/>
                <a:cs typeface="Courier New" pitchFamily="49" charset="0"/>
              </a:rPr>
              <a:t>']=</a:t>
            </a:r>
            <a:r>
              <a:rPr lang="en-US" sz="2000" dirty="0" smtClean="0">
                <a:latin typeface="Courier New" pitchFamily="49" charset="0"/>
                <a:cs typeface="Courier New" pitchFamily="49" charset="0"/>
              </a:rPr>
              <a:t>‘Webmaster'</a:t>
            </a:r>
            <a:r>
              <a:rPr lang="vi-VN" sz="2000" dirty="0">
                <a:latin typeface="Courier New" pitchFamily="49" charset="0"/>
                <a:cs typeface="Courier New" pitchFamily="49" charset="0"/>
              </a:rPr>
              <a:t>;</a:t>
            </a:r>
          </a:p>
          <a:p>
            <a:pPr indent="0">
              <a:buNone/>
              <a:tabLst>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header('Location:Read_Session.php');</a:t>
            </a:r>
          </a:p>
          <a:p>
            <a:pPr indent="0">
              <a:buNone/>
              <a:tabLst>
                <a:tab pos="685772" algn="l"/>
              </a:tabLst>
              <a:defRPr/>
            </a:pPr>
            <a:r>
              <a:rPr lang="vi-VN" sz="2000" dirty="0">
                <a:latin typeface="Courier New" pitchFamily="49" charset="0"/>
                <a:cs typeface="Courier New" pitchFamily="49" charset="0"/>
              </a:rPr>
              <a:t>?&gt;</a:t>
            </a:r>
          </a:p>
          <a:p>
            <a:pPr lvl="1">
              <a:defRPr/>
            </a:pPr>
            <a:r>
              <a:rPr lang="vi-VN" dirty="0">
                <a:cs typeface="Courier New" pitchFamily="49" charset="0"/>
              </a:rPr>
              <a:t>Hàm session_start() phải đặt trước thẻ &lt;html&gt;</a:t>
            </a:r>
            <a:r>
              <a:rPr lang="en-US" dirty="0" smtClean="0">
                <a:cs typeface="Courier New" pitchFamily="49" charset="0"/>
              </a:rPr>
              <a:t>.</a:t>
            </a:r>
          </a:p>
          <a:p>
            <a:pPr lvl="1">
              <a:defRPr/>
            </a:pPr>
            <a:r>
              <a:rPr lang="vi-VN" dirty="0" smtClean="0">
                <a:cs typeface="Courier New" pitchFamily="49" charset="0"/>
              </a:rPr>
              <a:t>Hàm </a:t>
            </a:r>
            <a:r>
              <a:rPr lang="vi-VN" dirty="0">
                <a:cs typeface="Courier New" pitchFamily="49" charset="0"/>
              </a:rPr>
              <a:t>header() </a:t>
            </a:r>
            <a:r>
              <a:rPr lang="en-US" dirty="0" err="1" smtClean="0">
                <a:cs typeface="Courier New" pitchFamily="49" charset="0"/>
              </a:rPr>
              <a:t>dùng</a:t>
            </a:r>
            <a:r>
              <a:rPr lang="en-US" dirty="0" smtClean="0">
                <a:cs typeface="Courier New" pitchFamily="49" charset="0"/>
              </a:rPr>
              <a:t> </a:t>
            </a:r>
            <a:r>
              <a:rPr lang="en-US" dirty="0" err="1" smtClean="0">
                <a:cs typeface="Courier New" pitchFamily="49" charset="0"/>
              </a:rPr>
              <a:t>để</a:t>
            </a:r>
            <a:r>
              <a:rPr lang="en-US" dirty="0" smtClean="0">
                <a:cs typeface="Courier New" pitchFamily="49" charset="0"/>
              </a:rPr>
              <a:t> </a:t>
            </a:r>
            <a:r>
              <a:rPr lang="vi-VN" dirty="0" smtClean="0">
                <a:cs typeface="Courier New" pitchFamily="49" charset="0"/>
              </a:rPr>
              <a:t>chuyển </a:t>
            </a:r>
            <a:r>
              <a:rPr lang="vi-VN" dirty="0">
                <a:cs typeface="Courier New" pitchFamily="49" charset="0"/>
              </a:rPr>
              <a:t>hướng trình duyệt đến URL sau </a:t>
            </a:r>
            <a:r>
              <a:rPr lang="en-US" dirty="0" err="1" smtClean="0">
                <a:cs typeface="Courier New" pitchFamily="49" charset="0"/>
              </a:rPr>
              <a:t>từ</a:t>
            </a:r>
            <a:r>
              <a:rPr lang="en-US" dirty="0" smtClean="0">
                <a:cs typeface="Courier New" pitchFamily="49" charset="0"/>
              </a:rPr>
              <a:t> </a:t>
            </a:r>
            <a:r>
              <a:rPr lang="en-US" dirty="0" err="1" smtClean="0">
                <a:cs typeface="Courier New" pitchFamily="49" charset="0"/>
              </a:rPr>
              <a:t>khóa</a:t>
            </a:r>
            <a:r>
              <a:rPr lang="en-US" dirty="0" smtClean="0">
                <a:cs typeface="Courier New" pitchFamily="49" charset="0"/>
              </a:rPr>
              <a:t> </a:t>
            </a:r>
            <a:r>
              <a:rPr lang="vi-VN" dirty="0" smtClean="0">
                <a:latin typeface="Courier New" pitchFamily="49" charset="0"/>
                <a:cs typeface="Courier New" pitchFamily="49" charset="0"/>
              </a:rPr>
              <a:t>Location</a:t>
            </a:r>
            <a:r>
              <a:rPr lang="en-US" dirty="0" smtClean="0">
                <a:cs typeface="Courier New" pitchFamily="49" charset="0"/>
              </a:rPr>
              <a:t>.</a:t>
            </a:r>
            <a:endParaRPr lang="vi-VN" dirty="0"/>
          </a:p>
          <a:p>
            <a:pPr marL="0" indent="0">
              <a:buNone/>
              <a:defRPr/>
            </a:pPr>
            <a:endParaRPr lang="vi-VN" dirty="0"/>
          </a:p>
          <a:p>
            <a:pPr marL="0" indent="0">
              <a:buNone/>
              <a:defRPr/>
            </a:pPr>
            <a:endParaRPr lang="en-US" dirty="0" smtClean="0"/>
          </a:p>
          <a:p>
            <a:pPr>
              <a:defRPr/>
            </a:pPr>
            <a:endParaRPr lang="vi-VN" dirty="0"/>
          </a:p>
        </p:txBody>
      </p:sp>
    </p:spTree>
    <p:extLst>
      <p:ext uri="{BB962C8B-B14F-4D97-AF65-F5344CB8AC3E}">
        <p14:creationId xmlns:p14="http://schemas.microsoft.com/office/powerpoint/2010/main" val="7892041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với Session (tiếp)</a:t>
            </a:r>
            <a:endParaRPr lang="en-US"/>
          </a:p>
        </p:txBody>
      </p:sp>
      <p:sp>
        <p:nvSpPr>
          <p:cNvPr id="3" name="Content Placeholder 2"/>
          <p:cNvSpPr>
            <a:spLocks noGrp="1"/>
          </p:cNvSpPr>
          <p:nvPr>
            <p:ph idx="1"/>
          </p:nvPr>
        </p:nvSpPr>
        <p:spPr>
          <a:xfrm>
            <a:off x="762000" y="1596413"/>
            <a:ext cx="8077200" cy="5109187"/>
          </a:xfrm>
        </p:spPr>
        <p:txBody>
          <a:bodyPr>
            <a:normAutofit lnSpcReduction="10000"/>
          </a:bodyPr>
          <a:lstStyle/>
          <a:p>
            <a:pPr>
              <a:defRPr/>
            </a:pPr>
            <a:r>
              <a:rPr lang="en-US" dirty="0" err="1"/>
              <a:t>Trang</a:t>
            </a:r>
            <a:r>
              <a:rPr lang="en-US" dirty="0"/>
              <a:t> : </a:t>
            </a:r>
            <a:r>
              <a:rPr lang="en-US" dirty="0" err="1" smtClean="0"/>
              <a:t>Read_Session.php</a:t>
            </a:r>
            <a:endParaRPr lang="en-US" dirty="0" smtClean="0"/>
          </a:p>
          <a:p>
            <a:pPr marL="0" indent="257165">
              <a:buNone/>
              <a:tabLst>
                <a:tab pos="685772" algn="l"/>
                <a:tab pos="1114381" algn="l"/>
              </a:tabLst>
              <a:defRPr/>
            </a:pPr>
            <a:r>
              <a:rPr lang="vi-VN" sz="2400" dirty="0">
                <a:latin typeface="Courier New" pitchFamily="49" charset="0"/>
                <a:cs typeface="Courier New" pitchFamily="49" charset="0"/>
              </a:rPr>
              <a:t>&lt;?php </a:t>
            </a:r>
            <a:r>
              <a:rPr lang="vi-VN" sz="2400" b="1" dirty="0">
                <a:solidFill>
                  <a:srgbClr val="C00000"/>
                </a:solidFill>
                <a:latin typeface="Courier New" pitchFamily="49" charset="0"/>
                <a:cs typeface="Courier New" pitchFamily="49" charset="0"/>
              </a:rPr>
              <a:t>session_start();</a:t>
            </a:r>
            <a:r>
              <a:rPr lang="vi-VN" sz="2400" dirty="0">
                <a:latin typeface="Courier New" pitchFamily="49" charset="0"/>
                <a:cs typeface="Courier New" pitchFamily="49" charset="0"/>
              </a:rPr>
              <a:t> ?&gt;</a:t>
            </a:r>
          </a:p>
          <a:p>
            <a:pPr marL="0" indent="257165">
              <a:buNone/>
              <a:tabLst>
                <a:tab pos="685772" algn="l"/>
                <a:tab pos="1114381" algn="l"/>
              </a:tabLst>
              <a:defRPr/>
            </a:pPr>
            <a:r>
              <a:rPr lang="vi-VN" sz="2400" dirty="0">
                <a:latin typeface="Courier New" pitchFamily="49" charset="0"/>
                <a:cs typeface="Courier New" pitchFamily="49" charset="0"/>
              </a:rPr>
              <a:t>&lt;html&gt;&lt;body&gt;</a:t>
            </a:r>
          </a:p>
          <a:p>
            <a:pPr marL="0" indent="257165">
              <a:buNone/>
              <a:tabLst>
                <a:tab pos="685772" algn="l"/>
                <a:tab pos="1114381" algn="l"/>
              </a:tabLst>
              <a:defRPr/>
            </a:pPr>
            <a:r>
              <a:rPr lang="vi-VN"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vi-VN" sz="2400" dirty="0">
              <a:latin typeface="Courier New" pitchFamily="49" charset="0"/>
              <a:cs typeface="Courier New" pitchFamily="49" charset="0"/>
            </a:endParaRP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if(isset(</a:t>
            </a:r>
            <a:r>
              <a:rPr lang="vi-VN" sz="2400" b="1" dirty="0">
                <a:solidFill>
                  <a:srgbClr val="C00000"/>
                </a:solidFill>
                <a:latin typeface="Courier New" pitchFamily="49" charset="0"/>
                <a:cs typeface="Courier New" pitchFamily="49" charset="0"/>
              </a:rPr>
              <a:t>$_SESSION['user']</a:t>
            </a:r>
            <a:r>
              <a:rPr lang="vi-VN" sz="2400" dirty="0">
                <a:latin typeface="Courier New" pitchFamily="49" charset="0"/>
                <a:cs typeface="Courier New" pitchFamily="49" charset="0"/>
              </a:rPr>
              <a:t>)) </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$mess=$_SESSION['user'].</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 đã đăng nhập</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else </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$mess=</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Bạn chưa đăng nhập hệ thống!</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$mess;</a:t>
            </a:r>
          </a:p>
          <a:p>
            <a:pPr marL="0" indent="257165">
              <a:buNone/>
              <a:tabLst>
                <a:tab pos="685772" algn="l"/>
                <a:tab pos="1114381" algn="l"/>
              </a:tabLst>
              <a:defRPr/>
            </a:pPr>
            <a:r>
              <a:rPr lang="vi-VN" sz="2400" dirty="0">
                <a:latin typeface="Courier New" pitchFamily="49" charset="0"/>
                <a:cs typeface="Courier New" pitchFamily="49" charset="0"/>
              </a:rPr>
              <a:t>?&gt; </a:t>
            </a:r>
          </a:p>
          <a:p>
            <a:pPr marL="0" indent="257165">
              <a:buNone/>
              <a:tabLst>
                <a:tab pos="685772" algn="l"/>
                <a:tab pos="1114381" algn="l"/>
              </a:tabLst>
              <a:defRPr/>
            </a:pPr>
            <a:r>
              <a:rPr lang="vi-VN" sz="2400" dirty="0">
                <a:latin typeface="Courier New" pitchFamily="49" charset="0"/>
                <a:cs typeface="Courier New" pitchFamily="49" charset="0"/>
              </a:rPr>
              <a:t>&lt;/body&gt;&lt;/html&gt;</a:t>
            </a:r>
            <a:endParaRPr lang="en-US" sz="2400" dirty="0">
              <a:latin typeface="Courier New" pitchFamily="49" charset="0"/>
              <a:cs typeface="Courier New" pitchFamily="49" charset="0"/>
            </a:endParaRPr>
          </a:p>
          <a:p>
            <a:pPr>
              <a:defRPr/>
            </a:pPr>
            <a:endParaRPr lang="en-US" dirty="0"/>
          </a:p>
          <a:p>
            <a:pPr>
              <a:defRPr/>
            </a:pPr>
            <a:endParaRPr lang="en-US" dirty="0"/>
          </a:p>
        </p:txBody>
      </p:sp>
    </p:spTree>
    <p:extLst>
      <p:ext uri="{BB962C8B-B14F-4D97-AF65-F5344CB8AC3E}">
        <p14:creationId xmlns:p14="http://schemas.microsoft.com/office/powerpoint/2010/main" val="110307760"/>
      </p:ext>
    </p:extLst>
  </p:cSld>
  <p:clrMapOvr>
    <a:masterClrMapping/>
  </p:clrMapOvr>
  <p:transition spd="slow">
    <p:wipe dir="d"/>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t>Cookie</a:t>
            </a:r>
          </a:p>
        </p:txBody>
      </p:sp>
      <p:sp>
        <p:nvSpPr>
          <p:cNvPr id="136195" name="Content Placeholder 2"/>
          <p:cNvSpPr>
            <a:spLocks noGrp="1"/>
          </p:cNvSpPr>
          <p:nvPr>
            <p:ph idx="1"/>
          </p:nvPr>
        </p:nvSpPr>
        <p:spPr/>
        <p:txBody>
          <a:bodyPr/>
          <a:lstStyle/>
          <a:p>
            <a:pPr>
              <a:defRPr/>
            </a:pPr>
            <a:r>
              <a:rPr lang="vi-VN" dirty="0"/>
              <a:t>Cookie là </a:t>
            </a:r>
            <a:r>
              <a:rPr lang="en-US" dirty="0" err="1" smtClean="0"/>
              <a:t>những</a:t>
            </a:r>
            <a:r>
              <a:rPr lang="en-US" dirty="0" smtClean="0"/>
              <a:t> </a:t>
            </a:r>
            <a:r>
              <a:rPr lang="vi-VN" dirty="0" smtClean="0"/>
              <a:t>m</a:t>
            </a:r>
            <a:r>
              <a:rPr lang="en-US" dirty="0" smtClean="0"/>
              <a:t>ẩ</a:t>
            </a:r>
            <a:r>
              <a:rPr lang="vi-VN" dirty="0" smtClean="0"/>
              <a:t>u </a:t>
            </a:r>
            <a:r>
              <a:rPr lang="en-US" dirty="0" err="1" smtClean="0"/>
              <a:t>thông</a:t>
            </a:r>
            <a:r>
              <a:rPr lang="en-US" dirty="0" smtClean="0"/>
              <a:t> </a:t>
            </a:r>
            <a:r>
              <a:rPr lang="vi-VN" dirty="0" smtClean="0"/>
              <a:t>tin nhỏ, </a:t>
            </a:r>
            <a:r>
              <a:rPr lang="vi-VN" dirty="0"/>
              <a:t>có cấu trúc, dạng text lưu ở máy </a:t>
            </a:r>
            <a:r>
              <a:rPr lang="vi-VN" dirty="0" smtClean="0"/>
              <a:t>client.</a:t>
            </a:r>
            <a:endParaRPr lang="en-US" dirty="0" smtClean="0"/>
          </a:p>
          <a:p>
            <a:pPr lvl="1">
              <a:defRPr/>
            </a:pPr>
            <a:r>
              <a:rPr lang="en-US" dirty="0" err="1" smtClean="0"/>
              <a:t>Thường</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lưu</a:t>
            </a:r>
            <a:r>
              <a:rPr lang="en-US" dirty="0" smtClean="0"/>
              <a:t> </a:t>
            </a:r>
            <a:r>
              <a:rPr lang="en-US" dirty="0" err="1" smtClean="0"/>
              <a:t>thông</a:t>
            </a:r>
            <a:r>
              <a:rPr lang="en-US" dirty="0" smtClean="0"/>
              <a:t> tin </a:t>
            </a:r>
            <a:r>
              <a:rPr lang="en-US" dirty="0" err="1" smtClean="0"/>
              <a:t>về</a:t>
            </a:r>
            <a:r>
              <a:rPr lang="en-US" dirty="0" smtClean="0"/>
              <a:t> client</a:t>
            </a:r>
          </a:p>
          <a:p>
            <a:pPr lvl="1">
              <a:defRPr/>
            </a:pPr>
            <a:r>
              <a:rPr lang="en-US" dirty="0" err="1"/>
              <a:t>Khả</a:t>
            </a:r>
            <a:r>
              <a:rPr lang="en-US" dirty="0"/>
              <a:t> </a:t>
            </a:r>
            <a:r>
              <a:rPr lang="en-US" dirty="0" err="1"/>
              <a:t>năng</a:t>
            </a:r>
            <a:r>
              <a:rPr lang="en-US" dirty="0"/>
              <a:t> </a:t>
            </a:r>
            <a:r>
              <a:rPr lang="en-US" dirty="0" err="1"/>
              <a:t>tạo</a:t>
            </a:r>
            <a:r>
              <a:rPr lang="en-US" dirty="0"/>
              <a:t> cookie </a:t>
            </a:r>
            <a:r>
              <a:rPr lang="en-US" dirty="0" err="1"/>
              <a:t>phụ</a:t>
            </a:r>
            <a:r>
              <a:rPr lang="en-US" dirty="0"/>
              <a:t> </a:t>
            </a:r>
            <a:r>
              <a:rPr lang="en-US" dirty="0" err="1"/>
              <a:t>thuộc</a:t>
            </a:r>
            <a:r>
              <a:rPr lang="en-US" dirty="0"/>
              <a:t> </a:t>
            </a:r>
            <a:r>
              <a:rPr lang="en-US" dirty="0" err="1"/>
              <a:t>vào</a:t>
            </a:r>
            <a:r>
              <a:rPr lang="en-US" dirty="0"/>
              <a:t> </a:t>
            </a:r>
            <a:r>
              <a:rPr lang="en-US" dirty="0" err="1"/>
              <a:t>trình</a:t>
            </a:r>
            <a:r>
              <a:rPr lang="en-US" dirty="0"/>
              <a:t> </a:t>
            </a:r>
            <a:r>
              <a:rPr lang="en-US" dirty="0" err="1"/>
              <a:t>duyệt</a:t>
            </a:r>
            <a:r>
              <a:rPr lang="en-US" dirty="0"/>
              <a:t> </a:t>
            </a:r>
            <a:r>
              <a:rPr lang="en-US" dirty="0" err="1"/>
              <a:t>và</a:t>
            </a:r>
            <a:r>
              <a:rPr lang="en-US" dirty="0"/>
              <a:t> </a:t>
            </a:r>
            <a:r>
              <a:rPr lang="en-US" dirty="0" err="1"/>
              <a:t>sự</a:t>
            </a:r>
            <a:r>
              <a:rPr lang="en-US" dirty="0"/>
              <a:t> </a:t>
            </a:r>
            <a:r>
              <a:rPr lang="en-US" dirty="0" err="1"/>
              <a:t>cho</a:t>
            </a:r>
            <a:r>
              <a:rPr lang="en-US" dirty="0"/>
              <a:t> </a:t>
            </a:r>
            <a:r>
              <a:rPr lang="en-US" dirty="0" err="1"/>
              <a:t>phép</a:t>
            </a:r>
            <a:r>
              <a:rPr lang="en-US" dirty="0"/>
              <a:t> </a:t>
            </a:r>
            <a:r>
              <a:rPr lang="en-US" dirty="0" err="1"/>
              <a:t>của</a:t>
            </a:r>
            <a:r>
              <a:rPr lang="en-US" dirty="0"/>
              <a:t> </a:t>
            </a:r>
            <a:r>
              <a:rPr lang="en-US" dirty="0" err="1"/>
              <a:t>người</a:t>
            </a:r>
            <a:r>
              <a:rPr lang="en-US" dirty="0"/>
              <a:t> </a:t>
            </a:r>
            <a:r>
              <a:rPr lang="en-US" dirty="0" err="1"/>
              <a:t>sử</a:t>
            </a:r>
            <a:r>
              <a:rPr lang="en-US" dirty="0"/>
              <a:t> </a:t>
            </a:r>
            <a:r>
              <a:rPr lang="en-US" dirty="0" err="1"/>
              <a:t>dụng</a:t>
            </a:r>
            <a:r>
              <a:rPr lang="en-US" dirty="0" smtClean="0"/>
              <a:t>.</a:t>
            </a:r>
          </a:p>
          <a:p>
            <a:pPr lvl="1">
              <a:defRPr/>
            </a:pPr>
            <a:r>
              <a:rPr lang="vi-VN" dirty="0" smtClean="0"/>
              <a:t>Cookie </a:t>
            </a:r>
            <a:r>
              <a:rPr lang="en-US" dirty="0" err="1" smtClean="0"/>
              <a:t>thường</a:t>
            </a:r>
            <a:r>
              <a:rPr lang="en-US" dirty="0" smtClean="0"/>
              <a:t> </a:t>
            </a:r>
            <a:r>
              <a:rPr lang="vi-VN" dirty="0" smtClean="0"/>
              <a:t>được </a:t>
            </a:r>
            <a:r>
              <a:rPr lang="vi-VN" dirty="0"/>
              <a:t>lưu ở thư </a:t>
            </a:r>
            <a:r>
              <a:rPr lang="vi-VN" dirty="0" smtClean="0"/>
              <a:t>mục: </a:t>
            </a:r>
            <a:endParaRPr lang="en-US" dirty="0" smtClean="0"/>
          </a:p>
          <a:p>
            <a:pPr marL="342887" lvl="1" indent="0" algn="ctr">
              <a:buNone/>
              <a:defRPr/>
            </a:pPr>
            <a:r>
              <a:rPr lang="vi-VN" sz="2400" dirty="0">
                <a:solidFill>
                  <a:srgbClr val="FF0000"/>
                </a:solidFill>
              </a:rPr>
              <a:t>C:\Documents and Settings\Administrator\Cookies </a:t>
            </a:r>
            <a:endParaRPr lang="en-US" sz="2400" dirty="0" smtClean="0">
              <a:solidFill>
                <a:srgbClr val="FF0000"/>
              </a:solidFill>
            </a:endParaRPr>
          </a:p>
          <a:p>
            <a:pPr algn="l">
              <a:defRPr/>
            </a:pPr>
            <a:endParaRPr lang="en-US" dirty="0" smtClean="0"/>
          </a:p>
        </p:txBody>
      </p:sp>
    </p:spTree>
    <p:extLst>
      <p:ext uri="{BB962C8B-B14F-4D97-AF65-F5344CB8AC3E}">
        <p14:creationId xmlns:p14="http://schemas.microsoft.com/office/powerpoint/2010/main" val="12653079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fade">
                                      <p:cBhvr>
                                        <p:cTn id="7" dur="500"/>
                                        <p:tgtEl>
                                          <p:spTgt spid="136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6195">
                                            <p:txEl>
                                              <p:pRg st="1" end="1"/>
                                            </p:txEl>
                                          </p:spTgt>
                                        </p:tgtEl>
                                        <p:attrNameLst>
                                          <p:attrName>style.visibility</p:attrName>
                                        </p:attrNameLst>
                                      </p:cBhvr>
                                      <p:to>
                                        <p:strVal val="visible"/>
                                      </p:to>
                                    </p:set>
                                    <p:animEffect transition="in" filter="fade">
                                      <p:cBhvr>
                                        <p:cTn id="12" dur="500"/>
                                        <p:tgtEl>
                                          <p:spTgt spid="136195">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36195">
                                            <p:txEl>
                                              <p:pRg st="2" end="2"/>
                                            </p:txEl>
                                          </p:spTgt>
                                        </p:tgtEl>
                                        <p:attrNameLst>
                                          <p:attrName>style.visibility</p:attrName>
                                        </p:attrNameLst>
                                      </p:cBhvr>
                                      <p:to>
                                        <p:strVal val="visible"/>
                                      </p:to>
                                    </p:set>
                                    <p:animEffect transition="in" filter="fade">
                                      <p:cBhvr>
                                        <p:cTn id="16" dur="500"/>
                                        <p:tgtEl>
                                          <p:spTgt spid="136195">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36195">
                                            <p:txEl>
                                              <p:pRg st="3" end="3"/>
                                            </p:txEl>
                                          </p:spTgt>
                                        </p:tgtEl>
                                        <p:attrNameLst>
                                          <p:attrName>style.visibility</p:attrName>
                                        </p:attrNameLst>
                                      </p:cBhvr>
                                      <p:to>
                                        <p:strVal val="visible"/>
                                      </p:to>
                                    </p:set>
                                    <p:animEffect transition="in" filter="fade">
                                      <p:cBhvr>
                                        <p:cTn id="20" dur="500"/>
                                        <p:tgtEl>
                                          <p:spTgt spid="136195">
                                            <p:txEl>
                                              <p:pRg st="3" end="3"/>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136195">
                                            <p:txEl>
                                              <p:pRg st="4" end="4"/>
                                            </p:txEl>
                                          </p:spTgt>
                                        </p:tgtEl>
                                        <p:attrNameLst>
                                          <p:attrName>style.visibility</p:attrName>
                                        </p:attrNameLst>
                                      </p:cBhvr>
                                      <p:to>
                                        <p:strVal val="visible"/>
                                      </p:to>
                                    </p:set>
                                    <p:animEffect transition="in" filter="fade">
                                      <p:cBhvr>
                                        <p:cTn id="24" dur="500"/>
                                        <p:tgtEl>
                                          <p:spTgt spid="136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Thiết lập cookie</a:t>
            </a:r>
          </a:p>
        </p:txBody>
      </p:sp>
      <p:sp>
        <p:nvSpPr>
          <p:cNvPr id="136195" name="Content Placeholder 2"/>
          <p:cNvSpPr>
            <a:spLocks noGrp="1"/>
          </p:cNvSpPr>
          <p:nvPr>
            <p:ph idx="1"/>
          </p:nvPr>
        </p:nvSpPr>
        <p:spPr>
          <a:xfrm>
            <a:off x="762000" y="1596413"/>
            <a:ext cx="8229600" cy="5109187"/>
          </a:xfrm>
        </p:spPr>
        <p:txBody>
          <a:bodyPr>
            <a:noAutofit/>
          </a:bodyPr>
          <a:lstStyle/>
          <a:p>
            <a:pPr>
              <a:defRPr/>
            </a:pPr>
            <a:r>
              <a:rPr lang="vi-VN" sz="2400" dirty="0"/>
              <a:t>Cú pháp:</a:t>
            </a:r>
            <a:endParaRPr lang="en-US" sz="2400" dirty="0"/>
          </a:p>
          <a:p>
            <a:pPr marL="0" indent="0" algn="ctr">
              <a:buNone/>
              <a:defRPr/>
            </a:pPr>
            <a:r>
              <a:rPr lang="vi-VN" sz="2400" b="1" dirty="0">
                <a:solidFill>
                  <a:srgbClr val="C00000"/>
                </a:solidFill>
                <a:latin typeface="Courier New" pitchFamily="49" charset="0"/>
                <a:cs typeface="Courier New" pitchFamily="49" charset="0"/>
              </a:rPr>
              <a:t>setcookie</a:t>
            </a:r>
            <a:r>
              <a:rPr lang="vi-VN" sz="2400" dirty="0">
                <a:latin typeface="Courier New" pitchFamily="49" charset="0"/>
                <a:cs typeface="Courier New" pitchFamily="49" charset="0"/>
              </a:rPr>
              <a:t>(</a:t>
            </a:r>
            <a:r>
              <a:rPr lang="vi-VN" sz="2400" dirty="0">
                <a:solidFill>
                  <a:srgbClr val="FF0000"/>
                </a:solidFill>
                <a:latin typeface="Courier New" pitchFamily="49" charset="0"/>
                <a:cs typeface="Courier New" pitchFamily="49" charset="0"/>
              </a:rPr>
              <a:t>name,value,expire</a:t>
            </a:r>
            <a:r>
              <a:rPr lang="vi-VN" sz="2400" dirty="0">
                <a:latin typeface="Courier New" pitchFamily="49" charset="0"/>
                <a:cs typeface="Courier New" pitchFamily="49" charset="0"/>
              </a:rPr>
              <a:t>[,path,domain]);</a:t>
            </a:r>
          </a:p>
          <a:p>
            <a:pPr lvl="1" eaLnBrk="1" hangingPunct="1">
              <a:lnSpc>
                <a:spcPct val="110000"/>
              </a:lnSpc>
              <a:defRPr/>
            </a:pPr>
            <a:r>
              <a:rPr lang="en-US" sz="2000" dirty="0">
                <a:latin typeface="Arial" pitchFamily="34" charset="0"/>
              </a:rPr>
              <a:t>name: </a:t>
            </a:r>
            <a:r>
              <a:rPr lang="en-US" sz="2000" dirty="0" err="1">
                <a:latin typeface="Arial" pitchFamily="34" charset="0"/>
              </a:rPr>
              <a:t>tên</a:t>
            </a:r>
            <a:r>
              <a:rPr lang="en-US" sz="2000" dirty="0">
                <a:latin typeface="Arial" pitchFamily="34" charset="0"/>
              </a:rPr>
              <a:t> cookie </a:t>
            </a:r>
            <a:r>
              <a:rPr lang="en-US" sz="2000" dirty="0" err="1">
                <a:latin typeface="Arial" pitchFamily="34" charset="0"/>
              </a:rPr>
              <a:t>được</a:t>
            </a:r>
            <a:r>
              <a:rPr lang="en-US" sz="2000" dirty="0">
                <a:latin typeface="Arial" pitchFamily="34" charset="0"/>
              </a:rPr>
              <a:t> </a:t>
            </a:r>
            <a:r>
              <a:rPr lang="en-US" sz="2000" dirty="0" err="1">
                <a:latin typeface="Arial" pitchFamily="34" charset="0"/>
              </a:rPr>
              <a:t>tạo</a:t>
            </a:r>
            <a:r>
              <a:rPr lang="en-US" sz="2000" dirty="0">
                <a:latin typeface="Arial" pitchFamily="34" charset="0"/>
              </a:rPr>
              <a:t> </a:t>
            </a:r>
            <a:r>
              <a:rPr lang="en-US" sz="2000" dirty="0" err="1">
                <a:latin typeface="Arial" pitchFamily="34" charset="0"/>
              </a:rPr>
              <a:t>ra</a:t>
            </a:r>
            <a:endParaRPr lang="en-US" sz="2000" dirty="0">
              <a:latin typeface="Arial" pitchFamily="34" charset="0"/>
            </a:endParaRPr>
          </a:p>
          <a:p>
            <a:pPr lvl="1" eaLnBrk="1" hangingPunct="1">
              <a:lnSpc>
                <a:spcPct val="110000"/>
              </a:lnSpc>
              <a:defRPr/>
            </a:pPr>
            <a:r>
              <a:rPr lang="en-US" sz="2000" dirty="0">
                <a:latin typeface="Arial" pitchFamily="34" charset="0"/>
              </a:rPr>
              <a:t>value: </a:t>
            </a:r>
            <a:r>
              <a:rPr lang="en-US" sz="2000" dirty="0" err="1">
                <a:latin typeface="Arial" pitchFamily="34" charset="0"/>
              </a:rPr>
              <a:t>giá</a:t>
            </a:r>
            <a:r>
              <a:rPr lang="en-US" sz="2000" dirty="0">
                <a:latin typeface="Arial" pitchFamily="34" charset="0"/>
              </a:rPr>
              <a:t> </a:t>
            </a:r>
            <a:r>
              <a:rPr lang="en-US" sz="2000" dirty="0" err="1">
                <a:latin typeface="Arial" pitchFamily="34" charset="0"/>
              </a:rPr>
              <a:t>trị</a:t>
            </a:r>
            <a:r>
              <a:rPr lang="en-US" sz="2000" dirty="0">
                <a:latin typeface="Arial" pitchFamily="34" charset="0"/>
              </a:rPr>
              <a:t> </a:t>
            </a:r>
            <a:r>
              <a:rPr lang="en-US" sz="2000" dirty="0" err="1">
                <a:latin typeface="Arial" pitchFamily="34" charset="0"/>
              </a:rPr>
              <a:t>được</a:t>
            </a:r>
            <a:r>
              <a:rPr lang="en-US" sz="2000" dirty="0">
                <a:latin typeface="Arial" pitchFamily="34" charset="0"/>
              </a:rPr>
              <a:t> </a:t>
            </a:r>
            <a:r>
              <a:rPr lang="en-US" sz="2000" dirty="0" err="1">
                <a:latin typeface="Arial" pitchFamily="34" charset="0"/>
              </a:rPr>
              <a:t>đặt</a:t>
            </a:r>
            <a:r>
              <a:rPr lang="en-US" sz="2000" dirty="0">
                <a:latin typeface="Arial" pitchFamily="34" charset="0"/>
              </a:rPr>
              <a:t> </a:t>
            </a:r>
            <a:r>
              <a:rPr lang="en-US" sz="2000" dirty="0" err="1">
                <a:latin typeface="Arial" pitchFamily="34" charset="0"/>
              </a:rPr>
              <a:t>cho</a:t>
            </a:r>
            <a:r>
              <a:rPr lang="en-US" sz="2000" dirty="0">
                <a:latin typeface="Arial" pitchFamily="34" charset="0"/>
              </a:rPr>
              <a:t> cookie</a:t>
            </a:r>
          </a:p>
          <a:p>
            <a:pPr lvl="1" eaLnBrk="1" hangingPunct="1">
              <a:lnSpc>
                <a:spcPct val="110000"/>
              </a:lnSpc>
              <a:defRPr/>
            </a:pPr>
            <a:r>
              <a:rPr lang="en-US" sz="2000" dirty="0">
                <a:latin typeface="Arial" pitchFamily="34" charset="0"/>
              </a:rPr>
              <a:t>expire:  </a:t>
            </a:r>
            <a:r>
              <a:rPr lang="en-US" sz="2000" dirty="0" err="1">
                <a:latin typeface="Arial" pitchFamily="34" charset="0"/>
              </a:rPr>
              <a:t>thời</a:t>
            </a:r>
            <a:r>
              <a:rPr lang="en-US" sz="2000" dirty="0">
                <a:latin typeface="Arial" pitchFamily="34" charset="0"/>
              </a:rPr>
              <a:t> </a:t>
            </a:r>
            <a:r>
              <a:rPr lang="en-US" sz="2000" dirty="0" err="1">
                <a:latin typeface="Arial" pitchFamily="34" charset="0"/>
              </a:rPr>
              <a:t>gian</a:t>
            </a:r>
            <a:r>
              <a:rPr lang="en-US" sz="2000" dirty="0">
                <a:latin typeface="Arial" pitchFamily="34" charset="0"/>
              </a:rPr>
              <a:t> </a:t>
            </a:r>
            <a:r>
              <a:rPr lang="en-US" sz="2000" dirty="0" err="1">
                <a:latin typeface="Arial" pitchFamily="34" charset="0"/>
              </a:rPr>
              <a:t>hết</a:t>
            </a:r>
            <a:r>
              <a:rPr lang="en-US" sz="2000" dirty="0">
                <a:latin typeface="Arial" pitchFamily="34" charset="0"/>
              </a:rPr>
              <a:t> </a:t>
            </a:r>
            <a:r>
              <a:rPr lang="en-US" sz="2000" dirty="0" err="1">
                <a:latin typeface="Arial" pitchFamily="34" charset="0"/>
              </a:rPr>
              <a:t>hạn</a:t>
            </a:r>
            <a:r>
              <a:rPr lang="en-US" sz="2000" dirty="0">
                <a:latin typeface="Arial" pitchFamily="34" charset="0"/>
              </a:rPr>
              <a:t> </a:t>
            </a:r>
            <a:r>
              <a:rPr lang="en-US" sz="2000" dirty="0" err="1">
                <a:latin typeface="Arial" pitchFamily="34" charset="0"/>
              </a:rPr>
              <a:t>của</a:t>
            </a:r>
            <a:r>
              <a:rPr lang="en-US" sz="2000" dirty="0">
                <a:latin typeface="Arial" pitchFamily="34" charset="0"/>
              </a:rPr>
              <a:t> cookie</a:t>
            </a:r>
            <a:endParaRPr lang="en-US" sz="2000" dirty="0"/>
          </a:p>
          <a:p>
            <a:pPr>
              <a:defRPr/>
            </a:pPr>
            <a:r>
              <a:rPr lang="en-US" sz="2400" dirty="0" err="1"/>
              <a:t>Chú</a:t>
            </a:r>
            <a:r>
              <a:rPr lang="en-US" sz="2400" dirty="0"/>
              <a:t> ý:</a:t>
            </a:r>
          </a:p>
          <a:p>
            <a:pPr lvl="1" eaLnBrk="1" hangingPunct="1">
              <a:lnSpc>
                <a:spcPct val="110000"/>
              </a:lnSpc>
              <a:defRPr/>
            </a:pPr>
            <a:r>
              <a:rPr lang="en-US" sz="2000" dirty="0" err="1">
                <a:latin typeface="Arial" pitchFamily="34" charset="0"/>
              </a:rPr>
              <a:t>Lệnh</a:t>
            </a:r>
            <a:r>
              <a:rPr lang="en-US" sz="2000" dirty="0">
                <a:latin typeface="Arial" pitchFamily="34" charset="0"/>
              </a:rPr>
              <a:t> </a:t>
            </a:r>
            <a:r>
              <a:rPr lang="en-US" sz="2000" dirty="0" err="1">
                <a:latin typeface="Courier New" pitchFamily="49" charset="0"/>
              </a:rPr>
              <a:t>setcookie</a:t>
            </a:r>
            <a:r>
              <a:rPr lang="en-US" sz="2000" dirty="0">
                <a:latin typeface="Arial" pitchFamily="34" charset="0"/>
              </a:rPr>
              <a:t> </a:t>
            </a:r>
            <a:r>
              <a:rPr lang="en-US" sz="2000" dirty="0" err="1">
                <a:latin typeface="Arial" pitchFamily="34" charset="0"/>
              </a:rPr>
              <a:t>phải</a:t>
            </a:r>
            <a:r>
              <a:rPr lang="en-US" sz="2000" dirty="0">
                <a:latin typeface="Arial" pitchFamily="34" charset="0"/>
              </a:rPr>
              <a:t> </a:t>
            </a:r>
            <a:r>
              <a:rPr lang="en-US" sz="2000" dirty="0" err="1">
                <a:latin typeface="Arial" pitchFamily="34" charset="0"/>
              </a:rPr>
              <a:t>được</a:t>
            </a:r>
            <a:r>
              <a:rPr lang="en-US" sz="2000" dirty="0">
                <a:latin typeface="Arial" pitchFamily="34" charset="0"/>
              </a:rPr>
              <a:t> </a:t>
            </a:r>
            <a:r>
              <a:rPr lang="en-US" sz="2000" dirty="0" err="1">
                <a:latin typeface="Arial" pitchFamily="34" charset="0"/>
              </a:rPr>
              <a:t>gọi</a:t>
            </a:r>
            <a:r>
              <a:rPr lang="en-US" sz="2000" dirty="0">
                <a:latin typeface="Arial" pitchFamily="34" charset="0"/>
              </a:rPr>
              <a:t> </a:t>
            </a:r>
            <a:r>
              <a:rPr lang="en-US" sz="2000" dirty="0" err="1">
                <a:latin typeface="Arial" pitchFamily="34" charset="0"/>
              </a:rPr>
              <a:t>trước</a:t>
            </a:r>
            <a:r>
              <a:rPr lang="en-US" sz="2000" dirty="0">
                <a:latin typeface="Arial" pitchFamily="34" charset="0"/>
              </a:rPr>
              <a:t> </a:t>
            </a:r>
            <a:r>
              <a:rPr lang="en-US" sz="2000" dirty="0" err="1">
                <a:latin typeface="Arial" pitchFamily="34" charset="0"/>
              </a:rPr>
              <a:t>khi</a:t>
            </a:r>
            <a:r>
              <a:rPr lang="en-US" sz="2000" dirty="0">
                <a:latin typeface="Arial" pitchFamily="34" charset="0"/>
              </a:rPr>
              <a:t> </a:t>
            </a:r>
            <a:r>
              <a:rPr lang="en-US" sz="2000" dirty="0" err="1">
                <a:latin typeface="Arial" pitchFamily="34" charset="0"/>
              </a:rPr>
              <a:t>gửi</a:t>
            </a:r>
            <a:r>
              <a:rPr lang="en-US" sz="2000" dirty="0">
                <a:latin typeface="Arial" pitchFamily="34" charset="0"/>
              </a:rPr>
              <a:t> </a:t>
            </a:r>
            <a:r>
              <a:rPr lang="en-US" sz="2000" dirty="0" err="1">
                <a:latin typeface="Arial" pitchFamily="34" charset="0"/>
              </a:rPr>
              <a:t>bất</a:t>
            </a:r>
            <a:r>
              <a:rPr lang="en-US" sz="2000" dirty="0">
                <a:latin typeface="Arial" pitchFamily="34" charset="0"/>
              </a:rPr>
              <a:t> </a:t>
            </a:r>
            <a:r>
              <a:rPr lang="en-US" sz="2000" dirty="0" err="1">
                <a:latin typeface="Arial" pitchFamily="34" charset="0"/>
              </a:rPr>
              <a:t>cứ</a:t>
            </a:r>
            <a:r>
              <a:rPr lang="en-US" sz="2000" dirty="0">
                <a:latin typeface="Arial" pitchFamily="34" charset="0"/>
              </a:rPr>
              <a:t> </a:t>
            </a:r>
            <a:r>
              <a:rPr lang="en-US" sz="2000" dirty="0" err="1">
                <a:latin typeface="Arial" pitchFamily="34" charset="0"/>
              </a:rPr>
              <a:t>nội</a:t>
            </a:r>
            <a:r>
              <a:rPr lang="en-US" sz="2000" dirty="0">
                <a:latin typeface="Arial" pitchFamily="34" charset="0"/>
              </a:rPr>
              <a:t> dung </a:t>
            </a:r>
            <a:r>
              <a:rPr lang="en-US" sz="2000" dirty="0" err="1">
                <a:latin typeface="Arial" pitchFamily="34" charset="0"/>
              </a:rPr>
              <a:t>gì</a:t>
            </a:r>
            <a:r>
              <a:rPr lang="en-US" sz="2000" dirty="0">
                <a:latin typeface="Arial" pitchFamily="34" charset="0"/>
              </a:rPr>
              <a:t> </a:t>
            </a:r>
            <a:r>
              <a:rPr lang="en-US" sz="2000" dirty="0" err="1">
                <a:latin typeface="Arial" pitchFamily="34" charset="0"/>
              </a:rPr>
              <a:t>về</a:t>
            </a:r>
            <a:r>
              <a:rPr lang="en-US" sz="2000" dirty="0">
                <a:latin typeface="Arial" pitchFamily="34" charset="0"/>
              </a:rPr>
              <a:t> client (</a:t>
            </a:r>
            <a:r>
              <a:rPr lang="en-US" sz="2000" dirty="0" err="1">
                <a:latin typeface="Arial" pitchFamily="34" charset="0"/>
              </a:rPr>
              <a:t>trước</a:t>
            </a:r>
            <a:r>
              <a:rPr lang="en-US" sz="2000" dirty="0">
                <a:latin typeface="Arial" pitchFamily="34" charset="0"/>
              </a:rPr>
              <a:t> </a:t>
            </a:r>
            <a:r>
              <a:rPr lang="en-US" sz="2000" dirty="0" err="1">
                <a:latin typeface="Arial" pitchFamily="34" charset="0"/>
              </a:rPr>
              <a:t>các</a:t>
            </a:r>
            <a:r>
              <a:rPr lang="en-US" sz="2000" dirty="0">
                <a:latin typeface="Arial" pitchFamily="34" charset="0"/>
              </a:rPr>
              <a:t> </a:t>
            </a:r>
            <a:r>
              <a:rPr lang="en-US" sz="2000" dirty="0" err="1">
                <a:latin typeface="Arial" pitchFamily="34" charset="0"/>
              </a:rPr>
              <a:t>thẻ</a:t>
            </a:r>
            <a:r>
              <a:rPr lang="en-US" sz="2000" dirty="0">
                <a:latin typeface="Arial" pitchFamily="34" charset="0"/>
              </a:rPr>
              <a:t> HTML, </a:t>
            </a:r>
            <a:r>
              <a:rPr lang="en-US" sz="2000" dirty="0" err="1">
                <a:latin typeface="Arial" pitchFamily="34" charset="0"/>
              </a:rPr>
              <a:t>trước</a:t>
            </a:r>
            <a:r>
              <a:rPr lang="en-US" sz="2000" dirty="0">
                <a:latin typeface="Arial" pitchFamily="34" charset="0"/>
              </a:rPr>
              <a:t> </a:t>
            </a:r>
            <a:r>
              <a:rPr lang="en-US" sz="2000" dirty="0" err="1">
                <a:latin typeface="Arial" pitchFamily="34" charset="0"/>
              </a:rPr>
              <a:t>các</a:t>
            </a:r>
            <a:r>
              <a:rPr lang="en-US" sz="2000" dirty="0">
                <a:latin typeface="Arial" pitchFamily="34" charset="0"/>
              </a:rPr>
              <a:t> </a:t>
            </a:r>
            <a:r>
              <a:rPr lang="en-US" sz="2000" dirty="0" err="1">
                <a:latin typeface="Arial" pitchFamily="34" charset="0"/>
              </a:rPr>
              <a:t>lệnh</a:t>
            </a:r>
            <a:r>
              <a:rPr lang="en-US" sz="2000" dirty="0">
                <a:latin typeface="Arial" pitchFamily="34" charset="0"/>
              </a:rPr>
              <a:t> echo, print)</a:t>
            </a:r>
          </a:p>
          <a:p>
            <a:pPr lvl="1" eaLnBrk="1" hangingPunct="1">
              <a:lnSpc>
                <a:spcPct val="110000"/>
              </a:lnSpc>
              <a:defRPr/>
            </a:pPr>
            <a:r>
              <a:rPr lang="en-US" sz="2000" dirty="0" err="1">
                <a:latin typeface="Arial" pitchFamily="34" charset="0"/>
              </a:rPr>
              <a:t>Để</a:t>
            </a:r>
            <a:r>
              <a:rPr lang="en-US" sz="2000" dirty="0">
                <a:latin typeface="Arial" pitchFamily="34" charset="0"/>
              </a:rPr>
              <a:t> </a:t>
            </a:r>
            <a:r>
              <a:rPr lang="en-US" sz="2000" dirty="0" err="1">
                <a:latin typeface="Arial" pitchFamily="34" charset="0"/>
              </a:rPr>
              <a:t>thiết</a:t>
            </a:r>
            <a:r>
              <a:rPr lang="en-US" sz="2000" dirty="0">
                <a:latin typeface="Arial" pitchFamily="34" charset="0"/>
              </a:rPr>
              <a:t> </a:t>
            </a:r>
            <a:r>
              <a:rPr lang="en-US" sz="2000" dirty="0" err="1">
                <a:latin typeface="Arial" pitchFamily="34" charset="0"/>
              </a:rPr>
              <a:t>lập</a:t>
            </a:r>
            <a:r>
              <a:rPr lang="en-US" sz="2000" dirty="0">
                <a:latin typeface="Arial" pitchFamily="34" charset="0"/>
              </a:rPr>
              <a:t> </a:t>
            </a:r>
            <a:r>
              <a:rPr lang="en-US" sz="2000" dirty="0" err="1">
                <a:latin typeface="Arial" pitchFamily="34" charset="0"/>
              </a:rPr>
              <a:t>giá</a:t>
            </a:r>
            <a:r>
              <a:rPr lang="en-US" sz="2000" dirty="0">
                <a:latin typeface="Arial" pitchFamily="34" charset="0"/>
              </a:rPr>
              <a:t> </a:t>
            </a:r>
            <a:r>
              <a:rPr lang="en-US" sz="2000" dirty="0" err="1">
                <a:latin typeface="Arial" pitchFamily="34" charset="0"/>
              </a:rPr>
              <a:t>trị</a:t>
            </a:r>
            <a:r>
              <a:rPr lang="en-US" sz="2000" dirty="0">
                <a:latin typeface="Arial" pitchFamily="34" charset="0"/>
              </a:rPr>
              <a:t> expire, ta </a:t>
            </a:r>
            <a:r>
              <a:rPr lang="en-US" sz="2000" dirty="0" err="1">
                <a:latin typeface="Arial" pitchFamily="34" charset="0"/>
              </a:rPr>
              <a:t>thường</a:t>
            </a:r>
            <a:r>
              <a:rPr lang="en-US" sz="2000" dirty="0">
                <a:latin typeface="Arial" pitchFamily="34" charset="0"/>
              </a:rPr>
              <a:t> </a:t>
            </a:r>
            <a:r>
              <a:rPr lang="en-US" sz="2000" dirty="0" err="1">
                <a:latin typeface="Arial" pitchFamily="34" charset="0"/>
              </a:rPr>
              <a:t>sử</a:t>
            </a:r>
            <a:r>
              <a:rPr lang="en-US" sz="2000" dirty="0">
                <a:latin typeface="Arial" pitchFamily="34" charset="0"/>
              </a:rPr>
              <a:t> </a:t>
            </a:r>
            <a:r>
              <a:rPr lang="en-US" sz="2000" dirty="0" err="1">
                <a:latin typeface="Arial" pitchFamily="34" charset="0"/>
              </a:rPr>
              <a:t>dụng</a:t>
            </a:r>
            <a:r>
              <a:rPr lang="en-US" sz="2000" dirty="0">
                <a:latin typeface="Arial" pitchFamily="34" charset="0"/>
              </a:rPr>
              <a:t> </a:t>
            </a:r>
            <a:r>
              <a:rPr lang="en-US" sz="2000" dirty="0" err="1">
                <a:latin typeface="Arial" pitchFamily="34" charset="0"/>
              </a:rPr>
              <a:t>hàm</a:t>
            </a:r>
            <a:r>
              <a:rPr lang="en-US" sz="2000" dirty="0">
                <a:latin typeface="Arial" pitchFamily="34" charset="0"/>
              </a:rPr>
              <a:t/>
            </a:r>
            <a:br>
              <a:rPr lang="en-US" sz="2000" dirty="0">
                <a:latin typeface="Arial" pitchFamily="34" charset="0"/>
              </a:rPr>
            </a:br>
            <a:r>
              <a:rPr lang="en-US" sz="2000" dirty="0">
                <a:latin typeface="Courier New" pitchFamily="49" charset="0"/>
              </a:rPr>
              <a:t>time()+</a:t>
            </a:r>
            <a:r>
              <a:rPr lang="en-US" sz="2000" dirty="0" err="1">
                <a:latin typeface="Courier New" pitchFamily="49" charset="0"/>
              </a:rPr>
              <a:t>khoảng</a:t>
            </a:r>
            <a:r>
              <a:rPr lang="en-US" sz="2000" dirty="0">
                <a:latin typeface="Courier New" pitchFamily="49" charset="0"/>
              </a:rPr>
              <a:t> </a:t>
            </a:r>
            <a:r>
              <a:rPr lang="en-US" sz="2000" dirty="0" err="1">
                <a:latin typeface="Courier New" pitchFamily="49" charset="0"/>
              </a:rPr>
              <a:t>thời</a:t>
            </a:r>
            <a:r>
              <a:rPr lang="en-US" sz="2000" dirty="0">
                <a:latin typeface="Courier New" pitchFamily="49" charset="0"/>
              </a:rPr>
              <a:t> </a:t>
            </a:r>
            <a:r>
              <a:rPr lang="en-US" sz="2000" dirty="0" err="1">
                <a:latin typeface="Courier New" pitchFamily="49" charset="0"/>
              </a:rPr>
              <a:t>gian</a:t>
            </a:r>
            <a:r>
              <a:rPr lang="en-US" sz="2000" dirty="0">
                <a:latin typeface="Courier New" pitchFamily="49" charset="0"/>
              </a:rPr>
              <a:t> (</a:t>
            </a:r>
            <a:r>
              <a:rPr lang="en-US" sz="2000" dirty="0" err="1">
                <a:latin typeface="Courier New" pitchFamily="49" charset="0"/>
              </a:rPr>
              <a:t>tính</a:t>
            </a:r>
            <a:r>
              <a:rPr lang="en-US" sz="2000" dirty="0">
                <a:latin typeface="Courier New" pitchFamily="49" charset="0"/>
              </a:rPr>
              <a:t> </a:t>
            </a:r>
            <a:r>
              <a:rPr lang="en-US" sz="2000" dirty="0" err="1">
                <a:latin typeface="Courier New" pitchFamily="49" charset="0"/>
              </a:rPr>
              <a:t>bằng</a:t>
            </a:r>
            <a:r>
              <a:rPr lang="en-US" sz="2000" dirty="0">
                <a:latin typeface="Courier New" pitchFamily="49" charset="0"/>
              </a:rPr>
              <a:t> </a:t>
            </a:r>
            <a:r>
              <a:rPr lang="en-US" sz="2000" dirty="0" err="1">
                <a:latin typeface="Courier New" pitchFamily="49" charset="0"/>
              </a:rPr>
              <a:t>giây</a:t>
            </a:r>
            <a:r>
              <a:rPr lang="en-US" sz="2000" dirty="0">
                <a:latin typeface="Courier New" pitchFamily="49" charset="0"/>
              </a:rPr>
              <a:t>)</a:t>
            </a:r>
            <a:endParaRPr lang="en-US" sz="2000" dirty="0"/>
          </a:p>
        </p:txBody>
      </p:sp>
    </p:spTree>
    <p:extLst>
      <p:ext uri="{BB962C8B-B14F-4D97-AF65-F5344CB8AC3E}">
        <p14:creationId xmlns:p14="http://schemas.microsoft.com/office/powerpoint/2010/main" val="247932380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fade">
                                      <p:cBhvr>
                                        <p:cTn id="7" dur="500"/>
                                        <p:tgtEl>
                                          <p:spTgt spid="136195">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36195">
                                            <p:txEl>
                                              <p:pRg st="1" end="1"/>
                                            </p:txEl>
                                          </p:spTgt>
                                        </p:tgtEl>
                                        <p:attrNameLst>
                                          <p:attrName>style.visibility</p:attrName>
                                        </p:attrNameLst>
                                      </p:cBhvr>
                                      <p:to>
                                        <p:strVal val="visible"/>
                                      </p:to>
                                    </p:set>
                                    <p:animEffect transition="in" filter="fade">
                                      <p:cBhvr>
                                        <p:cTn id="11" dur="500"/>
                                        <p:tgtEl>
                                          <p:spTgt spid="136195">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36195">
                                            <p:txEl>
                                              <p:pRg st="2" end="2"/>
                                            </p:txEl>
                                          </p:spTgt>
                                        </p:tgtEl>
                                        <p:attrNameLst>
                                          <p:attrName>style.visibility</p:attrName>
                                        </p:attrNameLst>
                                      </p:cBhvr>
                                      <p:to>
                                        <p:strVal val="visible"/>
                                      </p:to>
                                    </p:set>
                                    <p:animEffect transition="in" filter="fade">
                                      <p:cBhvr>
                                        <p:cTn id="16" dur="500"/>
                                        <p:tgtEl>
                                          <p:spTgt spid="136195">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136195">
                                            <p:txEl>
                                              <p:pRg st="3" end="3"/>
                                            </p:txEl>
                                          </p:spTgt>
                                        </p:tgtEl>
                                        <p:attrNameLst>
                                          <p:attrName>style.visibility</p:attrName>
                                        </p:attrNameLst>
                                      </p:cBhvr>
                                      <p:to>
                                        <p:strVal val="visible"/>
                                      </p:to>
                                    </p:set>
                                    <p:animEffect transition="in" filter="fade">
                                      <p:cBhvr>
                                        <p:cTn id="20" dur="500"/>
                                        <p:tgtEl>
                                          <p:spTgt spid="136195">
                                            <p:txEl>
                                              <p:pRg st="3" end="3"/>
                                            </p:txEl>
                                          </p:spTgt>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6195">
                                            <p:txEl>
                                              <p:pRg st="4" end="4"/>
                                            </p:txEl>
                                          </p:spTgt>
                                        </p:tgtEl>
                                        <p:attrNameLst>
                                          <p:attrName>style.visibility</p:attrName>
                                        </p:attrNameLst>
                                      </p:cBhvr>
                                      <p:to>
                                        <p:strVal val="visible"/>
                                      </p:to>
                                    </p:set>
                                    <p:animEffect transition="in" filter="fade">
                                      <p:cBhvr>
                                        <p:cTn id="24" dur="500"/>
                                        <p:tgtEl>
                                          <p:spTgt spid="136195">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36195">
                                            <p:txEl>
                                              <p:pRg st="5" end="5"/>
                                            </p:txEl>
                                          </p:spTgt>
                                        </p:tgtEl>
                                        <p:attrNameLst>
                                          <p:attrName>style.visibility</p:attrName>
                                        </p:attrNameLst>
                                      </p:cBhvr>
                                      <p:to>
                                        <p:strVal val="visible"/>
                                      </p:to>
                                    </p:set>
                                    <p:animEffect transition="in" filter="fade">
                                      <p:cBhvr>
                                        <p:cTn id="29" dur="500"/>
                                        <p:tgtEl>
                                          <p:spTgt spid="136195">
                                            <p:txEl>
                                              <p:pRg st="5" end="5"/>
                                            </p:txEl>
                                          </p:spTgt>
                                        </p:tgtEl>
                                      </p:cBhvr>
                                    </p:animEffect>
                                  </p:childTnLst>
                                </p:cTn>
                              </p:par>
                            </p:childTnLst>
                          </p:cTn>
                        </p:par>
                        <p:par>
                          <p:cTn id="30" fill="hold" nodeType="afterGroup">
                            <p:stCondLst>
                              <p:cond delay="500"/>
                            </p:stCondLst>
                            <p:childTnLst>
                              <p:par>
                                <p:cTn id="31" presetID="10" presetClass="entr" presetSubtype="0" fill="hold" nodeType="afterEffect">
                                  <p:stCondLst>
                                    <p:cond delay="0"/>
                                  </p:stCondLst>
                                  <p:childTnLst>
                                    <p:set>
                                      <p:cBhvr>
                                        <p:cTn id="32" dur="1" fill="hold">
                                          <p:stCondLst>
                                            <p:cond delay="0"/>
                                          </p:stCondLst>
                                        </p:cTn>
                                        <p:tgtEl>
                                          <p:spTgt spid="136195">
                                            <p:txEl>
                                              <p:pRg st="6" end="6"/>
                                            </p:txEl>
                                          </p:spTgt>
                                        </p:tgtEl>
                                        <p:attrNameLst>
                                          <p:attrName>style.visibility</p:attrName>
                                        </p:attrNameLst>
                                      </p:cBhvr>
                                      <p:to>
                                        <p:strVal val="visible"/>
                                      </p:to>
                                    </p:set>
                                    <p:animEffect transition="in" filter="fade">
                                      <p:cBhvr>
                                        <p:cTn id="33" dur="500"/>
                                        <p:tgtEl>
                                          <p:spTgt spid="136195">
                                            <p:txEl>
                                              <p:pRg st="6" end="6"/>
                                            </p:txEl>
                                          </p:spTgt>
                                        </p:tgtEl>
                                      </p:cBhvr>
                                    </p:animEffect>
                                  </p:childTnLst>
                                </p:cTn>
                              </p:par>
                            </p:childTnLst>
                          </p:cTn>
                        </p:par>
                        <p:par>
                          <p:cTn id="34" fill="hold" nodeType="afterGroup">
                            <p:stCondLst>
                              <p:cond delay="1000"/>
                            </p:stCondLst>
                            <p:childTnLst>
                              <p:par>
                                <p:cTn id="35" presetID="10" presetClass="entr" presetSubtype="0" fill="hold" nodeType="afterEffect">
                                  <p:stCondLst>
                                    <p:cond delay="0"/>
                                  </p:stCondLst>
                                  <p:childTnLst>
                                    <p:set>
                                      <p:cBhvr>
                                        <p:cTn id="36" dur="1" fill="hold">
                                          <p:stCondLst>
                                            <p:cond delay="0"/>
                                          </p:stCondLst>
                                        </p:cTn>
                                        <p:tgtEl>
                                          <p:spTgt spid="136195">
                                            <p:txEl>
                                              <p:pRg st="7" end="7"/>
                                            </p:txEl>
                                          </p:spTgt>
                                        </p:tgtEl>
                                        <p:attrNameLst>
                                          <p:attrName>style.visibility</p:attrName>
                                        </p:attrNameLst>
                                      </p:cBhvr>
                                      <p:to>
                                        <p:strVal val="visible"/>
                                      </p:to>
                                    </p:set>
                                    <p:animEffect transition="in" filter="fade">
                                      <p:cBhvr>
                                        <p:cTn id="37" dur="500"/>
                                        <p:tgtEl>
                                          <p:spTgt spid="1361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Thiết lập cookie</a:t>
            </a:r>
          </a:p>
        </p:txBody>
      </p:sp>
      <p:sp>
        <p:nvSpPr>
          <p:cNvPr id="136195"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endParaRPr lang="en-US" dirty="0" smtClean="0"/>
          </a:p>
          <a:p>
            <a:pPr marL="220258" indent="-85721">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220258" indent="-85721">
              <a:buNone/>
              <a:tabLst>
                <a:tab pos="477422" algn="l"/>
              </a:tabLst>
              <a:defRPr/>
            </a:pPr>
            <a:r>
              <a:rPr lang="en-US" sz="2400" dirty="0">
                <a:latin typeface="Courier New" pitchFamily="49" charset="0"/>
                <a:cs typeface="Courier New" pitchFamily="49" charset="0"/>
              </a:rPr>
              <a:t>		$expire = time()+60*60*24*30; 	//</a:t>
            </a:r>
            <a:r>
              <a:rPr lang="en-US" sz="2400" dirty="0" err="1">
                <a:latin typeface="Courier New" pitchFamily="49" charset="0"/>
                <a:cs typeface="Courier New" pitchFamily="49" charset="0"/>
              </a:rPr>
              <a:t>hạn</a:t>
            </a:r>
            <a:r>
              <a:rPr lang="en-US" sz="2400" dirty="0">
                <a:latin typeface="Courier New" pitchFamily="49" charset="0"/>
                <a:cs typeface="Courier New" pitchFamily="49" charset="0"/>
              </a:rPr>
              <a:t> 30 </a:t>
            </a:r>
            <a:r>
              <a:rPr lang="en-US" sz="2400" dirty="0" err="1">
                <a:latin typeface="Courier New" pitchFamily="49" charset="0"/>
                <a:cs typeface="Courier New" pitchFamily="49" charset="0"/>
              </a:rPr>
              <a:t>ngày</a:t>
            </a:r>
            <a:endParaRPr lang="en-US" sz="2400" dirty="0">
              <a:latin typeface="Courier New" pitchFamily="49" charset="0"/>
              <a:cs typeface="Courier New" pitchFamily="49" charset="0"/>
            </a:endParaRPr>
          </a:p>
          <a:p>
            <a:pPr marL="220258" indent="-85721">
              <a:buNone/>
              <a:tabLst>
                <a:tab pos="477422" algn="l"/>
              </a:tabLst>
              <a:defRPr/>
            </a:pPr>
            <a:r>
              <a:rPr lang="en-US" sz="2400" dirty="0">
                <a:latin typeface="Courier New" pitchFamily="49" charset="0"/>
                <a:cs typeface="Courier New" pitchFamily="49" charset="0"/>
              </a:rPr>
              <a:t>		</a:t>
            </a:r>
            <a:r>
              <a:rPr lang="en-US" sz="2400" dirty="0" err="1">
                <a:solidFill>
                  <a:srgbClr val="C00000"/>
                </a:solidFill>
                <a:latin typeface="Courier New" pitchFamily="49" charset="0"/>
                <a:cs typeface="Courier New" pitchFamily="49" charset="0"/>
              </a:rPr>
              <a:t>setcookie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ntb</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Nguoi</a:t>
            </a:r>
            <a:r>
              <a:rPr lang="en-US" sz="2400" dirty="0">
                <a:latin typeface="Courier New" pitchFamily="49" charset="0"/>
                <a:cs typeface="Courier New" pitchFamily="49" charset="0"/>
              </a:rPr>
              <a:t> Dung', $expire);</a:t>
            </a:r>
          </a:p>
          <a:p>
            <a:pPr marL="220258" indent="-85721">
              <a:buNone/>
              <a:tabLst>
                <a:tab pos="477422" algn="l"/>
              </a:tabLst>
              <a:defRPr/>
            </a:pPr>
            <a:r>
              <a:rPr lang="en-US" sz="2400" dirty="0">
                <a:latin typeface="Courier New" pitchFamily="49" charset="0"/>
                <a:cs typeface="Courier New" pitchFamily="49" charset="0"/>
              </a:rPr>
              <a:t>		echo 'Cookie has been created!';</a:t>
            </a:r>
          </a:p>
          <a:p>
            <a:pPr marL="220258" indent="-85721">
              <a:buNone/>
              <a:defRPr/>
            </a:pPr>
            <a:r>
              <a:rPr lang="en-US" sz="2400" dirty="0">
                <a:latin typeface="Courier New" pitchFamily="49" charset="0"/>
                <a:cs typeface="Courier New" pitchFamily="49" charset="0"/>
              </a:rPr>
              <a:t>?&gt;</a:t>
            </a:r>
          </a:p>
          <a:p>
            <a:pPr marL="0" indent="0">
              <a:buNone/>
              <a:defRPr/>
            </a:pPr>
            <a:endParaRPr lang="vi-VN" dirty="0"/>
          </a:p>
        </p:txBody>
      </p:sp>
    </p:spTree>
    <p:extLst>
      <p:ext uri="{BB962C8B-B14F-4D97-AF65-F5344CB8AC3E}">
        <p14:creationId xmlns:p14="http://schemas.microsoft.com/office/powerpoint/2010/main" val="1301852384"/>
      </p:ext>
    </p:extLst>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800100"/>
          </a:xfrm>
        </p:spPr>
        <p:txBody>
          <a:bodyPr/>
          <a:lstStyle/>
          <a:p>
            <a:r>
              <a:rPr lang="en-US" dirty="0" err="1" smtClean="0"/>
              <a:t>Cài</a:t>
            </a:r>
            <a:r>
              <a:rPr lang="en-US" dirty="0" smtClean="0"/>
              <a:t> </a:t>
            </a:r>
            <a:r>
              <a:rPr lang="en-US" dirty="0" err="1" smtClean="0"/>
              <a:t>đặt</a:t>
            </a:r>
            <a:r>
              <a:rPr lang="en-US" dirty="0" smtClean="0"/>
              <a:t> PHP Engine</a:t>
            </a:r>
            <a:endParaRPr lang="en-US" dirty="0"/>
          </a:p>
        </p:txBody>
      </p:sp>
      <p:pic>
        <p:nvPicPr>
          <p:cNvPr id="5" name="Picture 4"/>
          <p:cNvPicPr>
            <a:picLocks noChangeAspect="1"/>
          </p:cNvPicPr>
          <p:nvPr/>
        </p:nvPicPr>
        <p:blipFill>
          <a:blip r:embed="rId3"/>
          <a:stretch>
            <a:fillRect/>
          </a:stretch>
        </p:blipFill>
        <p:spPr>
          <a:xfrm>
            <a:off x="609600" y="1219200"/>
            <a:ext cx="8293847" cy="4953000"/>
          </a:xfrm>
          <a:prstGeom prst="rect">
            <a:avLst/>
          </a:prstGeom>
        </p:spPr>
      </p:pic>
    </p:spTree>
    <p:extLst>
      <p:ext uri="{BB962C8B-B14F-4D97-AF65-F5344CB8AC3E}">
        <p14:creationId xmlns:p14="http://schemas.microsoft.com/office/powerpoint/2010/main" val="2148157857"/>
      </p:ext>
    </p:extLst>
  </p:cSld>
  <p:clrMapOvr>
    <a:masterClrMapping/>
  </p:clrMapOvr>
  <p:transition spd="slow">
    <p:wipe dir="d"/>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Đọc cookie</a:t>
            </a:r>
            <a:endParaRPr lang="en-US"/>
          </a:p>
        </p:txBody>
      </p:sp>
      <p:sp>
        <p:nvSpPr>
          <p:cNvPr id="250883" name="Content Placeholder 2"/>
          <p:cNvSpPr>
            <a:spLocks noGrp="1"/>
          </p:cNvSpPr>
          <p:nvPr>
            <p:ph idx="1"/>
          </p:nvPr>
        </p:nvSpPr>
        <p:spPr>
          <a:xfrm>
            <a:off x="990600" y="1412632"/>
            <a:ext cx="7848599" cy="4795393"/>
          </a:xfrm>
        </p:spPr>
        <p:txBody>
          <a:bodyPr>
            <a:normAutofit/>
          </a:bodyPr>
          <a:lstStyle/>
          <a:p>
            <a:r>
              <a:rPr lang="en-US" altLang="en-US" dirty="0" err="1" smtClean="0"/>
              <a:t>Các</a:t>
            </a:r>
            <a:r>
              <a:rPr lang="en-US" altLang="en-US" dirty="0" smtClean="0"/>
              <a:t> cookie </a:t>
            </a:r>
            <a:r>
              <a:rPr lang="en-US" altLang="en-US" dirty="0" err="1" smtClean="0"/>
              <a:t>sau</a:t>
            </a:r>
            <a:r>
              <a:rPr lang="en-US" altLang="en-US" dirty="0" smtClean="0"/>
              <a:t> </a:t>
            </a:r>
            <a:r>
              <a:rPr lang="en-US" altLang="en-US" dirty="0" err="1" smtClean="0"/>
              <a:t>khi</a:t>
            </a:r>
            <a:r>
              <a:rPr lang="en-US" altLang="en-US" dirty="0" smtClean="0"/>
              <a:t> </a:t>
            </a:r>
            <a:r>
              <a:rPr lang="en-US" altLang="en-US" dirty="0" err="1" smtClean="0"/>
              <a:t>thiết</a:t>
            </a:r>
            <a:r>
              <a:rPr lang="en-US" altLang="en-US" dirty="0" smtClean="0"/>
              <a:t> </a:t>
            </a:r>
            <a:r>
              <a:rPr lang="en-US" altLang="en-US" dirty="0" err="1" smtClean="0"/>
              <a:t>lập</a:t>
            </a:r>
            <a:r>
              <a:rPr lang="en-US" altLang="en-US" dirty="0" smtClean="0"/>
              <a:t> </a:t>
            </a:r>
            <a:r>
              <a:rPr lang="en-US" altLang="en-US" dirty="0" err="1" smtClean="0"/>
              <a:t>sẽ</a:t>
            </a:r>
            <a:r>
              <a:rPr lang="en-US" altLang="en-US" dirty="0" smtClean="0"/>
              <a:t> </a:t>
            </a:r>
            <a:r>
              <a:rPr lang="en-US" altLang="en-US" dirty="0" err="1" smtClean="0"/>
              <a:t>được</a:t>
            </a:r>
            <a:r>
              <a:rPr lang="en-US" altLang="en-US" dirty="0" smtClean="0"/>
              <a:t> </a:t>
            </a:r>
            <a:r>
              <a:rPr lang="en-US" altLang="en-US" dirty="0" err="1" smtClean="0"/>
              <a:t>lưu</a:t>
            </a:r>
            <a:r>
              <a:rPr lang="en-US" altLang="en-US" dirty="0" smtClean="0"/>
              <a:t> </a:t>
            </a:r>
            <a:r>
              <a:rPr lang="en-US" altLang="en-US" dirty="0" err="1" smtClean="0"/>
              <a:t>trong</a:t>
            </a:r>
            <a:r>
              <a:rPr lang="en-US" altLang="en-US" dirty="0" smtClean="0"/>
              <a:t> </a:t>
            </a:r>
            <a:r>
              <a:rPr lang="en-US" altLang="en-US" dirty="0" err="1" smtClean="0"/>
              <a:t>mảng</a:t>
            </a:r>
            <a:r>
              <a:rPr lang="en-US" altLang="en-US" dirty="0" smtClean="0"/>
              <a:t> </a:t>
            </a:r>
            <a:r>
              <a:rPr lang="en-US" altLang="en-US" dirty="0" err="1" smtClean="0"/>
              <a:t>siêu</a:t>
            </a:r>
            <a:r>
              <a:rPr lang="en-US" altLang="en-US" dirty="0" smtClean="0"/>
              <a:t> </a:t>
            </a:r>
            <a:r>
              <a:rPr lang="en-US" altLang="en-US" dirty="0" err="1" smtClean="0"/>
              <a:t>toàn</a:t>
            </a:r>
            <a:r>
              <a:rPr lang="en-US" altLang="en-US" dirty="0" smtClean="0"/>
              <a:t> </a:t>
            </a:r>
            <a:r>
              <a:rPr lang="en-US" altLang="en-US" dirty="0" err="1" smtClean="0"/>
              <a:t>cục</a:t>
            </a:r>
            <a:r>
              <a:rPr lang="en-US" altLang="en-US" dirty="0" smtClean="0"/>
              <a:t> </a:t>
            </a:r>
            <a:r>
              <a:rPr lang="en-US" altLang="en-US" b="1" dirty="0" smtClean="0">
                <a:solidFill>
                  <a:srgbClr val="C00000"/>
                </a:solidFill>
                <a:latin typeface="Courier New" panose="02070309020205020404" pitchFamily="49" charset="0"/>
                <a:cs typeface="Courier New" panose="02070309020205020404" pitchFamily="49" charset="0"/>
              </a:rPr>
              <a:t>$_COOKIE</a:t>
            </a:r>
            <a:r>
              <a:rPr lang="en-US" altLang="en-US" dirty="0" smtClean="0"/>
              <a:t>.</a:t>
            </a:r>
          </a:p>
          <a:p>
            <a:pPr lvl="1"/>
            <a:r>
              <a:rPr lang="en-US" altLang="en-US" sz="2400" dirty="0" err="1" smtClean="0"/>
              <a:t>Dùng</a:t>
            </a:r>
            <a:r>
              <a:rPr lang="en-US" altLang="en-US" sz="2400" dirty="0" smtClean="0"/>
              <a:t> </a:t>
            </a:r>
            <a:r>
              <a:rPr lang="en-US" altLang="en-US" sz="2400" dirty="0" err="1" smtClean="0"/>
              <a:t>hàm</a:t>
            </a:r>
            <a:r>
              <a:rPr lang="en-US" altLang="en-US" sz="2400" dirty="0" smtClean="0"/>
              <a:t> </a:t>
            </a:r>
            <a:r>
              <a:rPr lang="en-US" altLang="en-US" sz="2400" dirty="0" err="1" smtClean="0">
                <a:solidFill>
                  <a:srgbClr val="C00000"/>
                </a:solidFill>
              </a:rPr>
              <a:t>isset</a:t>
            </a:r>
            <a:r>
              <a:rPr lang="en-US" altLang="en-US" sz="2400" dirty="0" smtClean="0">
                <a:solidFill>
                  <a:srgbClr val="C00000"/>
                </a:solidFill>
              </a:rPr>
              <a:t>() </a:t>
            </a:r>
            <a:r>
              <a:rPr lang="en-US" altLang="en-US" sz="2400" dirty="0" err="1" smtClean="0"/>
              <a:t>để</a:t>
            </a:r>
            <a:r>
              <a:rPr lang="en-US" altLang="en-US" sz="2400" dirty="0" smtClean="0"/>
              <a:t> </a:t>
            </a:r>
            <a:r>
              <a:rPr lang="en-US" altLang="en-US" sz="2400" dirty="0" err="1" smtClean="0"/>
              <a:t>kiểm</a:t>
            </a:r>
            <a:r>
              <a:rPr lang="en-US" altLang="en-US" sz="2400" dirty="0" smtClean="0"/>
              <a:t> </a:t>
            </a:r>
            <a:r>
              <a:rPr lang="en-US" altLang="en-US" sz="2400" dirty="0" err="1" smtClean="0"/>
              <a:t>tra</a:t>
            </a:r>
            <a:r>
              <a:rPr lang="en-US" altLang="en-US" sz="2400" dirty="0" smtClean="0"/>
              <a:t> </a:t>
            </a:r>
            <a:r>
              <a:rPr lang="en-US" altLang="en-US" sz="2400" dirty="0" err="1" smtClean="0"/>
              <a:t>một</a:t>
            </a:r>
            <a:r>
              <a:rPr lang="en-US" altLang="en-US" sz="2400" dirty="0" smtClean="0"/>
              <a:t> cookie </a:t>
            </a:r>
            <a:r>
              <a:rPr lang="en-US" altLang="en-US" sz="2400" dirty="0" err="1" smtClean="0"/>
              <a:t>có</a:t>
            </a:r>
            <a:r>
              <a:rPr lang="en-US" altLang="en-US" sz="2400" dirty="0" smtClean="0"/>
              <a:t> </a:t>
            </a:r>
            <a:r>
              <a:rPr lang="en-US" altLang="en-US" sz="2400" dirty="0" err="1" smtClean="0"/>
              <a:t>tồn</a:t>
            </a:r>
            <a:r>
              <a:rPr lang="en-US" altLang="en-US" sz="2400" dirty="0" smtClean="0"/>
              <a:t> </a:t>
            </a:r>
            <a:r>
              <a:rPr lang="en-US" altLang="en-US" sz="2400" dirty="0" err="1" smtClean="0"/>
              <a:t>tại</a:t>
            </a:r>
            <a:r>
              <a:rPr lang="en-US" altLang="en-US" sz="2400" dirty="0" smtClean="0"/>
              <a:t> hay </a:t>
            </a:r>
            <a:r>
              <a:rPr lang="en-US" altLang="en-US" sz="2400" dirty="0" err="1" smtClean="0"/>
              <a:t>không</a:t>
            </a:r>
            <a:r>
              <a:rPr lang="en-US" altLang="en-US" sz="2400" dirty="0" smtClean="0"/>
              <a:t>.</a:t>
            </a:r>
          </a:p>
          <a:p>
            <a:pPr lvl="1"/>
            <a:r>
              <a:rPr lang="en-US" altLang="en-US" sz="2400" b="1" dirty="0" err="1" smtClean="0">
                <a:latin typeface="Arial" panose="020B0604020202020204" pitchFamily="34" charset="0"/>
              </a:rPr>
              <a:t>Chú</a:t>
            </a:r>
            <a:r>
              <a:rPr lang="en-US" altLang="en-US" sz="2400" b="1" dirty="0" smtClean="0">
                <a:latin typeface="Arial" panose="020B0604020202020204" pitchFamily="34" charset="0"/>
              </a:rPr>
              <a:t> ý: </a:t>
            </a:r>
            <a:r>
              <a:rPr lang="en-US" altLang="en-US" sz="2400" dirty="0" smtClean="0">
                <a:latin typeface="Arial" panose="020B0604020202020204" pitchFamily="34" charset="0"/>
              </a:rPr>
              <a:t>Ta </a:t>
            </a:r>
            <a:r>
              <a:rPr lang="en-US" altLang="en-US" sz="2400" dirty="0" err="1" smtClean="0">
                <a:latin typeface="Arial" panose="020B0604020202020204" pitchFamily="34" charset="0"/>
              </a:rPr>
              <a:t>không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thể</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đọc</a:t>
            </a:r>
            <a:r>
              <a:rPr lang="en-US" altLang="en-US" sz="2400" dirty="0" smtClean="0">
                <a:latin typeface="Arial" panose="020B0604020202020204" pitchFamily="34" charset="0"/>
              </a:rPr>
              <a:t> cookie </a:t>
            </a:r>
            <a:r>
              <a:rPr lang="en-US" altLang="en-US" sz="2400" dirty="0" err="1" smtClean="0">
                <a:latin typeface="Arial" panose="020B0604020202020204" pitchFamily="34" charset="0"/>
              </a:rPr>
              <a:t>vừa</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được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thiết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lập</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ngay</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cùng</a:t>
            </a:r>
            <a:r>
              <a:rPr lang="en-US" altLang="en-US" sz="2400" dirty="0" smtClean="0">
                <a:latin typeface="Arial" panose="020B0604020202020204" pitchFamily="34" charset="0"/>
              </a:rPr>
              <a:t> 1 </a:t>
            </a:r>
            <a:r>
              <a:rPr lang="en-US" altLang="en-US" sz="2400" dirty="0" err="1" smtClean="0">
                <a:latin typeface="Arial" panose="020B0604020202020204" pitchFamily="34" charset="0"/>
              </a:rPr>
              <a:t>trang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vừa</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thiết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lập</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gọi</a:t>
            </a:r>
            <a:r>
              <a:rPr lang="en-US" altLang="en-US" sz="2400" dirty="0" smtClean="0">
                <a:latin typeface="Arial" panose="020B0604020202020204" pitchFamily="34" charset="0"/>
              </a:rPr>
              <a:t> </a:t>
            </a:r>
            <a:r>
              <a:rPr lang="en-US" altLang="en-US" sz="2400" dirty="0" err="1" smtClean="0">
                <a:latin typeface="Courier New" panose="02070309020205020404" pitchFamily="49" charset="0"/>
              </a:rPr>
              <a:t>setcookie</a:t>
            </a:r>
            <a:r>
              <a:rPr lang="en-US" altLang="en-US" sz="2400" dirty="0" smtClean="0">
                <a:latin typeface="Arial" panose="020B0604020202020204" pitchFamily="34" charset="0"/>
              </a:rPr>
              <a:t>.</a:t>
            </a:r>
            <a:endParaRPr lang="en-US" altLang="en-US" sz="2400" dirty="0" smtClean="0"/>
          </a:p>
          <a:p>
            <a:pPr lvl="1"/>
            <a:endParaRPr lang="en-US" altLang="en-US" dirty="0" smtClean="0"/>
          </a:p>
        </p:txBody>
      </p:sp>
    </p:spTree>
    <p:extLst>
      <p:ext uri="{BB962C8B-B14F-4D97-AF65-F5344CB8AC3E}">
        <p14:creationId xmlns:p14="http://schemas.microsoft.com/office/powerpoint/2010/main" val="2371919879"/>
      </p:ext>
    </p:extLst>
  </p:cSld>
  <p:clrMapOvr>
    <a:masterClrMapping/>
  </p:clrMapOvr>
  <p:transition spd="slow">
    <p:wipe dir="d"/>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t>Đọc</a:t>
            </a:r>
            <a:r>
              <a:rPr lang="en-US" dirty="0" smtClean="0"/>
              <a:t> cookie (</a:t>
            </a:r>
            <a:r>
              <a:rPr lang="en-US" dirty="0" err="1" smtClean="0"/>
              <a:t>tiếp</a:t>
            </a:r>
            <a:r>
              <a:rPr lang="en-US" dirty="0" smtClean="0"/>
              <a:t>)</a:t>
            </a:r>
            <a:endParaRPr lang="en-US" dirty="0"/>
          </a:p>
        </p:txBody>
      </p:sp>
      <p:sp>
        <p:nvSpPr>
          <p:cNvPr id="136195" name="Content Placeholder 2"/>
          <p:cNvSpPr>
            <a:spLocks noGrp="1"/>
          </p:cNvSpPr>
          <p:nvPr>
            <p:ph idx="1"/>
          </p:nvPr>
        </p:nvSpPr>
        <p:spPr>
          <a:xfrm>
            <a:off x="990600" y="1600201"/>
            <a:ext cx="7848599" cy="4665780"/>
          </a:xfrm>
        </p:spPr>
        <p:txBody>
          <a:bodyPr/>
          <a:lstStyle/>
          <a:p>
            <a:pPr>
              <a:defRPr/>
            </a:pPr>
            <a:r>
              <a:rPr lang="en-US" dirty="0" err="1" smtClean="0"/>
              <a:t>Ví</a:t>
            </a:r>
            <a:r>
              <a:rPr lang="en-US" dirty="0" smtClean="0"/>
              <a:t> </a:t>
            </a:r>
            <a:r>
              <a:rPr lang="en-US" dirty="0" err="1" smtClean="0"/>
              <a:t>dụ</a:t>
            </a:r>
            <a:r>
              <a:rPr lang="en-US" dirty="0" smtClean="0"/>
              <a: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0" indent="257165">
              <a:spcBef>
                <a:spcPts val="300"/>
              </a:spcBef>
              <a:buNone/>
              <a:tabLst>
                <a:tab pos="685772" algn="l"/>
                <a:tab pos="1163195" algn="l"/>
              </a:tabLst>
              <a:defRPr/>
            </a:pPr>
            <a:r>
              <a:rPr lang="en-US" sz="2400" dirty="0">
                <a:latin typeface="Courier New" pitchFamily="49" charset="0"/>
                <a:cs typeface="Courier New" pitchFamily="49" charset="0"/>
              </a:rPr>
              <a:t>	if (</a:t>
            </a:r>
            <a:r>
              <a:rPr lang="en-US" sz="2400" dirty="0" err="1">
                <a:latin typeface="Courier New" pitchFamily="49" charset="0"/>
                <a:cs typeface="Courier New" pitchFamily="49" charset="0"/>
              </a:rPr>
              <a:t>isset</a:t>
            </a:r>
            <a:r>
              <a:rPr lang="en-US" sz="2400" dirty="0">
                <a:latin typeface="Courier New" pitchFamily="49" charset="0"/>
                <a:cs typeface="Courier New" pitchFamily="49" charset="0"/>
              </a:rPr>
              <a:t>(</a:t>
            </a:r>
            <a:r>
              <a:rPr lang="en-US" sz="2400" dirty="0">
                <a:solidFill>
                  <a:srgbClr val="C00000"/>
                </a:solidFill>
                <a:latin typeface="Courier New" pitchFamily="49" charset="0"/>
                <a:cs typeface="Courier New" pitchFamily="49" charset="0"/>
              </a:rPr>
              <a:t>$_COOKIE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ntb</a:t>
            </a:r>
            <a:r>
              <a:rPr lang="en-US" sz="2400" dirty="0">
                <a:latin typeface="Courier New" pitchFamily="49" charset="0"/>
                <a:cs typeface="Courier New" pitchFamily="49" charset="0"/>
              </a:rPr>
              <a: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  		echo 'Welcome '.$_COOKIE['</a:t>
            </a:r>
            <a:r>
              <a:rPr lang="en-US" sz="2400" dirty="0" err="1">
                <a:latin typeface="Courier New" pitchFamily="49" charset="0"/>
                <a:cs typeface="Courier New" pitchFamily="49" charset="0"/>
              </a:rPr>
              <a:t>ntb</a:t>
            </a:r>
            <a:r>
              <a:rPr lang="en-US" sz="2400" dirty="0">
                <a:latin typeface="Courier New" pitchFamily="49" charset="0"/>
                <a:cs typeface="Courier New" pitchFamily="49" charset="0"/>
              </a:rPr>
              <a: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	else</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  		echo 'Welcome guest!&lt;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 /&gt;';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?&gt;</a:t>
            </a:r>
          </a:p>
          <a:p>
            <a:pPr>
              <a:defRPr/>
            </a:pPr>
            <a:endParaRPr lang="en-US" dirty="0" smtClean="0"/>
          </a:p>
        </p:txBody>
      </p:sp>
    </p:spTree>
    <p:extLst>
      <p:ext uri="{BB962C8B-B14F-4D97-AF65-F5344CB8AC3E}">
        <p14:creationId xmlns:p14="http://schemas.microsoft.com/office/powerpoint/2010/main" val="1732761929"/>
      </p:ext>
    </p:extLst>
  </p:cSld>
  <p:clrMapOvr>
    <a:masterClrMapping/>
  </p:clrMapOvr>
  <p:transition spd="slow">
    <p:wipe dir="d"/>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a:t>
            </a:r>
            <a:endParaRPr lang="en-US"/>
          </a:p>
        </p:txBody>
      </p:sp>
      <p:sp>
        <p:nvSpPr>
          <p:cNvPr id="252931" name="Content Placeholder 2"/>
          <p:cNvSpPr>
            <a:spLocks noGrp="1"/>
          </p:cNvSpPr>
          <p:nvPr>
            <p:ph idx="1"/>
          </p:nvPr>
        </p:nvSpPr>
        <p:spPr/>
        <p:txBody>
          <a:bodyPr>
            <a:normAutofit fontScale="92500" lnSpcReduction="10000"/>
          </a:bodyPr>
          <a:lstStyle/>
          <a:p>
            <a:r>
              <a:rPr lang="en-US" altLang="en-US" smtClean="0"/>
              <a:t>Tổ chức các bài tập trong phần trước thành 1 site với yêu cầu:</a:t>
            </a:r>
          </a:p>
          <a:p>
            <a:pPr lvl="1"/>
            <a:r>
              <a:rPr lang="en-US" altLang="en-US" smtClean="0"/>
              <a:t>Có menu ở mọi trang cho phép truy cập đến các trang chức năng riêng biệt.</a:t>
            </a:r>
          </a:p>
          <a:p>
            <a:pPr lvl="1"/>
            <a:r>
              <a:rPr lang="en-US" altLang="en-US" smtClean="0"/>
              <a:t>Mọi trang chức năng yêu cầu phải đăng nhập mới được sử dụng, nếu người dùng chưa đăng nhập thì chuyển người dùng về trang đăng nhập. (tự động hoặc link)</a:t>
            </a:r>
          </a:p>
          <a:p>
            <a:pPr lvl="1"/>
            <a:r>
              <a:rPr lang="en-US" altLang="en-US" smtClean="0"/>
              <a:t>Tạo trang logout.php cho phép người dùng thoát khỏi phiên đăng nhập. </a:t>
            </a:r>
          </a:p>
        </p:txBody>
      </p:sp>
    </p:spTree>
    <p:extLst>
      <p:ext uri="{BB962C8B-B14F-4D97-AF65-F5344CB8AC3E}">
        <p14:creationId xmlns:p14="http://schemas.microsoft.com/office/powerpoint/2010/main" val="3079607229"/>
      </p:ext>
    </p:extLst>
  </p:cSld>
  <p:clrMapOvr>
    <a:masterClrMapping/>
  </p:clrMapOvr>
  <p:transition spd="slow">
    <p:wipe dir="d"/>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9F221599-C203-41D5-A083-705E3CB2566C}" type="slidenum">
              <a:rPr lang="ko-KR" altLang="en-US"/>
              <a:pPr/>
              <a:t>253</a:t>
            </a:fld>
            <a:endParaRPr lang="en-US" altLang="ko-KR"/>
          </a:p>
        </p:txBody>
      </p:sp>
      <p:sp>
        <p:nvSpPr>
          <p:cNvPr id="96263" name="Text Box 7"/>
          <p:cNvSpPr txBox="1">
            <a:spLocks noChangeArrowheads="1"/>
          </p:cNvSpPr>
          <p:nvPr/>
        </p:nvSpPr>
        <p:spPr bwMode="auto">
          <a:xfrm>
            <a:off x="762000" y="228600"/>
            <a:ext cx="8114764" cy="8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dirty="0" err="1">
                <a:solidFill>
                  <a:schemeClr val="tx2"/>
                </a:solidFill>
              </a:rPr>
              <a:t>Chương</a:t>
            </a:r>
            <a:r>
              <a:rPr lang="en-US" sz="3200" b="1" dirty="0">
                <a:solidFill>
                  <a:schemeClr val="tx2"/>
                </a:solidFill>
              </a:rPr>
              <a:t> VII: Email </a:t>
            </a:r>
            <a:r>
              <a:rPr lang="en-US" sz="3200" b="1" dirty="0" err="1">
                <a:solidFill>
                  <a:schemeClr val="tx2"/>
                </a:solidFill>
              </a:rPr>
              <a:t>và</a:t>
            </a:r>
            <a:r>
              <a:rPr lang="en-US" sz="3200" b="1" dirty="0">
                <a:solidFill>
                  <a:schemeClr val="tx2"/>
                </a:solidFill>
              </a:rPr>
              <a:t> Upload files</a:t>
            </a:r>
          </a:p>
          <a:p>
            <a:pPr>
              <a:spcBef>
                <a:spcPct val="50000"/>
              </a:spcBef>
            </a:pPr>
            <a:endParaRPr lang="en-US" sz="1350" b="1" dirty="0"/>
          </a:p>
        </p:txBody>
      </p:sp>
      <p:sp>
        <p:nvSpPr>
          <p:cNvPr id="96265" name="Text Box 9"/>
          <p:cNvSpPr txBox="1">
            <a:spLocks noChangeArrowheads="1"/>
          </p:cNvSpPr>
          <p:nvPr/>
        </p:nvSpPr>
        <p:spPr bwMode="auto">
          <a:xfrm>
            <a:off x="823174" y="1853724"/>
            <a:ext cx="8053590" cy="31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100" dirty="0" err="1"/>
              <a:t>Cú</a:t>
            </a:r>
            <a:r>
              <a:rPr lang="en-US" sz="2100" dirty="0"/>
              <a:t> </a:t>
            </a:r>
            <a:r>
              <a:rPr lang="en-US" sz="2100" dirty="0" err="1"/>
              <a:t>pháp</a:t>
            </a:r>
            <a:r>
              <a:rPr lang="en-US" sz="2100" dirty="0"/>
              <a:t>: </a:t>
            </a:r>
            <a:r>
              <a:rPr lang="en-US" sz="2100" b="1" dirty="0">
                <a:solidFill>
                  <a:schemeClr val="tx2"/>
                </a:solidFill>
              </a:rPr>
              <a:t>mail</a:t>
            </a:r>
            <a:r>
              <a:rPr lang="en-US" sz="2100" b="1" dirty="0"/>
              <a:t>(</a:t>
            </a:r>
            <a:r>
              <a:rPr lang="en-US" sz="2100" b="1" dirty="0" err="1">
                <a:solidFill>
                  <a:srgbClr val="2D713A"/>
                </a:solidFill>
              </a:rPr>
              <a:t>to,subject,message,headers,parameters</a:t>
            </a:r>
            <a:r>
              <a:rPr lang="en-US" sz="2100" b="1" dirty="0"/>
              <a:t>) </a:t>
            </a:r>
            <a:endParaRPr lang="en-US" sz="2100" dirty="0"/>
          </a:p>
          <a:p>
            <a:pPr>
              <a:spcBef>
                <a:spcPct val="50000"/>
              </a:spcBef>
            </a:pPr>
            <a:r>
              <a:rPr lang="en-US" sz="2100" dirty="0"/>
              <a:t>Ý </a:t>
            </a:r>
            <a:r>
              <a:rPr lang="en-US" sz="2100" dirty="0" err="1"/>
              <a:t>nghĩa</a:t>
            </a:r>
            <a:r>
              <a:rPr lang="en-US" sz="2100" dirty="0"/>
              <a:t> </a:t>
            </a:r>
            <a:r>
              <a:rPr lang="en-US" sz="2100" dirty="0" err="1"/>
              <a:t>các</a:t>
            </a:r>
            <a:r>
              <a:rPr lang="en-US" sz="2100" dirty="0"/>
              <a:t> </a:t>
            </a:r>
            <a:r>
              <a:rPr lang="en-US" sz="2100" dirty="0" err="1"/>
              <a:t>tham</a:t>
            </a:r>
            <a:r>
              <a:rPr lang="en-US" sz="2100" dirty="0"/>
              <a:t> </a:t>
            </a:r>
            <a:r>
              <a:rPr lang="en-US" sz="2100" dirty="0" err="1"/>
              <a:t>số</a:t>
            </a:r>
            <a:r>
              <a:rPr lang="en-US" sz="2100" dirty="0"/>
              <a:t>:</a:t>
            </a:r>
          </a:p>
          <a:p>
            <a:pPr>
              <a:spcBef>
                <a:spcPct val="50000"/>
              </a:spcBef>
            </a:pPr>
            <a:r>
              <a:rPr lang="en-US" sz="2100" dirty="0">
                <a:solidFill>
                  <a:schemeClr val="tx2"/>
                </a:solidFill>
              </a:rPr>
              <a:t>- to, subject, message</a:t>
            </a:r>
            <a:r>
              <a:rPr lang="en-US" sz="2100" dirty="0"/>
              <a:t> : </a:t>
            </a:r>
            <a:r>
              <a:rPr lang="en-US" sz="2100" dirty="0" err="1"/>
              <a:t>như</a:t>
            </a:r>
            <a:r>
              <a:rPr lang="en-US" sz="2100" dirty="0"/>
              <a:t> ý </a:t>
            </a:r>
            <a:r>
              <a:rPr lang="en-US" sz="2100" dirty="0" err="1"/>
              <a:t>nghĩa</a:t>
            </a:r>
            <a:r>
              <a:rPr lang="en-US" sz="2100" dirty="0"/>
              <a:t> </a:t>
            </a:r>
            <a:r>
              <a:rPr lang="en-US" sz="2100" dirty="0" err="1"/>
              <a:t>các</a:t>
            </a:r>
            <a:r>
              <a:rPr lang="en-US" sz="2100" dirty="0"/>
              <a:t> text box </a:t>
            </a:r>
            <a:r>
              <a:rPr lang="en-US" sz="2100" dirty="0" err="1"/>
              <a:t>khi</a:t>
            </a:r>
            <a:r>
              <a:rPr lang="en-US" sz="2100" dirty="0"/>
              <a:t> </a:t>
            </a:r>
            <a:r>
              <a:rPr lang="en-US" sz="2100" dirty="0" err="1"/>
              <a:t>soạn</a:t>
            </a:r>
            <a:r>
              <a:rPr lang="en-US" sz="2100" dirty="0"/>
              <a:t> mail</a:t>
            </a:r>
          </a:p>
          <a:p>
            <a:pPr>
              <a:spcBef>
                <a:spcPct val="50000"/>
              </a:spcBef>
            </a:pPr>
            <a:r>
              <a:rPr lang="en-US" sz="2100" dirty="0">
                <a:solidFill>
                  <a:srgbClr val="2D713A"/>
                </a:solidFill>
              </a:rPr>
              <a:t>- headers</a:t>
            </a:r>
            <a:r>
              <a:rPr lang="en-US" sz="2100" dirty="0"/>
              <a:t> :</a:t>
            </a:r>
            <a:r>
              <a:rPr lang="en-US" sz="2100" dirty="0" err="1"/>
              <a:t>tùy</a:t>
            </a:r>
            <a:r>
              <a:rPr lang="en-US" sz="2100" dirty="0"/>
              <a:t> </a:t>
            </a:r>
            <a:r>
              <a:rPr lang="en-US" sz="2100" dirty="0" err="1"/>
              <a:t>chọn</a:t>
            </a:r>
            <a:r>
              <a:rPr lang="en-US" sz="2100" dirty="0"/>
              <a:t>, </a:t>
            </a:r>
            <a:r>
              <a:rPr lang="en-US" sz="2100" dirty="0" err="1"/>
              <a:t>có</a:t>
            </a:r>
            <a:r>
              <a:rPr lang="en-US" sz="2100" dirty="0"/>
              <a:t> </a:t>
            </a:r>
            <a:r>
              <a:rPr lang="en-US" sz="2100" dirty="0" err="1"/>
              <a:t>thể</a:t>
            </a:r>
            <a:r>
              <a:rPr lang="en-US" sz="2100" dirty="0"/>
              <a:t> </a:t>
            </a:r>
            <a:r>
              <a:rPr lang="en-US" sz="2100" dirty="0" err="1"/>
              <a:t>sử</a:t>
            </a:r>
            <a:r>
              <a:rPr lang="en-US" sz="2100" dirty="0"/>
              <a:t> </a:t>
            </a:r>
            <a:r>
              <a:rPr lang="en-US" sz="2100" dirty="0" err="1"/>
              <a:t>dụng</a:t>
            </a:r>
            <a:r>
              <a:rPr lang="en-US" sz="2100" dirty="0"/>
              <a:t> Bcc, Cc</a:t>
            </a:r>
          </a:p>
          <a:p>
            <a:pPr>
              <a:spcBef>
                <a:spcPct val="50000"/>
              </a:spcBef>
            </a:pPr>
            <a:r>
              <a:rPr lang="en-US" sz="2100" dirty="0">
                <a:solidFill>
                  <a:srgbClr val="2D713A"/>
                </a:solidFill>
              </a:rPr>
              <a:t>- parameter</a:t>
            </a:r>
            <a:r>
              <a:rPr lang="en-US" sz="2100" dirty="0"/>
              <a:t>: </a:t>
            </a:r>
            <a:r>
              <a:rPr lang="en-US" sz="2100" dirty="0" err="1"/>
              <a:t>tùy</a:t>
            </a:r>
            <a:r>
              <a:rPr lang="en-US" sz="2100" dirty="0"/>
              <a:t> </a:t>
            </a:r>
            <a:r>
              <a:rPr lang="en-US" sz="2100" dirty="0" err="1"/>
              <a:t>chọn</a:t>
            </a:r>
            <a:r>
              <a:rPr lang="en-US" sz="2100" dirty="0"/>
              <a:t>, </a:t>
            </a:r>
            <a:r>
              <a:rPr lang="en-US" sz="2100" dirty="0" err="1"/>
              <a:t>các</a:t>
            </a:r>
            <a:r>
              <a:rPr lang="en-US" sz="2100" dirty="0"/>
              <a:t> </a:t>
            </a:r>
            <a:r>
              <a:rPr lang="en-US" sz="2100" dirty="0" err="1"/>
              <a:t>thông</a:t>
            </a:r>
            <a:r>
              <a:rPr lang="en-US" sz="2100" dirty="0"/>
              <a:t> </a:t>
            </a:r>
            <a:r>
              <a:rPr lang="en-US" sz="2100" dirty="0" err="1"/>
              <a:t>số</a:t>
            </a:r>
            <a:r>
              <a:rPr lang="en-US" sz="2100" dirty="0"/>
              <a:t> </a:t>
            </a:r>
            <a:r>
              <a:rPr lang="en-US" sz="2100" dirty="0" err="1"/>
              <a:t>về</a:t>
            </a:r>
            <a:r>
              <a:rPr lang="en-US" sz="2100" dirty="0"/>
              <a:t> </a:t>
            </a:r>
            <a:r>
              <a:rPr lang="en-US" sz="2100" dirty="0" err="1"/>
              <a:t>trình</a:t>
            </a:r>
            <a:r>
              <a:rPr lang="en-US" sz="2100" dirty="0"/>
              <a:t> </a:t>
            </a:r>
            <a:r>
              <a:rPr lang="en-US" sz="2100" dirty="0" err="1"/>
              <a:t>soạn</a:t>
            </a:r>
            <a:r>
              <a:rPr lang="en-US" sz="2100" dirty="0"/>
              <a:t>, </a:t>
            </a:r>
            <a:r>
              <a:rPr lang="en-US" sz="2100" dirty="0" err="1"/>
              <a:t>gởi</a:t>
            </a:r>
            <a:r>
              <a:rPr lang="en-US" sz="2100" dirty="0"/>
              <a:t> mail </a:t>
            </a:r>
          </a:p>
          <a:p>
            <a:pPr>
              <a:spcBef>
                <a:spcPct val="50000"/>
              </a:spcBef>
            </a:pPr>
            <a:r>
              <a:rPr lang="en-US" sz="2100" dirty="0" err="1"/>
              <a:t>Trong</a:t>
            </a:r>
            <a:r>
              <a:rPr lang="en-US" sz="2100" dirty="0"/>
              <a:t> </a:t>
            </a:r>
            <a:r>
              <a:rPr lang="en-US" sz="2100" dirty="0" err="1"/>
              <a:t>phần</a:t>
            </a:r>
            <a:r>
              <a:rPr lang="en-US" sz="2100" dirty="0"/>
              <a:t> message: </a:t>
            </a:r>
            <a:r>
              <a:rPr lang="en-US" sz="2100" dirty="0" err="1"/>
              <a:t>sử</a:t>
            </a:r>
            <a:r>
              <a:rPr lang="en-US" sz="2100" dirty="0"/>
              <a:t> </a:t>
            </a:r>
            <a:r>
              <a:rPr lang="en-US" sz="2100" dirty="0" err="1"/>
              <a:t>dụng</a:t>
            </a:r>
            <a:r>
              <a:rPr lang="en-US" sz="2100" dirty="0"/>
              <a:t> </a:t>
            </a:r>
            <a:r>
              <a:rPr lang="en-US" sz="2100" dirty="0" err="1"/>
              <a:t>ký</a:t>
            </a:r>
            <a:r>
              <a:rPr lang="en-US" sz="2100" dirty="0"/>
              <a:t> </a:t>
            </a:r>
            <a:r>
              <a:rPr lang="en-US" sz="2100" dirty="0" err="1"/>
              <a:t>hiệu</a:t>
            </a:r>
            <a:r>
              <a:rPr lang="en-US" sz="2100" dirty="0"/>
              <a:t> \n </a:t>
            </a:r>
            <a:r>
              <a:rPr lang="en-US" sz="2100" dirty="0" err="1"/>
              <a:t>để</a:t>
            </a:r>
            <a:r>
              <a:rPr lang="en-US" sz="2100" dirty="0"/>
              <a:t> </a:t>
            </a:r>
            <a:r>
              <a:rPr lang="en-US" sz="2100" dirty="0" err="1"/>
              <a:t>xuống</a:t>
            </a:r>
            <a:r>
              <a:rPr lang="en-US" sz="2100" dirty="0"/>
              <a:t> </a:t>
            </a:r>
            <a:r>
              <a:rPr lang="en-US" sz="2100" dirty="0" err="1"/>
              <a:t>dòng</a:t>
            </a:r>
            <a:r>
              <a:rPr lang="en-US" sz="2100" dirty="0"/>
              <a:t>.</a:t>
            </a:r>
          </a:p>
          <a:p>
            <a:pPr>
              <a:spcBef>
                <a:spcPct val="50000"/>
              </a:spcBef>
            </a:pPr>
            <a:endParaRPr lang="en-US" sz="1350" dirty="0"/>
          </a:p>
        </p:txBody>
      </p:sp>
      <p:sp>
        <p:nvSpPr>
          <p:cNvPr id="2" name="Rectangle 1"/>
          <p:cNvSpPr/>
          <p:nvPr/>
        </p:nvSpPr>
        <p:spPr>
          <a:xfrm>
            <a:off x="758780" y="1286371"/>
            <a:ext cx="2689582" cy="461665"/>
          </a:xfrm>
          <a:prstGeom prst="rect">
            <a:avLst/>
          </a:prstGeom>
        </p:spPr>
        <p:txBody>
          <a:bodyPr wrap="none">
            <a:spAutoFit/>
          </a:bodyPr>
          <a:lstStyle/>
          <a:p>
            <a:r>
              <a:rPr lang="en-US" sz="2400" b="1" dirty="0">
                <a:solidFill>
                  <a:schemeClr val="tx2"/>
                </a:solidFill>
              </a:rPr>
              <a:t> </a:t>
            </a:r>
            <a:r>
              <a:rPr lang="en-US" sz="2400" b="1" dirty="0" err="1">
                <a:solidFill>
                  <a:schemeClr val="tx2"/>
                </a:solidFill>
              </a:rPr>
              <a:t>Gởi</a:t>
            </a:r>
            <a:r>
              <a:rPr lang="en-US" sz="2400" b="1" dirty="0">
                <a:solidFill>
                  <a:schemeClr val="tx2"/>
                </a:solidFill>
              </a:rPr>
              <a:t> mail </a:t>
            </a:r>
            <a:r>
              <a:rPr lang="en-US" sz="2400" b="1" dirty="0" err="1">
                <a:solidFill>
                  <a:schemeClr val="tx2"/>
                </a:solidFill>
              </a:rPr>
              <a:t>trong</a:t>
            </a:r>
            <a:r>
              <a:rPr lang="en-US" sz="2400" b="1" dirty="0">
                <a:solidFill>
                  <a:schemeClr val="tx2"/>
                </a:solidFill>
              </a:rPr>
              <a:t> PHP</a:t>
            </a:r>
            <a:endParaRPr lang="en-US" sz="2400" dirty="0"/>
          </a:p>
        </p:txBody>
      </p:sp>
    </p:spTree>
    <p:extLst>
      <p:ext uri="{BB962C8B-B14F-4D97-AF65-F5344CB8AC3E}">
        <p14:creationId xmlns:p14="http://schemas.microsoft.com/office/powerpoint/2010/main" val="2086080911"/>
      </p:ext>
    </p:extLst>
  </p:cSld>
  <p:clrMapOvr>
    <a:masterClrMapping/>
  </p:clrMapOvr>
  <p:transition spd="slow">
    <p:wipe dir="d"/>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4"/>
          <p:cNvSpPr txBox="1">
            <a:spLocks noChangeArrowheads="1"/>
          </p:cNvSpPr>
          <p:nvPr/>
        </p:nvSpPr>
        <p:spPr bwMode="auto">
          <a:xfrm>
            <a:off x="685800" y="838200"/>
            <a:ext cx="807720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dirty="0" err="1"/>
              <a:t>Ví</a:t>
            </a:r>
            <a:r>
              <a:rPr lang="en-US" sz="2000" dirty="0"/>
              <a:t> </a:t>
            </a:r>
            <a:r>
              <a:rPr lang="en-US" sz="2000" dirty="0" err="1"/>
              <a:t>dụ</a:t>
            </a:r>
            <a:r>
              <a:rPr lang="en-US" sz="2000" dirty="0"/>
              <a:t> :</a:t>
            </a:r>
          </a:p>
          <a:p>
            <a:pPr>
              <a:spcBef>
                <a:spcPct val="50000"/>
              </a:spcBef>
            </a:pPr>
            <a:r>
              <a:rPr lang="en-US" sz="2000" dirty="0" err="1"/>
              <a:t>Tệp</a:t>
            </a:r>
            <a:r>
              <a:rPr lang="en-US" sz="2000" dirty="0"/>
              <a:t> </a:t>
            </a:r>
            <a:r>
              <a:rPr lang="en-US" sz="2000" b="1" dirty="0" err="1">
                <a:solidFill>
                  <a:schemeClr val="tx2"/>
                </a:solidFill>
              </a:rPr>
              <a:t>Send_mail.php</a:t>
            </a:r>
            <a:endParaRPr lang="en-US" sz="2000" b="1" dirty="0">
              <a:solidFill>
                <a:schemeClr val="tx2"/>
              </a:solidFill>
            </a:endParaRPr>
          </a:p>
          <a:p>
            <a:r>
              <a:rPr lang="en-US" sz="2000" dirty="0"/>
              <a:t>&lt;?</a:t>
            </a:r>
            <a:r>
              <a:rPr lang="en-US" sz="2000" dirty="0" err="1"/>
              <a:t>php</a:t>
            </a:r>
            <a:r>
              <a:rPr lang="en-US" sz="2000" dirty="0"/>
              <a:t/>
            </a:r>
            <a:br>
              <a:rPr lang="en-US" sz="2000" dirty="0"/>
            </a:br>
            <a:r>
              <a:rPr lang="en-US" sz="2000" dirty="0">
                <a:solidFill>
                  <a:srgbClr val="405E4A"/>
                </a:solidFill>
              </a:rPr>
              <a:t>// </a:t>
            </a:r>
            <a:r>
              <a:rPr lang="en-US" sz="2000" dirty="0" err="1">
                <a:solidFill>
                  <a:srgbClr val="405E4A"/>
                </a:solidFill>
              </a:rPr>
              <a:t>mình</a:t>
            </a:r>
            <a:r>
              <a:rPr lang="en-US" sz="2000" dirty="0">
                <a:solidFill>
                  <a:srgbClr val="405E4A"/>
                </a:solidFill>
              </a:rPr>
              <a:t> </a:t>
            </a:r>
            <a:r>
              <a:rPr lang="en-US" sz="2000" dirty="0" err="1">
                <a:solidFill>
                  <a:srgbClr val="405E4A"/>
                </a:solidFill>
              </a:rPr>
              <a:t>viết</a:t>
            </a:r>
            <a:r>
              <a:rPr lang="en-US" sz="2000" dirty="0">
                <a:solidFill>
                  <a:srgbClr val="405E4A"/>
                </a:solidFill>
              </a:rPr>
              <a:t> </a:t>
            </a:r>
            <a:r>
              <a:rPr lang="en-US" sz="2000" dirty="0" err="1">
                <a:solidFill>
                  <a:srgbClr val="405E4A"/>
                </a:solidFill>
              </a:rPr>
              <a:t>thư</a:t>
            </a:r>
            <a:r>
              <a:rPr lang="en-US" sz="2000" dirty="0">
                <a:solidFill>
                  <a:srgbClr val="405E4A"/>
                </a:solidFill>
              </a:rPr>
              <a:t> </a:t>
            </a:r>
            <a:r>
              <a:rPr lang="en-US" sz="2000" dirty="0" err="1">
                <a:solidFill>
                  <a:srgbClr val="405E4A"/>
                </a:solidFill>
              </a:rPr>
              <a:t>gởi</a:t>
            </a:r>
            <a:r>
              <a:rPr lang="en-US" sz="2000" dirty="0">
                <a:solidFill>
                  <a:srgbClr val="405E4A"/>
                </a:solidFill>
              </a:rPr>
              <a:t> </a:t>
            </a:r>
            <a:r>
              <a:rPr lang="en-US" sz="2000" dirty="0" err="1">
                <a:solidFill>
                  <a:srgbClr val="405E4A"/>
                </a:solidFill>
              </a:rPr>
              <a:t>cho</a:t>
            </a:r>
            <a:r>
              <a:rPr lang="en-US" sz="2000" dirty="0">
                <a:solidFill>
                  <a:srgbClr val="405E4A"/>
                </a:solidFill>
              </a:rPr>
              <a:t> </a:t>
            </a:r>
            <a:r>
              <a:rPr lang="en-US" sz="2000" dirty="0" err="1">
                <a:solidFill>
                  <a:srgbClr val="405E4A"/>
                </a:solidFill>
              </a:rPr>
              <a:t>mình</a:t>
            </a:r>
            <a:endParaRPr lang="en-US" sz="2000" dirty="0">
              <a:solidFill>
                <a:srgbClr val="405E4A"/>
              </a:solidFill>
            </a:endParaRPr>
          </a:p>
          <a:p>
            <a:r>
              <a:rPr lang="en-US" sz="2000" dirty="0"/>
              <a:t>$to = “hovanlam@qnu.edu.vn";</a:t>
            </a:r>
            <a:br>
              <a:rPr lang="en-US" sz="2000" dirty="0"/>
            </a:br>
            <a:r>
              <a:rPr lang="en-US" sz="2000" dirty="0"/>
              <a:t>$subject = "Test mail";</a:t>
            </a:r>
            <a:br>
              <a:rPr lang="en-US" sz="2000" dirty="0"/>
            </a:br>
            <a:r>
              <a:rPr lang="en-US" sz="2000" dirty="0"/>
              <a:t>$message = "Hello! This is a simple email message.";</a:t>
            </a:r>
            <a:br>
              <a:rPr lang="en-US" sz="2000" dirty="0"/>
            </a:br>
            <a:r>
              <a:rPr lang="en-US" sz="2000" dirty="0"/>
              <a:t>$from = “ndt473@yahoo.com";</a:t>
            </a:r>
            <a:br>
              <a:rPr lang="en-US" sz="2000" dirty="0"/>
            </a:br>
            <a:r>
              <a:rPr lang="en-US" sz="2000" dirty="0"/>
              <a:t>$headers = "From: $from";</a:t>
            </a:r>
            <a:br>
              <a:rPr lang="en-US" sz="2000" dirty="0"/>
            </a:br>
            <a:r>
              <a:rPr lang="en-US" sz="2000" dirty="0">
                <a:solidFill>
                  <a:schemeClr val="tx2"/>
                </a:solidFill>
              </a:rPr>
              <a:t>@</a:t>
            </a:r>
            <a:r>
              <a:rPr lang="en-US" sz="2000" dirty="0"/>
              <a:t>mail($</a:t>
            </a:r>
            <a:r>
              <a:rPr lang="en-US" sz="2000" dirty="0" err="1"/>
              <a:t>to,$subject,$message,$headers</a:t>
            </a:r>
            <a:r>
              <a:rPr lang="en-US" sz="2000" dirty="0"/>
              <a:t>); </a:t>
            </a:r>
            <a:r>
              <a:rPr lang="en-US" sz="2000" dirty="0">
                <a:solidFill>
                  <a:srgbClr val="405E4A"/>
                </a:solidFill>
              </a:rPr>
              <a:t>// </a:t>
            </a:r>
            <a:r>
              <a:rPr lang="en-US" sz="2000" dirty="0" err="1">
                <a:solidFill>
                  <a:srgbClr val="405E4A"/>
                </a:solidFill>
              </a:rPr>
              <a:t>không</a:t>
            </a:r>
            <a:r>
              <a:rPr lang="en-US" sz="2000" dirty="0">
                <a:solidFill>
                  <a:srgbClr val="405E4A"/>
                </a:solidFill>
              </a:rPr>
              <a:t> </a:t>
            </a:r>
            <a:r>
              <a:rPr lang="en-US" sz="2000" dirty="0" err="1">
                <a:solidFill>
                  <a:srgbClr val="405E4A"/>
                </a:solidFill>
              </a:rPr>
              <a:t>cho</a:t>
            </a:r>
            <a:r>
              <a:rPr lang="en-US" sz="2000" dirty="0">
                <a:solidFill>
                  <a:srgbClr val="405E4A"/>
                </a:solidFill>
              </a:rPr>
              <a:t> warning!</a:t>
            </a:r>
            <a:r>
              <a:rPr lang="en-US" sz="2000" dirty="0"/>
              <a:t/>
            </a:r>
            <a:br>
              <a:rPr lang="en-US" sz="2000" dirty="0"/>
            </a:br>
            <a:r>
              <a:rPr lang="en-US" sz="2000" dirty="0"/>
              <a:t>echo "Mail Sent.";</a:t>
            </a:r>
            <a:br>
              <a:rPr lang="en-US" sz="2000" dirty="0"/>
            </a:br>
            <a:r>
              <a:rPr lang="en-US" sz="2000" dirty="0"/>
              <a:t>?&gt; </a:t>
            </a:r>
          </a:p>
          <a:p>
            <a:pPr>
              <a:spcBef>
                <a:spcPct val="50000"/>
              </a:spcBef>
            </a:pPr>
            <a:r>
              <a:rPr lang="en-US" sz="2000" dirty="0" err="1"/>
              <a:t>Lưu</a:t>
            </a:r>
            <a:r>
              <a:rPr lang="en-US" sz="2000" dirty="0"/>
              <a:t> ý: </a:t>
            </a:r>
          </a:p>
          <a:p>
            <a:pPr algn="just">
              <a:spcBef>
                <a:spcPct val="20000"/>
              </a:spcBef>
              <a:buFontTx/>
              <a:buChar char="-"/>
            </a:pPr>
            <a:r>
              <a:rPr lang="en-US" sz="2000" dirty="0" err="1">
                <a:solidFill>
                  <a:srgbClr val="405E4A"/>
                </a:solidFill>
              </a:rPr>
              <a:t>người</a:t>
            </a:r>
            <a:r>
              <a:rPr lang="en-US" sz="2000" dirty="0">
                <a:solidFill>
                  <a:srgbClr val="405E4A"/>
                </a:solidFill>
              </a:rPr>
              <a:t> </a:t>
            </a:r>
            <a:r>
              <a:rPr lang="en-US" sz="2000" dirty="0" err="1">
                <a:solidFill>
                  <a:srgbClr val="405E4A"/>
                </a:solidFill>
              </a:rPr>
              <a:t>gởi</a:t>
            </a:r>
            <a:r>
              <a:rPr lang="en-US" sz="2000" dirty="0">
                <a:solidFill>
                  <a:srgbClr val="405E4A"/>
                </a:solidFill>
              </a:rPr>
              <a:t> </a:t>
            </a:r>
            <a:r>
              <a:rPr lang="en-US" sz="2000" dirty="0" err="1">
                <a:solidFill>
                  <a:srgbClr val="405E4A"/>
                </a:solidFill>
              </a:rPr>
              <a:t>phải</a:t>
            </a:r>
            <a:r>
              <a:rPr lang="en-US" sz="2000" dirty="0">
                <a:solidFill>
                  <a:srgbClr val="405E4A"/>
                </a:solidFill>
              </a:rPr>
              <a:t> </a:t>
            </a:r>
            <a:r>
              <a:rPr lang="en-US" sz="2000" dirty="0" err="1">
                <a:solidFill>
                  <a:srgbClr val="405E4A"/>
                </a:solidFill>
              </a:rPr>
              <a:t>có</a:t>
            </a:r>
            <a:r>
              <a:rPr lang="en-US" sz="2000" dirty="0">
                <a:solidFill>
                  <a:srgbClr val="405E4A"/>
                </a:solidFill>
              </a:rPr>
              <a:t> </a:t>
            </a:r>
            <a:r>
              <a:rPr lang="en-US" sz="2000" dirty="0" err="1">
                <a:solidFill>
                  <a:srgbClr val="405E4A"/>
                </a:solidFill>
              </a:rPr>
              <a:t>một</a:t>
            </a:r>
            <a:r>
              <a:rPr lang="en-US" sz="2000" dirty="0">
                <a:solidFill>
                  <a:srgbClr val="405E4A"/>
                </a:solidFill>
              </a:rPr>
              <a:t> </a:t>
            </a:r>
            <a:r>
              <a:rPr lang="en-US" sz="2000" dirty="0" err="1">
                <a:solidFill>
                  <a:srgbClr val="405E4A"/>
                </a:solidFill>
              </a:rPr>
              <a:t>đia</a:t>
            </a:r>
            <a:r>
              <a:rPr lang="en-US" sz="2000" dirty="0">
                <a:solidFill>
                  <a:srgbClr val="405E4A"/>
                </a:solidFill>
              </a:rPr>
              <a:t> </a:t>
            </a:r>
            <a:r>
              <a:rPr lang="en-US" sz="2000" dirty="0" err="1">
                <a:solidFill>
                  <a:srgbClr val="405E4A"/>
                </a:solidFill>
              </a:rPr>
              <a:t>chỉ</a:t>
            </a:r>
            <a:r>
              <a:rPr lang="en-US" sz="2000" dirty="0">
                <a:solidFill>
                  <a:srgbClr val="405E4A"/>
                </a:solidFill>
              </a:rPr>
              <a:t> mail. Theo </a:t>
            </a:r>
            <a:r>
              <a:rPr lang="en-US" sz="2000" dirty="0" err="1">
                <a:solidFill>
                  <a:srgbClr val="405E4A"/>
                </a:solidFill>
              </a:rPr>
              <a:t>dõi</a:t>
            </a:r>
            <a:r>
              <a:rPr lang="en-US" sz="2000" dirty="0">
                <a:solidFill>
                  <a:srgbClr val="405E4A"/>
                </a:solidFill>
              </a:rPr>
              <a:t> </a:t>
            </a:r>
            <a:r>
              <a:rPr lang="en-US" sz="2000" dirty="0" err="1">
                <a:solidFill>
                  <a:srgbClr val="405E4A"/>
                </a:solidFill>
              </a:rPr>
              <a:t>các</a:t>
            </a:r>
            <a:r>
              <a:rPr lang="en-US" sz="2000" dirty="0">
                <a:solidFill>
                  <a:srgbClr val="405E4A"/>
                </a:solidFill>
              </a:rPr>
              <a:t> </a:t>
            </a:r>
            <a:r>
              <a:rPr lang="en-US" sz="2000" dirty="0" err="1">
                <a:solidFill>
                  <a:srgbClr val="405E4A"/>
                </a:solidFill>
              </a:rPr>
              <a:t>kỹ</a:t>
            </a:r>
            <a:r>
              <a:rPr lang="en-US" sz="2000" dirty="0">
                <a:solidFill>
                  <a:srgbClr val="405E4A"/>
                </a:solidFill>
              </a:rPr>
              <a:t> </a:t>
            </a:r>
            <a:r>
              <a:rPr lang="en-US" sz="2000" dirty="0" err="1">
                <a:solidFill>
                  <a:srgbClr val="405E4A"/>
                </a:solidFill>
              </a:rPr>
              <a:t>thuật</a:t>
            </a:r>
            <a:r>
              <a:rPr lang="en-US" sz="2000" dirty="0">
                <a:solidFill>
                  <a:srgbClr val="405E4A"/>
                </a:solidFill>
              </a:rPr>
              <a:t> </a:t>
            </a:r>
            <a:r>
              <a:rPr lang="en-US" sz="2000" dirty="0" err="1">
                <a:solidFill>
                  <a:srgbClr val="405E4A"/>
                </a:solidFill>
              </a:rPr>
              <a:t>chống</a:t>
            </a:r>
            <a:r>
              <a:rPr lang="en-US" sz="2000" dirty="0">
                <a:solidFill>
                  <a:srgbClr val="405E4A"/>
                </a:solidFill>
              </a:rPr>
              <a:t> spam </a:t>
            </a:r>
            <a:r>
              <a:rPr lang="en-US" sz="2000" dirty="0" err="1">
                <a:solidFill>
                  <a:srgbClr val="405E4A"/>
                </a:solidFill>
              </a:rPr>
              <a:t>của</a:t>
            </a:r>
            <a:r>
              <a:rPr lang="en-US" sz="2000" dirty="0">
                <a:solidFill>
                  <a:srgbClr val="405E4A"/>
                </a:solidFill>
              </a:rPr>
              <a:t> </a:t>
            </a:r>
            <a:r>
              <a:rPr lang="en-US" sz="2000" dirty="0" err="1">
                <a:solidFill>
                  <a:srgbClr val="405E4A"/>
                </a:solidFill>
              </a:rPr>
              <a:t>mỗi</a:t>
            </a:r>
            <a:r>
              <a:rPr lang="en-US" sz="2000" dirty="0">
                <a:solidFill>
                  <a:srgbClr val="405E4A"/>
                </a:solidFill>
              </a:rPr>
              <a:t> </a:t>
            </a:r>
            <a:r>
              <a:rPr lang="en-US" sz="2000" dirty="0" err="1">
                <a:solidFill>
                  <a:srgbClr val="405E4A"/>
                </a:solidFill>
              </a:rPr>
              <a:t>trình</a:t>
            </a:r>
            <a:r>
              <a:rPr lang="en-US" sz="2000" dirty="0">
                <a:solidFill>
                  <a:srgbClr val="405E4A"/>
                </a:solidFill>
              </a:rPr>
              <a:t> </a:t>
            </a:r>
            <a:r>
              <a:rPr lang="en-US" sz="2000" dirty="0" err="1">
                <a:solidFill>
                  <a:srgbClr val="405E4A"/>
                </a:solidFill>
              </a:rPr>
              <a:t>gởi</a:t>
            </a:r>
            <a:r>
              <a:rPr lang="en-US" sz="2000" dirty="0">
                <a:solidFill>
                  <a:srgbClr val="405E4A"/>
                </a:solidFill>
              </a:rPr>
              <a:t>, </a:t>
            </a:r>
            <a:r>
              <a:rPr lang="en-US" sz="2000" dirty="0" err="1">
                <a:solidFill>
                  <a:srgbClr val="405E4A"/>
                </a:solidFill>
              </a:rPr>
              <a:t>nhận</a:t>
            </a:r>
            <a:r>
              <a:rPr lang="en-US" sz="2000" dirty="0">
                <a:solidFill>
                  <a:srgbClr val="405E4A"/>
                </a:solidFill>
              </a:rPr>
              <a:t> mail </a:t>
            </a:r>
            <a:r>
              <a:rPr lang="en-US" sz="2000" dirty="0" err="1">
                <a:solidFill>
                  <a:srgbClr val="405E4A"/>
                </a:solidFill>
              </a:rPr>
              <a:t>của</a:t>
            </a:r>
            <a:r>
              <a:rPr lang="en-US" sz="2000" dirty="0">
                <a:solidFill>
                  <a:srgbClr val="405E4A"/>
                </a:solidFill>
              </a:rPr>
              <a:t> </a:t>
            </a:r>
            <a:r>
              <a:rPr lang="en-US" sz="2000" dirty="0" err="1">
                <a:solidFill>
                  <a:srgbClr val="405E4A"/>
                </a:solidFill>
              </a:rPr>
              <a:t>người</a:t>
            </a:r>
            <a:r>
              <a:rPr lang="en-US" sz="2000" dirty="0">
                <a:solidFill>
                  <a:srgbClr val="405E4A"/>
                </a:solidFill>
              </a:rPr>
              <a:t> </a:t>
            </a:r>
            <a:r>
              <a:rPr lang="en-US" sz="2000" dirty="0" err="1">
                <a:solidFill>
                  <a:srgbClr val="405E4A"/>
                </a:solidFill>
              </a:rPr>
              <a:t>nhận</a:t>
            </a:r>
            <a:r>
              <a:rPr lang="en-US" sz="2000" dirty="0">
                <a:solidFill>
                  <a:srgbClr val="405E4A"/>
                </a:solidFill>
              </a:rPr>
              <a:t>!</a:t>
            </a:r>
          </a:p>
          <a:p>
            <a:pPr>
              <a:spcBef>
                <a:spcPct val="20000"/>
              </a:spcBef>
              <a:buFontTx/>
              <a:buChar char="-"/>
            </a:pPr>
            <a:r>
              <a:rPr lang="en-US" sz="2000" dirty="0" err="1">
                <a:solidFill>
                  <a:srgbClr val="405E4A"/>
                </a:solidFill>
              </a:rPr>
              <a:t>Phối</a:t>
            </a:r>
            <a:r>
              <a:rPr lang="en-US" sz="2000" dirty="0">
                <a:solidFill>
                  <a:srgbClr val="405E4A"/>
                </a:solidFill>
              </a:rPr>
              <a:t> </a:t>
            </a:r>
            <a:r>
              <a:rPr lang="en-US" sz="2000" dirty="0" err="1">
                <a:solidFill>
                  <a:srgbClr val="405E4A"/>
                </a:solidFill>
              </a:rPr>
              <a:t>hợp</a:t>
            </a:r>
            <a:r>
              <a:rPr lang="en-US" sz="2000" dirty="0">
                <a:solidFill>
                  <a:srgbClr val="405E4A"/>
                </a:solidFill>
              </a:rPr>
              <a:t> </a:t>
            </a:r>
            <a:r>
              <a:rPr lang="en-US" sz="2000" dirty="0" err="1">
                <a:solidFill>
                  <a:srgbClr val="405E4A"/>
                </a:solidFill>
              </a:rPr>
              <a:t>với</a:t>
            </a:r>
            <a:r>
              <a:rPr lang="en-US" sz="2000" dirty="0">
                <a:solidFill>
                  <a:srgbClr val="405E4A"/>
                </a:solidFill>
              </a:rPr>
              <a:t> form </a:t>
            </a:r>
            <a:r>
              <a:rPr lang="en-US" sz="2000" dirty="0" err="1">
                <a:solidFill>
                  <a:srgbClr val="405E4A"/>
                </a:solidFill>
              </a:rPr>
              <a:t>để</a:t>
            </a:r>
            <a:r>
              <a:rPr lang="en-US" sz="2000" dirty="0">
                <a:solidFill>
                  <a:srgbClr val="405E4A"/>
                </a:solidFill>
              </a:rPr>
              <a:t> </a:t>
            </a:r>
            <a:r>
              <a:rPr lang="en-US" sz="2000" dirty="0" err="1">
                <a:solidFill>
                  <a:srgbClr val="405E4A"/>
                </a:solidFill>
              </a:rPr>
              <a:t>soạn</a:t>
            </a:r>
            <a:r>
              <a:rPr lang="en-US" sz="2000" dirty="0">
                <a:solidFill>
                  <a:srgbClr val="405E4A"/>
                </a:solidFill>
              </a:rPr>
              <a:t> </a:t>
            </a:r>
            <a:r>
              <a:rPr lang="en-US" sz="2000" dirty="0" err="1">
                <a:solidFill>
                  <a:srgbClr val="405E4A"/>
                </a:solidFill>
              </a:rPr>
              <a:t>thảo</a:t>
            </a:r>
            <a:r>
              <a:rPr lang="en-US" sz="2000" dirty="0">
                <a:solidFill>
                  <a:srgbClr val="405E4A"/>
                </a:solidFill>
              </a:rPr>
              <a:t> </a:t>
            </a:r>
            <a:r>
              <a:rPr lang="en-US" sz="2000" dirty="0" err="1">
                <a:solidFill>
                  <a:srgbClr val="405E4A"/>
                </a:solidFill>
              </a:rPr>
              <a:t>một</a:t>
            </a:r>
            <a:r>
              <a:rPr lang="en-US" sz="2000" dirty="0">
                <a:solidFill>
                  <a:srgbClr val="405E4A"/>
                </a:solidFill>
              </a:rPr>
              <a:t> </a:t>
            </a:r>
            <a:r>
              <a:rPr lang="en-US" sz="2000" dirty="0" err="1">
                <a:solidFill>
                  <a:srgbClr val="405E4A"/>
                </a:solidFill>
              </a:rPr>
              <a:t>trình</a:t>
            </a:r>
            <a:r>
              <a:rPr lang="en-US" sz="2000" dirty="0">
                <a:solidFill>
                  <a:srgbClr val="405E4A"/>
                </a:solidFill>
              </a:rPr>
              <a:t> </a:t>
            </a:r>
            <a:r>
              <a:rPr lang="en-US" sz="2000" dirty="0" err="1">
                <a:solidFill>
                  <a:srgbClr val="405E4A"/>
                </a:solidFill>
              </a:rPr>
              <a:t>gởi</a:t>
            </a:r>
            <a:r>
              <a:rPr lang="en-US" sz="2000" dirty="0">
                <a:solidFill>
                  <a:srgbClr val="405E4A"/>
                </a:solidFill>
              </a:rPr>
              <a:t> mail</a:t>
            </a:r>
          </a:p>
          <a:p>
            <a:pPr algn="just">
              <a:spcBef>
                <a:spcPct val="20000"/>
              </a:spcBef>
              <a:buFontTx/>
              <a:buChar char="-"/>
            </a:pPr>
            <a:r>
              <a:rPr lang="en-US" sz="2000" dirty="0" err="1">
                <a:solidFill>
                  <a:srgbClr val="405E4A"/>
                </a:solidFill>
              </a:rPr>
              <a:t>Có</a:t>
            </a:r>
            <a:r>
              <a:rPr lang="en-US" sz="2000" dirty="0">
                <a:solidFill>
                  <a:srgbClr val="405E4A"/>
                </a:solidFill>
              </a:rPr>
              <a:t> </a:t>
            </a:r>
            <a:r>
              <a:rPr lang="en-US" sz="2000" dirty="0" err="1">
                <a:solidFill>
                  <a:srgbClr val="405E4A"/>
                </a:solidFill>
              </a:rPr>
              <a:t>thể</a:t>
            </a:r>
            <a:r>
              <a:rPr lang="en-US" sz="2000" dirty="0">
                <a:solidFill>
                  <a:srgbClr val="405E4A"/>
                </a:solidFill>
              </a:rPr>
              <a:t> </a:t>
            </a:r>
            <a:r>
              <a:rPr lang="en-US" sz="2000" dirty="0" err="1">
                <a:solidFill>
                  <a:srgbClr val="405E4A"/>
                </a:solidFill>
              </a:rPr>
              <a:t>lập</a:t>
            </a:r>
            <a:r>
              <a:rPr lang="en-US" sz="2000" dirty="0">
                <a:solidFill>
                  <a:srgbClr val="405E4A"/>
                </a:solidFill>
              </a:rPr>
              <a:t> </a:t>
            </a:r>
            <a:r>
              <a:rPr lang="en-US" sz="2000" dirty="0" err="1">
                <a:solidFill>
                  <a:srgbClr val="405E4A"/>
                </a:solidFill>
              </a:rPr>
              <a:t>trình</a:t>
            </a:r>
            <a:r>
              <a:rPr lang="en-US" sz="2000" dirty="0">
                <a:solidFill>
                  <a:srgbClr val="405E4A"/>
                </a:solidFill>
              </a:rPr>
              <a:t> </a:t>
            </a:r>
            <a:r>
              <a:rPr lang="en-US" sz="2000" dirty="0" err="1">
                <a:solidFill>
                  <a:srgbClr val="405E4A"/>
                </a:solidFill>
              </a:rPr>
              <a:t>để</a:t>
            </a:r>
            <a:r>
              <a:rPr lang="en-US" sz="2000" dirty="0">
                <a:solidFill>
                  <a:srgbClr val="405E4A"/>
                </a:solidFill>
              </a:rPr>
              <a:t> </a:t>
            </a:r>
            <a:r>
              <a:rPr lang="en-US" sz="2000" dirty="0" err="1">
                <a:solidFill>
                  <a:srgbClr val="405E4A"/>
                </a:solidFill>
              </a:rPr>
              <a:t>gởi</a:t>
            </a:r>
            <a:r>
              <a:rPr lang="en-US" sz="2000" dirty="0">
                <a:solidFill>
                  <a:srgbClr val="405E4A"/>
                </a:solidFill>
              </a:rPr>
              <a:t> mail </a:t>
            </a:r>
            <a:r>
              <a:rPr lang="en-US" sz="2000" dirty="0" err="1">
                <a:solidFill>
                  <a:srgbClr val="405E4A"/>
                </a:solidFill>
              </a:rPr>
              <a:t>đến</a:t>
            </a:r>
            <a:r>
              <a:rPr lang="en-US" sz="2000" dirty="0">
                <a:solidFill>
                  <a:srgbClr val="405E4A"/>
                </a:solidFill>
              </a:rPr>
              <a:t> </a:t>
            </a:r>
            <a:r>
              <a:rPr lang="en-US" sz="2000" dirty="0" err="1">
                <a:solidFill>
                  <a:srgbClr val="405E4A"/>
                </a:solidFill>
              </a:rPr>
              <a:t>danh</a:t>
            </a:r>
            <a:r>
              <a:rPr lang="en-US" sz="2000" dirty="0">
                <a:solidFill>
                  <a:srgbClr val="405E4A"/>
                </a:solidFill>
              </a:rPr>
              <a:t> </a:t>
            </a:r>
            <a:r>
              <a:rPr lang="en-US" sz="2000" dirty="0" err="1">
                <a:solidFill>
                  <a:srgbClr val="405E4A"/>
                </a:solidFill>
              </a:rPr>
              <a:t>sách</a:t>
            </a:r>
            <a:r>
              <a:rPr lang="en-US" sz="2000" dirty="0">
                <a:solidFill>
                  <a:srgbClr val="405E4A"/>
                </a:solidFill>
              </a:rPr>
              <a:t> </a:t>
            </a:r>
            <a:r>
              <a:rPr lang="en-US" sz="2000" dirty="0" err="1">
                <a:solidFill>
                  <a:srgbClr val="405E4A"/>
                </a:solidFill>
              </a:rPr>
              <a:t>các</a:t>
            </a:r>
            <a:r>
              <a:rPr lang="en-US" sz="2000" dirty="0">
                <a:solidFill>
                  <a:srgbClr val="405E4A"/>
                </a:solidFill>
              </a:rPr>
              <a:t> </a:t>
            </a:r>
            <a:r>
              <a:rPr lang="en-US" sz="2000" dirty="0" err="1">
                <a:solidFill>
                  <a:srgbClr val="405E4A"/>
                </a:solidFill>
              </a:rPr>
              <a:t>địa</a:t>
            </a:r>
            <a:r>
              <a:rPr lang="en-US" sz="2000" dirty="0">
                <a:solidFill>
                  <a:srgbClr val="405E4A"/>
                </a:solidFill>
              </a:rPr>
              <a:t> </a:t>
            </a:r>
            <a:r>
              <a:rPr lang="en-US" sz="2000" dirty="0" err="1">
                <a:solidFill>
                  <a:srgbClr val="405E4A"/>
                </a:solidFill>
              </a:rPr>
              <a:t>chỉ</a:t>
            </a:r>
            <a:r>
              <a:rPr lang="en-US" sz="2000" dirty="0">
                <a:solidFill>
                  <a:srgbClr val="405E4A"/>
                </a:solidFill>
              </a:rPr>
              <a:t> </a:t>
            </a:r>
            <a:r>
              <a:rPr lang="en-US" sz="2000" dirty="0" err="1">
                <a:solidFill>
                  <a:srgbClr val="405E4A"/>
                </a:solidFill>
              </a:rPr>
              <a:t>đã</a:t>
            </a:r>
            <a:r>
              <a:rPr lang="en-US" sz="2000" dirty="0">
                <a:solidFill>
                  <a:srgbClr val="405E4A"/>
                </a:solidFill>
              </a:rPr>
              <a:t> </a:t>
            </a:r>
            <a:r>
              <a:rPr lang="en-US" sz="2000" dirty="0" err="1">
                <a:solidFill>
                  <a:srgbClr val="405E4A"/>
                </a:solidFill>
              </a:rPr>
              <a:t>lưu</a:t>
            </a:r>
            <a:r>
              <a:rPr lang="en-US" sz="2000" dirty="0">
                <a:solidFill>
                  <a:srgbClr val="405E4A"/>
                </a:solidFill>
              </a:rPr>
              <a:t> </a:t>
            </a:r>
            <a:r>
              <a:rPr lang="en-US" sz="2000" dirty="0" err="1">
                <a:solidFill>
                  <a:srgbClr val="405E4A"/>
                </a:solidFill>
              </a:rPr>
              <a:t>trong</a:t>
            </a:r>
            <a:r>
              <a:rPr lang="en-US" sz="2000" dirty="0">
                <a:solidFill>
                  <a:srgbClr val="405E4A"/>
                </a:solidFill>
              </a:rPr>
              <a:t> CSDL</a:t>
            </a:r>
          </a:p>
        </p:txBody>
      </p:sp>
      <p:sp>
        <p:nvSpPr>
          <p:cNvPr id="4" name="Text Box 7"/>
          <p:cNvSpPr txBox="1">
            <a:spLocks noChangeArrowheads="1"/>
          </p:cNvSpPr>
          <p:nvPr/>
        </p:nvSpPr>
        <p:spPr bwMode="auto">
          <a:xfrm>
            <a:off x="631064" y="76200"/>
            <a:ext cx="8114764" cy="8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dirty="0" err="1">
                <a:solidFill>
                  <a:schemeClr val="tx2"/>
                </a:solidFill>
              </a:rPr>
              <a:t>Chương</a:t>
            </a:r>
            <a:r>
              <a:rPr lang="en-US" sz="3200" b="1" dirty="0">
                <a:solidFill>
                  <a:schemeClr val="tx2"/>
                </a:solidFill>
              </a:rPr>
              <a:t> VII: Email </a:t>
            </a:r>
            <a:r>
              <a:rPr lang="en-US" sz="3200" b="1" dirty="0" err="1">
                <a:solidFill>
                  <a:schemeClr val="tx2"/>
                </a:solidFill>
              </a:rPr>
              <a:t>và</a:t>
            </a:r>
            <a:r>
              <a:rPr lang="en-US" sz="3200" b="1" dirty="0">
                <a:solidFill>
                  <a:schemeClr val="tx2"/>
                </a:solidFill>
              </a:rPr>
              <a:t> Upload files</a:t>
            </a:r>
          </a:p>
          <a:p>
            <a:pPr>
              <a:spcBef>
                <a:spcPct val="50000"/>
              </a:spcBef>
            </a:pPr>
            <a:endParaRPr lang="en-US" sz="1350" b="1" dirty="0"/>
          </a:p>
        </p:txBody>
      </p:sp>
    </p:spTree>
    <p:extLst>
      <p:ext uri="{BB962C8B-B14F-4D97-AF65-F5344CB8AC3E}">
        <p14:creationId xmlns:p14="http://schemas.microsoft.com/office/powerpoint/2010/main" val="408783646"/>
      </p:ext>
    </p:extLst>
  </p:cSld>
  <p:clrMapOvr>
    <a:masterClrMapping/>
  </p:clrMapOvr>
  <p:transition spd="slow">
    <p:wipe dir="d"/>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987624"/>
            <a:ext cx="8229600" cy="5565576"/>
          </a:xfrm>
        </p:spPr>
        <p:txBody>
          <a:bodyPr/>
          <a:lstStyle/>
          <a:p>
            <a:pPr eaLnBrk="1" hangingPunct="1">
              <a:defRPr/>
            </a:pPr>
            <a:r>
              <a:rPr lang="en-US" dirty="0" err="1" smtClean="0"/>
              <a:t>Mở</a:t>
            </a:r>
            <a:r>
              <a:rPr lang="en-US" dirty="0" smtClean="0"/>
              <a:t> files:</a:t>
            </a:r>
          </a:p>
          <a:p>
            <a:pPr eaLnBrk="1" hangingPunct="1">
              <a:defRPr/>
            </a:pPr>
            <a:r>
              <a:rPr lang="en-US" sz="2800" dirty="0" err="1" smtClean="0"/>
              <a:t>Để</a:t>
            </a:r>
            <a:r>
              <a:rPr lang="en-US" sz="2800" dirty="0" smtClean="0"/>
              <a:t> </a:t>
            </a:r>
            <a:r>
              <a:rPr lang="en-US" sz="2800" dirty="0" err="1"/>
              <a:t>mở</a:t>
            </a:r>
            <a:r>
              <a:rPr lang="en-US" sz="2800" dirty="0"/>
              <a:t> 1 file ta </a:t>
            </a:r>
            <a:r>
              <a:rPr lang="en-US" sz="2800" dirty="0" err="1"/>
              <a:t>sử</a:t>
            </a:r>
            <a:r>
              <a:rPr lang="en-US" sz="2800" dirty="0"/>
              <a:t> </a:t>
            </a:r>
            <a:r>
              <a:rPr lang="en-US" sz="2800" dirty="0" err="1"/>
              <a:t>dụng</a:t>
            </a:r>
            <a:r>
              <a:rPr lang="en-US" sz="2800" dirty="0"/>
              <a:t> </a:t>
            </a:r>
            <a:r>
              <a:rPr lang="en-US" sz="2800" dirty="0" err="1"/>
              <a:t>cú</a:t>
            </a:r>
            <a:r>
              <a:rPr lang="en-US" sz="2800" dirty="0"/>
              <a:t> </a:t>
            </a:r>
            <a:r>
              <a:rPr lang="en-US" sz="2800" dirty="0" err="1"/>
              <a:t>pháp</a:t>
            </a:r>
            <a:r>
              <a:rPr lang="en-US" sz="2800" dirty="0"/>
              <a:t> </a:t>
            </a:r>
            <a:r>
              <a:rPr lang="en-US" sz="2800" dirty="0" err="1"/>
              <a:t>sau</a:t>
            </a:r>
            <a:r>
              <a:rPr lang="en-US" sz="2800" dirty="0"/>
              <a:t>: </a:t>
            </a:r>
          </a:p>
          <a:p>
            <a:pPr marL="0" indent="0" algn="ctr">
              <a:buNone/>
              <a:defRPr/>
            </a:pPr>
            <a:r>
              <a:rPr lang="en-US" sz="2800" dirty="0" err="1">
                <a:solidFill>
                  <a:srgbClr val="C00000"/>
                </a:solidFill>
                <a:latin typeface="Courier New" pitchFamily="49" charset="0"/>
                <a:cs typeface="Courier New" pitchFamily="49" charset="0"/>
              </a:rPr>
              <a:t>fopen</a:t>
            </a:r>
            <a:r>
              <a:rPr lang="en-US" sz="2800" dirty="0" smtClean="0">
                <a:latin typeface="Courier New" pitchFamily="49" charset="0"/>
                <a:cs typeface="Courier New" pitchFamily="49" charset="0"/>
              </a:rPr>
              <a:t>('path', </a:t>
            </a:r>
            <a:r>
              <a:rPr lang="en-US" sz="2800" dirty="0">
                <a:latin typeface="Courier New" pitchFamily="49" charset="0"/>
                <a:cs typeface="Courier New" pitchFamily="49" charset="0"/>
              </a:rPr>
              <a:t>mode)</a:t>
            </a:r>
          </a:p>
          <a:p>
            <a:pPr lvl="1" eaLnBrk="1" hangingPunct="1">
              <a:defRPr/>
            </a:pPr>
            <a:r>
              <a:rPr lang="en-US" dirty="0">
                <a:latin typeface="Courier New" pitchFamily="49" charset="0"/>
                <a:cs typeface="Courier New" pitchFamily="49" charset="0"/>
              </a:rPr>
              <a:t>path</a:t>
            </a:r>
            <a:r>
              <a:rPr lang="en-US" dirty="0"/>
              <a:t> </a:t>
            </a:r>
            <a:r>
              <a:rPr lang="en-US" dirty="0" err="1"/>
              <a:t>là</a:t>
            </a:r>
            <a:r>
              <a:rPr lang="en-US" dirty="0"/>
              <a:t> </a:t>
            </a:r>
            <a:r>
              <a:rPr lang="en-US" dirty="0" err="1"/>
              <a:t>đường</a:t>
            </a:r>
            <a:r>
              <a:rPr lang="en-US" dirty="0"/>
              <a:t> </a:t>
            </a:r>
            <a:r>
              <a:rPr lang="en-US" dirty="0" err="1"/>
              <a:t>dẫn</a:t>
            </a:r>
            <a:r>
              <a:rPr lang="en-US" dirty="0"/>
              <a:t> </a:t>
            </a:r>
            <a:r>
              <a:rPr lang="en-US" dirty="0" err="1"/>
              <a:t>tới</a:t>
            </a:r>
            <a:r>
              <a:rPr lang="en-US" dirty="0"/>
              <a:t> file </a:t>
            </a:r>
            <a:r>
              <a:rPr lang="en-US" dirty="0" err="1"/>
              <a:t>cần</a:t>
            </a:r>
            <a:r>
              <a:rPr lang="en-US" dirty="0"/>
              <a:t> </a:t>
            </a:r>
            <a:r>
              <a:rPr lang="en-US" dirty="0" err="1"/>
              <a:t>mở</a:t>
            </a:r>
            <a:r>
              <a:rPr lang="en-US" dirty="0"/>
              <a:t>.</a:t>
            </a:r>
          </a:p>
          <a:p>
            <a:pPr lvl="1" eaLnBrk="1" hangingPunct="1">
              <a:defRPr/>
            </a:pPr>
            <a:r>
              <a:rPr lang="en-US" dirty="0">
                <a:latin typeface="Courier New" pitchFamily="49" charset="0"/>
                <a:cs typeface="Courier New" pitchFamily="49" charset="0"/>
              </a:rPr>
              <a:t>mode</a:t>
            </a:r>
            <a:r>
              <a:rPr lang="en-US" dirty="0"/>
              <a:t> </a:t>
            </a:r>
            <a:r>
              <a:rPr lang="en-US" dirty="0" err="1"/>
              <a:t>là</a:t>
            </a:r>
            <a:r>
              <a:rPr lang="en-US" dirty="0"/>
              <a:t> </a:t>
            </a:r>
            <a:r>
              <a:rPr lang="en-US" dirty="0" err="1"/>
              <a:t>các</a:t>
            </a:r>
            <a:r>
              <a:rPr lang="en-US" dirty="0"/>
              <a:t> </a:t>
            </a:r>
            <a:r>
              <a:rPr lang="en-US" dirty="0" err="1"/>
              <a:t>chế</a:t>
            </a:r>
            <a:r>
              <a:rPr lang="en-US" dirty="0"/>
              <a:t> </a:t>
            </a:r>
            <a:r>
              <a:rPr lang="en-US" dirty="0" err="1"/>
              <a:t>độ</a:t>
            </a:r>
            <a:r>
              <a:rPr lang="en-US" dirty="0"/>
              <a:t> </a:t>
            </a:r>
            <a:r>
              <a:rPr lang="en-US" dirty="0" err="1"/>
              <a:t>mở-thao</a:t>
            </a:r>
            <a:r>
              <a:rPr lang="en-US" dirty="0"/>
              <a:t> </a:t>
            </a:r>
            <a:r>
              <a:rPr lang="en-US" dirty="0" err="1"/>
              <a:t>tác</a:t>
            </a:r>
            <a:r>
              <a:rPr lang="en-US" dirty="0"/>
              <a:t> </a:t>
            </a:r>
            <a:r>
              <a:rPr lang="en-US" dirty="0" err="1"/>
              <a:t>với</a:t>
            </a:r>
            <a:r>
              <a:rPr lang="en-US" dirty="0"/>
              <a:t> file</a:t>
            </a:r>
            <a:r>
              <a:rPr lang="en-US" dirty="0" smtClean="0"/>
              <a:t>.</a:t>
            </a:r>
          </a:p>
          <a:p>
            <a:pPr lvl="1" eaLnBrk="1" hangingPunct="1">
              <a:defRPr/>
            </a:pPr>
            <a:r>
              <a:rPr lang="en-US" dirty="0" err="1" smtClean="0"/>
              <a:t>Chú</a:t>
            </a:r>
            <a:r>
              <a:rPr lang="en-US" dirty="0" smtClean="0"/>
              <a:t> ý: </a:t>
            </a:r>
            <a:r>
              <a:rPr lang="en-US" dirty="0" err="1" smtClean="0"/>
              <a:t>ký</a:t>
            </a:r>
            <a:r>
              <a:rPr lang="en-US" dirty="0" smtClean="0"/>
              <a:t> </a:t>
            </a:r>
            <a:r>
              <a:rPr lang="en-US" dirty="0" err="1" smtClean="0"/>
              <a:t>hiệu</a:t>
            </a:r>
            <a:r>
              <a:rPr lang="en-US" dirty="0" smtClean="0"/>
              <a:t> </a:t>
            </a:r>
            <a:r>
              <a:rPr lang="en-US" dirty="0" err="1" smtClean="0"/>
              <a:t>đường</a:t>
            </a:r>
            <a:r>
              <a:rPr lang="en-US" dirty="0" smtClean="0"/>
              <a:t> </a:t>
            </a:r>
            <a:r>
              <a:rPr lang="en-US" dirty="0" err="1" smtClean="0"/>
              <a:t>dẫn</a:t>
            </a:r>
            <a:r>
              <a:rPr lang="en-US" dirty="0" smtClean="0"/>
              <a:t> \\ </a:t>
            </a:r>
            <a:r>
              <a:rPr lang="en-US" dirty="0" err="1" smtClean="0"/>
              <a:t>hoặc</a:t>
            </a:r>
            <a:r>
              <a:rPr lang="en-US" dirty="0" smtClean="0"/>
              <a:t> /</a:t>
            </a:r>
            <a:endParaRPr lang="en-US" dirty="0"/>
          </a:p>
        </p:txBody>
      </p:sp>
      <p:sp>
        <p:nvSpPr>
          <p:cNvPr id="4" name="Text Box 7"/>
          <p:cNvSpPr txBox="1">
            <a:spLocks noChangeArrowheads="1"/>
          </p:cNvSpPr>
          <p:nvPr/>
        </p:nvSpPr>
        <p:spPr bwMode="auto">
          <a:xfrm>
            <a:off x="631064" y="76200"/>
            <a:ext cx="8114764" cy="8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dirty="0" err="1">
                <a:solidFill>
                  <a:schemeClr val="tx2"/>
                </a:solidFill>
              </a:rPr>
              <a:t>Chương</a:t>
            </a:r>
            <a:r>
              <a:rPr lang="en-US" sz="3200" b="1" dirty="0">
                <a:solidFill>
                  <a:schemeClr val="tx2"/>
                </a:solidFill>
              </a:rPr>
              <a:t> VII: Email </a:t>
            </a:r>
            <a:r>
              <a:rPr lang="en-US" sz="3200" b="1" dirty="0" err="1">
                <a:solidFill>
                  <a:schemeClr val="tx2"/>
                </a:solidFill>
              </a:rPr>
              <a:t>và</a:t>
            </a:r>
            <a:r>
              <a:rPr lang="en-US" sz="3200" b="1" dirty="0">
                <a:solidFill>
                  <a:schemeClr val="tx2"/>
                </a:solidFill>
              </a:rPr>
              <a:t> Upload files</a:t>
            </a:r>
          </a:p>
          <a:p>
            <a:pPr>
              <a:spcBef>
                <a:spcPct val="50000"/>
              </a:spcBef>
            </a:pPr>
            <a:endParaRPr lang="en-US" sz="1350" b="1" dirty="0"/>
          </a:p>
        </p:txBody>
      </p:sp>
    </p:spTree>
    <p:extLst>
      <p:ext uri="{BB962C8B-B14F-4D97-AF65-F5344CB8AC3E}">
        <p14:creationId xmlns:p14="http://schemas.microsoft.com/office/powerpoint/2010/main" val="24610350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err="1" smtClean="0"/>
              <a:t>Mở</a:t>
            </a:r>
            <a:r>
              <a:rPr lang="en-US" dirty="0" smtClean="0"/>
              <a:t> file (</a:t>
            </a:r>
            <a:r>
              <a:rPr lang="en-US" dirty="0" err="1" smtClean="0"/>
              <a:t>tiếp</a:t>
            </a:r>
            <a:r>
              <a:rPr lang="en-US" dirty="0" smtClean="0"/>
              <a:t>)</a:t>
            </a:r>
            <a:endParaRPr lang="en-US" dirty="0"/>
          </a:p>
        </p:txBody>
      </p:sp>
      <p:sp>
        <p:nvSpPr>
          <p:cNvPr id="285699" name="Content Placeholder 2"/>
          <p:cNvSpPr>
            <a:spLocks noGrp="1"/>
          </p:cNvSpPr>
          <p:nvPr>
            <p:ph idx="1"/>
          </p:nvPr>
        </p:nvSpPr>
        <p:spPr>
          <a:xfrm>
            <a:off x="914400" y="1066800"/>
            <a:ext cx="8229600" cy="3243834"/>
          </a:xfrm>
        </p:spPr>
        <p:txBody>
          <a:bodyPr/>
          <a:lstStyle/>
          <a:p>
            <a:r>
              <a:rPr lang="en-US" altLang="en-US" dirty="0" err="1" smtClean="0"/>
              <a:t>Danh</a:t>
            </a:r>
            <a:r>
              <a:rPr lang="en-US" altLang="en-US" dirty="0" smtClean="0"/>
              <a:t> </a:t>
            </a:r>
            <a:r>
              <a:rPr lang="en-US" altLang="en-US" dirty="0" err="1" smtClean="0"/>
              <a:t>sách</a:t>
            </a:r>
            <a:r>
              <a:rPr lang="en-US" altLang="en-US" dirty="0" smtClean="0"/>
              <a:t> </a:t>
            </a:r>
            <a:r>
              <a:rPr lang="en-US" altLang="en-US" dirty="0" err="1" smtClean="0"/>
              <a:t>các</a:t>
            </a:r>
            <a:r>
              <a:rPr lang="en-US" altLang="en-US" dirty="0" smtClean="0"/>
              <a:t> mode:</a:t>
            </a:r>
          </a:p>
        </p:txBody>
      </p:sp>
      <p:pic>
        <p:nvPicPr>
          <p:cNvPr id="285700" name="Picture 4" descr="PHP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39" y="1905000"/>
            <a:ext cx="7638121"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003275"/>
      </p:ext>
    </p:extLst>
  </p:cSld>
  <p:clrMapOvr>
    <a:masterClrMapping/>
  </p:clrMapOvr>
  <p:transition spd="slow">
    <p:wipe dir="d"/>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828" y="8586"/>
            <a:ext cx="8077200" cy="1143000"/>
          </a:xfrm>
        </p:spPr>
        <p:txBody>
          <a:bodyPr/>
          <a:lstStyle/>
          <a:p>
            <a:pPr>
              <a:defRPr/>
            </a:pPr>
            <a:r>
              <a:rPr lang="en-US" dirty="0" err="1" smtClean="0"/>
              <a:t>Mở</a:t>
            </a:r>
            <a:r>
              <a:rPr lang="en-US" dirty="0" smtClean="0"/>
              <a:t> file (</a:t>
            </a:r>
            <a:r>
              <a:rPr lang="en-US" dirty="0" err="1" smtClean="0"/>
              <a:t>tiếp</a:t>
            </a:r>
            <a:r>
              <a:rPr lang="en-US" dirty="0" smtClean="0"/>
              <a:t>)</a:t>
            </a:r>
            <a:endParaRPr lang="en-US" dirty="0"/>
          </a:p>
        </p:txBody>
      </p:sp>
      <p:sp>
        <p:nvSpPr>
          <p:cNvPr id="3" name="Content Placeholder 2"/>
          <p:cNvSpPr>
            <a:spLocks noGrp="1"/>
          </p:cNvSpPr>
          <p:nvPr>
            <p:ph idx="1"/>
          </p:nvPr>
        </p:nvSpPr>
        <p:spPr>
          <a:xfrm>
            <a:off x="762000" y="1596413"/>
            <a:ext cx="8229600" cy="5109187"/>
          </a:xfrm>
        </p:spPr>
        <p:txBody>
          <a:bodyPr/>
          <a:lstStyle/>
          <a:p>
            <a:pPr>
              <a:defRPr/>
            </a:pPr>
            <a:r>
              <a:rPr lang="en-US" dirty="0" err="1" smtClean="0"/>
              <a:t>Ví</a:t>
            </a:r>
            <a:r>
              <a:rPr lang="en-US" dirty="0" smtClean="0"/>
              <a:t> </a:t>
            </a:r>
            <a:r>
              <a:rPr lang="en-US" dirty="0" err="1" smtClean="0"/>
              <a:t>dụ</a:t>
            </a:r>
            <a:r>
              <a:rPr lang="en-US" dirty="0" smtClean="0"/>
              <a:t>:</a:t>
            </a:r>
          </a:p>
          <a:p>
            <a:pPr indent="0">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 </a:t>
            </a:r>
            <a:r>
              <a:rPr lang="en-US" sz="2400" dirty="0" err="1">
                <a:solidFill>
                  <a:srgbClr val="C00000"/>
                </a:solidFill>
                <a:latin typeface="Courier New" pitchFamily="49" charset="0"/>
                <a:cs typeface="Courier New" pitchFamily="49" charset="0"/>
              </a:rPr>
              <a:t>fopen</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test.txt',r</a:t>
            </a:r>
            <a:r>
              <a:rPr lang="en-US" sz="2400" dirty="0">
                <a:latin typeface="Courier New" pitchFamily="49" charset="0"/>
                <a:cs typeface="Courier New" pitchFamily="49" charset="0"/>
              </a:rPr>
              <a:t>)</a:t>
            </a:r>
          </a:p>
          <a:p>
            <a:pPr indent="0">
              <a:buNone/>
              <a:defRPr/>
            </a:pPr>
            <a:r>
              <a:rPr lang="en-US" sz="2400" dirty="0">
                <a:latin typeface="Courier New" pitchFamily="49" charset="0"/>
                <a:cs typeface="Courier New" pitchFamily="49" charset="0"/>
              </a:rPr>
              <a:t>		</a:t>
            </a:r>
            <a:r>
              <a:rPr lang="en-US" sz="2400" b="1" dirty="0">
                <a:latin typeface="Courier New" pitchFamily="49" charset="0"/>
                <a:cs typeface="Courier New" pitchFamily="49" charset="0"/>
              </a:rPr>
              <a:t>or</a:t>
            </a:r>
            <a:r>
              <a:rPr lang="en-US" sz="2400" dirty="0">
                <a:latin typeface="Courier New" pitchFamily="49" charset="0"/>
                <a:cs typeface="Courier New" pitchFamily="49" charset="0"/>
              </a:rPr>
              <a:t> </a:t>
            </a:r>
            <a:r>
              <a:rPr lang="en-US" sz="2400" dirty="0">
                <a:solidFill>
                  <a:srgbClr val="C00000"/>
                </a:solidFill>
                <a:latin typeface="Courier New" pitchFamily="49" charset="0"/>
                <a:cs typeface="Courier New" pitchFamily="49" charset="0"/>
              </a:rPr>
              <a:t>exit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khong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tim</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thay</a:t>
            </a:r>
            <a:r>
              <a:rPr lang="en-US" sz="2400" dirty="0">
                <a:latin typeface="Courier New" pitchFamily="49" charset="0"/>
                <a:cs typeface="Courier New" pitchFamily="49" charset="0"/>
              </a:rPr>
              <a:t> file');</a:t>
            </a:r>
          </a:p>
          <a:p>
            <a:pPr indent="0">
              <a:buNone/>
              <a:defRPr/>
            </a:pPr>
            <a:r>
              <a:rPr lang="en-US" sz="2400" dirty="0">
                <a:latin typeface="Courier New" pitchFamily="49" charset="0"/>
                <a:cs typeface="Courier New" pitchFamily="49" charset="0"/>
              </a:rPr>
              <a:t>?&gt;</a:t>
            </a:r>
          </a:p>
          <a:p>
            <a:pPr>
              <a:defRPr/>
            </a:pPr>
            <a:r>
              <a:rPr lang="en-US" dirty="0" err="1" smtClean="0"/>
              <a:t>Lưu</a:t>
            </a:r>
            <a:r>
              <a:rPr lang="en-US" dirty="0" smtClean="0"/>
              <a:t> ý:</a:t>
            </a:r>
          </a:p>
          <a:p>
            <a:pPr lvl="1">
              <a:defRPr/>
            </a:pPr>
            <a:r>
              <a:rPr lang="en-US" dirty="0" err="1" smtClean="0"/>
              <a:t>Việc</a:t>
            </a:r>
            <a:r>
              <a:rPr lang="en-US" dirty="0" smtClean="0"/>
              <a:t> </a:t>
            </a:r>
            <a:r>
              <a:rPr lang="en-US" dirty="0" err="1" smtClean="0"/>
              <a:t>mở</a:t>
            </a:r>
            <a:r>
              <a:rPr lang="en-US" dirty="0" smtClean="0"/>
              <a:t> file ở </a:t>
            </a:r>
            <a:r>
              <a:rPr lang="en-US" dirty="0" err="1" smtClean="0"/>
              <a:t>trên</a:t>
            </a:r>
            <a:r>
              <a:rPr lang="en-US" dirty="0" smtClean="0"/>
              <a:t> </a:t>
            </a:r>
            <a:r>
              <a:rPr lang="en-US" dirty="0" err="1" smtClean="0"/>
              <a:t>không</a:t>
            </a:r>
            <a:r>
              <a:rPr lang="en-US" dirty="0" smtClean="0"/>
              <a:t> </a:t>
            </a:r>
            <a:r>
              <a:rPr lang="en-US" dirty="0" err="1" smtClean="0"/>
              <a:t>có</a:t>
            </a:r>
            <a:r>
              <a:rPr lang="en-US" dirty="0" smtClean="0"/>
              <a:t> </a:t>
            </a:r>
            <a:r>
              <a:rPr lang="en-US" dirty="0" err="1" smtClean="0"/>
              <a:t>nghĩa</a:t>
            </a:r>
            <a:r>
              <a:rPr lang="en-US" dirty="0" smtClean="0"/>
              <a:t> </a:t>
            </a:r>
            <a:r>
              <a:rPr lang="en-US" dirty="0" err="1" smtClean="0"/>
              <a:t>là</a:t>
            </a:r>
            <a:r>
              <a:rPr lang="en-US" dirty="0" smtClean="0"/>
              <a:t> file </a:t>
            </a:r>
            <a:r>
              <a:rPr lang="en-US" dirty="0" err="1" smtClean="0"/>
              <a:t>đã</a:t>
            </a:r>
            <a:r>
              <a:rPr lang="en-US" dirty="0" smtClean="0"/>
              <a:t> </a:t>
            </a:r>
            <a:r>
              <a:rPr lang="en-US" dirty="0" err="1" smtClean="0"/>
              <a:t>được</a:t>
            </a:r>
            <a:r>
              <a:rPr lang="en-US" dirty="0" smtClean="0"/>
              <a:t> </a:t>
            </a:r>
            <a:r>
              <a:rPr lang="en-US" dirty="0" err="1" smtClean="0"/>
              <a:t>đọc</a:t>
            </a:r>
            <a:r>
              <a:rPr lang="en-US" dirty="0" smtClean="0"/>
              <a:t>. </a:t>
            </a:r>
            <a:r>
              <a:rPr lang="en-US" dirty="0" err="1" smtClean="0"/>
              <a:t>Để</a:t>
            </a:r>
            <a:r>
              <a:rPr lang="en-US" dirty="0" smtClean="0"/>
              <a:t> </a:t>
            </a:r>
            <a:r>
              <a:rPr lang="en-US" dirty="0" err="1" smtClean="0"/>
              <a:t>đọc</a:t>
            </a:r>
            <a:r>
              <a:rPr lang="en-US" dirty="0" smtClean="0"/>
              <a:t> file ta </a:t>
            </a:r>
            <a:r>
              <a:rPr lang="en-US" dirty="0" err="1" smtClean="0"/>
              <a:t>cần</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đọc</a:t>
            </a:r>
            <a:r>
              <a:rPr lang="en-US" dirty="0" smtClean="0"/>
              <a:t>/</a:t>
            </a:r>
            <a:r>
              <a:rPr lang="en-US" dirty="0" err="1" smtClean="0"/>
              <a:t>duyệt</a:t>
            </a:r>
            <a:r>
              <a:rPr lang="en-US" dirty="0" smtClean="0"/>
              <a:t> file </a:t>
            </a:r>
            <a:r>
              <a:rPr lang="en-US" dirty="0" err="1" smtClean="0"/>
              <a:t>riêng</a:t>
            </a:r>
            <a:r>
              <a:rPr lang="en-US" dirty="0" smtClean="0"/>
              <a:t>.</a:t>
            </a:r>
          </a:p>
          <a:p>
            <a:pPr>
              <a:defRPr/>
            </a:pPr>
            <a:endParaRPr lang="en-US" dirty="0"/>
          </a:p>
        </p:txBody>
      </p:sp>
    </p:spTree>
    <p:extLst>
      <p:ext uri="{BB962C8B-B14F-4D97-AF65-F5344CB8AC3E}">
        <p14:creationId xmlns:p14="http://schemas.microsoft.com/office/powerpoint/2010/main" val="17843786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487" y="228600"/>
            <a:ext cx="8077200" cy="1143000"/>
          </a:xfrm>
        </p:spPr>
        <p:txBody>
          <a:bodyPr/>
          <a:lstStyle/>
          <a:p>
            <a:pPr>
              <a:defRPr/>
            </a:pPr>
            <a:r>
              <a:rPr lang="en-US" dirty="0" err="1" smtClean="0"/>
              <a:t>Đóng</a:t>
            </a:r>
            <a:r>
              <a:rPr lang="en-US" dirty="0" smtClean="0"/>
              <a:t> file</a:t>
            </a:r>
            <a:endParaRPr lang="en-US" dirty="0"/>
          </a:p>
        </p:txBody>
      </p:sp>
      <p:sp>
        <p:nvSpPr>
          <p:cNvPr id="3" name="Content Placeholder 2"/>
          <p:cNvSpPr>
            <a:spLocks noGrp="1"/>
          </p:cNvSpPr>
          <p:nvPr>
            <p:ph idx="1"/>
          </p:nvPr>
        </p:nvSpPr>
        <p:spPr/>
        <p:txBody>
          <a:bodyPr/>
          <a:lstStyle/>
          <a:p>
            <a:pPr>
              <a:defRPr/>
            </a:pPr>
            <a:r>
              <a:rPr lang="en-US" sz="2800" dirty="0" err="1" smtClean="0"/>
              <a:t>Để</a:t>
            </a:r>
            <a:r>
              <a:rPr lang="en-US" sz="2800" dirty="0" smtClean="0"/>
              <a:t> </a:t>
            </a:r>
            <a:r>
              <a:rPr lang="en-US" sz="2800" dirty="0" err="1" smtClean="0"/>
              <a:t>đóng</a:t>
            </a:r>
            <a:r>
              <a:rPr lang="en-US" sz="2800" dirty="0" smtClean="0"/>
              <a:t> file, ta </a:t>
            </a:r>
            <a:r>
              <a:rPr lang="en-US" sz="2800" dirty="0" err="1" smtClean="0"/>
              <a:t>dùng</a:t>
            </a:r>
            <a:r>
              <a:rPr lang="en-US" sz="2800" dirty="0" smtClean="0"/>
              <a:t> </a:t>
            </a:r>
            <a:r>
              <a:rPr lang="en-US" sz="2800" dirty="0" err="1" smtClean="0"/>
              <a:t>câu</a:t>
            </a:r>
            <a:r>
              <a:rPr lang="en-US" sz="2800" dirty="0" smtClean="0"/>
              <a:t> </a:t>
            </a:r>
            <a:r>
              <a:rPr lang="en-US" sz="2800" dirty="0" err="1" smtClean="0"/>
              <a:t>lệnh</a:t>
            </a:r>
            <a:r>
              <a:rPr lang="en-US" sz="2800" dirty="0" smtClean="0"/>
              <a:t>:</a:t>
            </a:r>
          </a:p>
          <a:p>
            <a:pPr marL="0" indent="0" algn="ctr">
              <a:buNone/>
              <a:defRPr/>
            </a:pPr>
            <a:r>
              <a:rPr lang="en-US" sz="2800" b="1" dirty="0" err="1" smtClean="0">
                <a:solidFill>
                  <a:srgbClr val="C00000"/>
                </a:solidFill>
                <a:latin typeface="Courier New" pitchFamily="49" charset="0"/>
                <a:cs typeface="Courier New" pitchFamily="49" charset="0"/>
              </a:rPr>
              <a:t>fclose</a:t>
            </a:r>
            <a:r>
              <a:rPr lang="en-US" sz="2800" dirty="0" smtClean="0">
                <a:solidFill>
                  <a:srgbClr val="C00000"/>
                </a:solidFill>
                <a:latin typeface="Courier New" pitchFamily="49" charset="0"/>
                <a:cs typeface="Courier New" pitchFamily="49" charset="0"/>
              </a:rPr>
              <a:t> </a:t>
            </a: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biến_file</a:t>
            </a:r>
            <a:r>
              <a:rPr lang="en-US" sz="2800" dirty="0" smtClean="0">
                <a:latin typeface="Courier New" pitchFamily="49" charset="0"/>
                <a:cs typeface="Courier New" pitchFamily="49" charset="0"/>
              </a:rPr>
              <a:t>)</a:t>
            </a:r>
            <a:endParaRPr lang="en-US" sz="2800" dirty="0">
              <a:latin typeface="Courier New" pitchFamily="49" charset="0"/>
              <a:cs typeface="Courier New" pitchFamily="49" charset="0"/>
            </a:endParaRPr>
          </a:p>
          <a:p>
            <a:pPr lvl="1">
              <a:defRPr/>
            </a:pPr>
            <a:r>
              <a:rPr lang="en-US" dirty="0" err="1" smtClean="0"/>
              <a:t>Luôn</a:t>
            </a:r>
            <a:r>
              <a:rPr lang="en-US" dirty="0" smtClean="0"/>
              <a:t> </a:t>
            </a:r>
            <a:r>
              <a:rPr lang="en-US" dirty="0" err="1" smtClean="0"/>
              <a:t>nhớ</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đóng</a:t>
            </a:r>
            <a:r>
              <a:rPr lang="en-US" dirty="0" smtClean="0"/>
              <a:t> file </a:t>
            </a:r>
            <a:r>
              <a:rPr lang="en-US" dirty="0" err="1" smtClean="0"/>
              <a:t>sau</a:t>
            </a:r>
            <a:r>
              <a:rPr lang="en-US" dirty="0" smtClean="0"/>
              <a:t> </a:t>
            </a:r>
            <a:r>
              <a:rPr lang="en-US" dirty="0" err="1" smtClean="0"/>
              <a:t>khi</a:t>
            </a:r>
            <a:r>
              <a:rPr lang="en-US" dirty="0" smtClean="0"/>
              <a:t> </a:t>
            </a:r>
            <a:r>
              <a:rPr lang="en-US" dirty="0" err="1" smtClean="0"/>
              <a:t>thao</a:t>
            </a:r>
            <a:r>
              <a:rPr lang="en-US" dirty="0" smtClean="0"/>
              <a:t> </a:t>
            </a:r>
            <a:r>
              <a:rPr lang="en-US" dirty="0" err="1" smtClean="0"/>
              <a:t>tác</a:t>
            </a:r>
            <a:r>
              <a:rPr lang="en-US" dirty="0" smtClean="0"/>
              <a:t> </a:t>
            </a:r>
            <a:r>
              <a:rPr lang="en-US" dirty="0" err="1" smtClean="0"/>
              <a:t>xong</a:t>
            </a:r>
            <a:r>
              <a:rPr lang="en-US" dirty="0" smtClean="0"/>
              <a:t>.</a:t>
            </a:r>
          </a:p>
          <a:p>
            <a:pPr>
              <a:defRPr/>
            </a:pPr>
            <a:r>
              <a:rPr lang="en-US" sz="2800" dirty="0" err="1" smtClean="0"/>
              <a:t>Ví</a:t>
            </a:r>
            <a:r>
              <a:rPr lang="en-US" sz="2800" dirty="0" smtClean="0"/>
              <a:t> </a:t>
            </a:r>
            <a:r>
              <a:rPr lang="en-US" sz="2800" dirty="0" err="1" smtClean="0"/>
              <a:t>dụ</a:t>
            </a:r>
            <a:r>
              <a:rPr lang="en-US" sz="2800" dirty="0" smtClean="0"/>
              <a:t>:</a:t>
            </a:r>
          </a:p>
          <a:p>
            <a:pPr indent="0">
              <a:spcBef>
                <a:spcPts val="300"/>
              </a:spcBef>
              <a:buNone/>
              <a:defRPr/>
            </a:pPr>
            <a:r>
              <a:rPr lang="en-US" sz="1813" dirty="0">
                <a:latin typeface="Courier New" pitchFamily="49" charset="0"/>
                <a:cs typeface="Courier New" pitchFamily="49" charset="0"/>
              </a:rPr>
              <a:t>&lt;?</a:t>
            </a:r>
            <a:r>
              <a:rPr lang="en-US" sz="1813" dirty="0" err="1">
                <a:latin typeface="Courier New" pitchFamily="49" charset="0"/>
                <a:cs typeface="Courier New" pitchFamily="49" charset="0"/>
              </a:rPr>
              <a:t>php</a:t>
            </a:r>
            <a:endParaRPr lang="en-US" sz="1813" dirty="0">
              <a:latin typeface="Courier New" pitchFamily="49" charset="0"/>
              <a:cs typeface="Courier New" pitchFamily="49" charset="0"/>
            </a:endParaRPr>
          </a:p>
          <a:p>
            <a:pPr indent="0">
              <a:spcBef>
                <a:spcPts val="300"/>
              </a:spcBef>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 </a:t>
            </a:r>
            <a:r>
              <a:rPr lang="en-US" sz="1813" dirty="0" err="1">
                <a:latin typeface="Courier New" pitchFamily="49" charset="0"/>
                <a:cs typeface="Courier New" pitchFamily="49" charset="0"/>
              </a:rPr>
              <a:t>fopen</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test.txt',r</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		or exit('</a:t>
            </a:r>
            <a:r>
              <a:rPr lang="en-US" sz="1813" dirty="0" err="1">
                <a:latin typeface="Courier New" pitchFamily="49" charset="0"/>
                <a:cs typeface="Courier New" pitchFamily="49" charset="0"/>
              </a:rPr>
              <a:t>khong</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tim</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thay</a:t>
            </a:r>
            <a:r>
              <a:rPr lang="en-US" sz="1813" dirty="0">
                <a:latin typeface="Courier New" pitchFamily="49" charset="0"/>
                <a:cs typeface="Courier New" pitchFamily="49" charset="0"/>
              </a:rPr>
              <a:t> file');</a:t>
            </a:r>
          </a:p>
          <a:p>
            <a:pPr indent="0">
              <a:spcBef>
                <a:spcPts val="300"/>
              </a:spcBef>
              <a:buNone/>
              <a:defRPr/>
            </a:pPr>
            <a:r>
              <a:rPr lang="en-US" sz="1813" dirty="0">
                <a:latin typeface="Courier New" pitchFamily="49" charset="0"/>
                <a:cs typeface="Courier New" pitchFamily="49" charset="0"/>
              </a:rPr>
              <a:t>	</a:t>
            </a:r>
            <a:r>
              <a:rPr lang="en-US" sz="1813" dirty="0" err="1">
                <a:solidFill>
                  <a:srgbClr val="C00000"/>
                </a:solidFill>
                <a:latin typeface="Courier New" pitchFamily="49" charset="0"/>
                <a:cs typeface="Courier New" pitchFamily="49" charset="0"/>
              </a:rPr>
              <a:t>fclose</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?&gt;</a:t>
            </a:r>
          </a:p>
          <a:p>
            <a:pPr>
              <a:defRPr/>
            </a:pPr>
            <a:endParaRPr lang="en-US" dirty="0"/>
          </a:p>
          <a:p>
            <a:pPr>
              <a:defRPr/>
            </a:pPr>
            <a:endParaRPr lang="en-US" dirty="0" smtClean="0"/>
          </a:p>
          <a:p>
            <a:pPr>
              <a:defRPr/>
            </a:pPr>
            <a:endParaRPr lang="en-US" dirty="0"/>
          </a:p>
        </p:txBody>
      </p:sp>
    </p:spTree>
    <p:extLst>
      <p:ext uri="{BB962C8B-B14F-4D97-AF65-F5344CB8AC3E}">
        <p14:creationId xmlns:p14="http://schemas.microsoft.com/office/powerpoint/2010/main" val="36031846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a:t>
            </a:r>
            <a:endParaRPr lang="en-US"/>
          </a:p>
        </p:txBody>
      </p:sp>
      <p:sp>
        <p:nvSpPr>
          <p:cNvPr id="288771" name="Content Placeholder 2"/>
          <p:cNvSpPr>
            <a:spLocks noGrp="1"/>
          </p:cNvSpPr>
          <p:nvPr>
            <p:ph idx="1"/>
          </p:nvPr>
        </p:nvSpPr>
        <p:spPr/>
        <p:txBody>
          <a:bodyPr/>
          <a:lstStyle/>
          <a:p>
            <a:r>
              <a:rPr lang="vi-VN" altLang="en-US" smtClean="0"/>
              <a:t>PHP </a:t>
            </a:r>
            <a:r>
              <a:rPr lang="en-US" altLang="en-US" smtClean="0"/>
              <a:t>hỗ trợ nhiều hình thức đọc file khác nhau. 2 hình thức đọc </a:t>
            </a:r>
            <a:r>
              <a:rPr lang="vi-VN" altLang="en-US" smtClean="0"/>
              <a:t>phổ biến nhất là</a:t>
            </a:r>
            <a:r>
              <a:rPr lang="en-US" altLang="en-US" smtClean="0"/>
              <a:t>:</a:t>
            </a:r>
          </a:p>
          <a:p>
            <a:pPr lvl="1"/>
            <a:r>
              <a:rPr lang="en-US" altLang="en-US" smtClean="0"/>
              <a:t>Đ</a:t>
            </a:r>
            <a:r>
              <a:rPr lang="vi-VN" altLang="en-US" smtClean="0"/>
              <a:t>ọc theo từng dòng</a:t>
            </a:r>
            <a:r>
              <a:rPr lang="en-US" altLang="en-US" smtClean="0"/>
              <a:t>.</a:t>
            </a:r>
          </a:p>
          <a:p>
            <a:pPr lvl="1"/>
            <a:r>
              <a:rPr lang="en-US" altLang="en-US" smtClean="0"/>
              <a:t>Đ</a:t>
            </a:r>
            <a:r>
              <a:rPr lang="vi-VN" altLang="en-US" smtClean="0"/>
              <a:t>ọc file theo từng ký tự. </a:t>
            </a:r>
          </a:p>
          <a:p>
            <a:endParaRPr lang="en-US" altLang="en-US" smtClean="0"/>
          </a:p>
        </p:txBody>
      </p:sp>
    </p:spTree>
    <p:extLst>
      <p:ext uri="{BB962C8B-B14F-4D97-AF65-F5344CB8AC3E}">
        <p14:creationId xmlns:p14="http://schemas.microsoft.com/office/powerpoint/2010/main" val="2599153249"/>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564" y="30480"/>
            <a:ext cx="8229600" cy="800100"/>
          </a:xfrm>
        </p:spPr>
        <p:txBody>
          <a:bodyPr/>
          <a:lstStyle/>
          <a:p>
            <a:r>
              <a:rPr lang="en-US" dirty="0" err="1"/>
              <a:t>Cài</a:t>
            </a:r>
            <a:r>
              <a:rPr lang="en-US" dirty="0"/>
              <a:t> </a:t>
            </a:r>
            <a:r>
              <a:rPr lang="en-US" dirty="0" err="1"/>
              <a:t>đặt</a:t>
            </a:r>
            <a:r>
              <a:rPr lang="en-US" dirty="0"/>
              <a:t> PHP </a:t>
            </a:r>
            <a:r>
              <a:rPr lang="en-US" dirty="0" smtClean="0"/>
              <a:t>Engine (</a:t>
            </a:r>
            <a:r>
              <a:rPr lang="en-US" dirty="0" err="1" smtClean="0"/>
              <a:t>tiếp</a:t>
            </a:r>
            <a:r>
              <a:rPr lang="en-US" dirty="0" smtClean="0"/>
              <a:t>)</a:t>
            </a:r>
            <a:endParaRPr lang="en-US" dirty="0"/>
          </a:p>
        </p:txBody>
      </p:sp>
      <p:pic>
        <p:nvPicPr>
          <p:cNvPr id="5" name="Picture 4"/>
          <p:cNvPicPr>
            <a:picLocks noChangeAspect="1"/>
          </p:cNvPicPr>
          <p:nvPr/>
        </p:nvPicPr>
        <p:blipFill>
          <a:blip r:embed="rId2"/>
          <a:stretch>
            <a:fillRect/>
          </a:stretch>
        </p:blipFill>
        <p:spPr>
          <a:xfrm>
            <a:off x="918756" y="1295400"/>
            <a:ext cx="7876408" cy="5170170"/>
          </a:xfrm>
          <a:prstGeom prst="rect">
            <a:avLst/>
          </a:prstGeom>
        </p:spPr>
      </p:pic>
    </p:spTree>
    <p:extLst>
      <p:ext uri="{BB962C8B-B14F-4D97-AF65-F5344CB8AC3E}">
        <p14:creationId xmlns:p14="http://schemas.microsoft.com/office/powerpoint/2010/main" val="2260593979"/>
      </p:ext>
    </p:extLst>
  </p:cSld>
  <p:clrMapOvr>
    <a:masterClrMapping/>
  </p:clrMapOvr>
  <p:transition spd="slow">
    <p:wipe dir="d"/>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 (tiếp)</a:t>
            </a:r>
            <a:endParaRPr lang="en-US"/>
          </a:p>
        </p:txBody>
      </p:sp>
      <p:sp>
        <p:nvSpPr>
          <p:cNvPr id="3" name="Content Placeholder 2"/>
          <p:cNvSpPr>
            <a:spLocks noGrp="1"/>
          </p:cNvSpPr>
          <p:nvPr>
            <p:ph idx="1"/>
          </p:nvPr>
        </p:nvSpPr>
        <p:spPr/>
        <p:txBody>
          <a:bodyPr/>
          <a:lstStyle/>
          <a:p>
            <a:pPr>
              <a:defRPr/>
            </a:pPr>
            <a:r>
              <a:rPr lang="en-US" dirty="0" err="1" smtClean="0"/>
              <a:t>Cú</a:t>
            </a:r>
            <a:r>
              <a:rPr lang="en-US" dirty="0" smtClean="0"/>
              <a:t> </a:t>
            </a:r>
            <a:r>
              <a:rPr lang="en-US" dirty="0" err="1" smtClean="0"/>
              <a:t>pháp</a:t>
            </a:r>
            <a:r>
              <a:rPr lang="en-US" dirty="0" smtClean="0"/>
              <a:t> </a:t>
            </a:r>
            <a:r>
              <a:rPr lang="en-US" dirty="0" err="1" smtClean="0"/>
              <a:t>đọc</a:t>
            </a:r>
            <a:r>
              <a:rPr lang="en-US" dirty="0" smtClean="0"/>
              <a:t> </a:t>
            </a:r>
            <a:r>
              <a:rPr lang="en-US" dirty="0"/>
              <a:t>file </a:t>
            </a:r>
            <a:r>
              <a:rPr lang="en-US" dirty="0" err="1"/>
              <a:t>theo</a:t>
            </a:r>
            <a:r>
              <a:rPr lang="en-US" dirty="0"/>
              <a:t> </a:t>
            </a:r>
            <a:r>
              <a:rPr lang="en-US" dirty="0" err="1"/>
              <a:t>từng</a:t>
            </a:r>
            <a:r>
              <a:rPr lang="en-US" dirty="0"/>
              <a:t> </a:t>
            </a:r>
            <a:r>
              <a:rPr lang="en-US" dirty="0" err="1"/>
              <a:t>dòng</a:t>
            </a:r>
            <a:r>
              <a:rPr lang="en-US" dirty="0"/>
              <a:t>: </a:t>
            </a:r>
          </a:p>
          <a:p>
            <a:pPr marL="0" indent="0" algn="ctr">
              <a:buNone/>
              <a:defRPr/>
            </a:pPr>
            <a:r>
              <a:rPr lang="en-US" b="1" dirty="0" err="1" smtClean="0">
                <a:solidFill>
                  <a:srgbClr val="C00000"/>
                </a:solidFill>
                <a:latin typeface="Courier New" pitchFamily="49" charset="0"/>
                <a:cs typeface="Courier New" pitchFamily="49" charset="0"/>
              </a:rPr>
              <a:t>fgets</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biến_file_vừa_mở</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defRPr/>
            </a:pPr>
            <a:r>
              <a:rPr lang="en-US" dirty="0" err="1"/>
              <a:t>Ví</a:t>
            </a:r>
            <a:r>
              <a:rPr lang="en-US" dirty="0"/>
              <a:t> </a:t>
            </a:r>
            <a:r>
              <a:rPr lang="en-US" dirty="0" err="1"/>
              <a:t>dụ</a:t>
            </a:r>
            <a:r>
              <a:rPr lang="en-US" dirty="0"/>
              <a:t>:</a:t>
            </a:r>
          </a:p>
          <a:p>
            <a:pPr indent="0">
              <a:spcBef>
                <a:spcPts val="300"/>
              </a:spcBef>
              <a:buNone/>
              <a:defRPr/>
            </a:pPr>
            <a:r>
              <a:rPr lang="en-US" sz="1813" dirty="0">
                <a:latin typeface="Courier New" pitchFamily="49" charset="0"/>
                <a:cs typeface="Courier New" pitchFamily="49" charset="0"/>
              </a:rPr>
              <a:t>&lt;?</a:t>
            </a:r>
            <a:r>
              <a:rPr lang="en-US" sz="1813" dirty="0" err="1">
                <a:latin typeface="Courier New" pitchFamily="49" charset="0"/>
                <a:cs typeface="Courier New" pitchFamily="49" charset="0"/>
              </a:rPr>
              <a:t>php</a:t>
            </a:r>
            <a:endParaRPr lang="en-US" sz="1813" dirty="0">
              <a:latin typeface="Courier New" pitchFamily="49" charset="0"/>
              <a:cs typeface="Courier New" pitchFamily="49" charset="0"/>
            </a:endParaRPr>
          </a:p>
          <a:p>
            <a:pPr indent="0">
              <a:spcBef>
                <a:spcPts val="300"/>
              </a:spcBef>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 </a:t>
            </a:r>
            <a:r>
              <a:rPr lang="en-US" sz="1813" dirty="0" err="1">
                <a:latin typeface="Courier New" pitchFamily="49" charset="0"/>
                <a:cs typeface="Courier New" pitchFamily="49" charset="0"/>
              </a:rPr>
              <a:t>fopen</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test.txt',r</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		or exit('</a:t>
            </a:r>
            <a:r>
              <a:rPr lang="en-US" sz="1813" dirty="0" err="1">
                <a:latin typeface="Courier New" pitchFamily="49" charset="0"/>
                <a:cs typeface="Courier New" pitchFamily="49" charset="0"/>
              </a:rPr>
              <a:t>khong</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tim</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thay</a:t>
            </a:r>
            <a:r>
              <a:rPr lang="en-US" sz="1813" dirty="0">
                <a:latin typeface="Courier New" pitchFamily="49" charset="0"/>
                <a:cs typeface="Courier New" pitchFamily="49" charset="0"/>
              </a:rPr>
              <a:t> file');</a:t>
            </a:r>
          </a:p>
          <a:p>
            <a:pPr indent="0">
              <a:spcBef>
                <a:spcPts val="300"/>
              </a:spcBef>
              <a:buNone/>
              <a:defRPr/>
            </a:pPr>
            <a:r>
              <a:rPr lang="en-US" sz="1813" dirty="0">
                <a:latin typeface="Courier New" pitchFamily="49" charset="0"/>
                <a:cs typeface="Courier New" pitchFamily="49" charset="0"/>
              </a:rPr>
              <a:t>	echo </a:t>
            </a:r>
            <a:r>
              <a:rPr lang="en-US" sz="1813" dirty="0" err="1">
                <a:solidFill>
                  <a:srgbClr val="C00000"/>
                </a:solidFill>
                <a:latin typeface="Courier New" pitchFamily="49" charset="0"/>
                <a:cs typeface="Courier New" pitchFamily="49" charset="0"/>
              </a:rPr>
              <a:t>fgets</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a:t>
            </a:r>
          </a:p>
          <a:p>
            <a:pPr indent="0">
              <a:spcBef>
                <a:spcPts val="300"/>
              </a:spcBef>
              <a:buNone/>
              <a:defRPr/>
            </a:pPr>
            <a:r>
              <a:rPr lang="en-US" sz="1813" dirty="0">
                <a:solidFill>
                  <a:srgbClr val="C00000"/>
                </a:solidFill>
                <a:latin typeface="Courier New" pitchFamily="49" charset="0"/>
                <a:cs typeface="Courier New" pitchFamily="49" charset="0"/>
              </a:rPr>
              <a:t>	</a:t>
            </a:r>
            <a:r>
              <a:rPr lang="en-US" sz="1813" dirty="0" err="1">
                <a:latin typeface="Courier New" pitchFamily="49" charset="0"/>
                <a:cs typeface="Courier New" pitchFamily="49" charset="0"/>
              </a:rPr>
              <a:t>fclose</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?&gt;</a:t>
            </a:r>
            <a:endParaRPr lang="en-US" dirty="0"/>
          </a:p>
          <a:p>
            <a:pPr>
              <a:defRPr/>
            </a:pPr>
            <a:endParaRPr lang="en-US" dirty="0"/>
          </a:p>
        </p:txBody>
      </p:sp>
    </p:spTree>
    <p:extLst>
      <p:ext uri="{BB962C8B-B14F-4D97-AF65-F5344CB8AC3E}">
        <p14:creationId xmlns:p14="http://schemas.microsoft.com/office/powerpoint/2010/main" val="34040071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 (tiếp)</a:t>
            </a:r>
            <a:endParaRPr lang="en-US"/>
          </a:p>
        </p:txBody>
      </p:sp>
      <p:sp>
        <p:nvSpPr>
          <p:cNvPr id="3" name="Content Placeholder 2"/>
          <p:cNvSpPr>
            <a:spLocks noGrp="1"/>
          </p:cNvSpPr>
          <p:nvPr>
            <p:ph idx="1"/>
          </p:nvPr>
        </p:nvSpPr>
        <p:spPr/>
        <p:txBody>
          <a:bodyPr/>
          <a:lstStyle/>
          <a:p>
            <a:pPr>
              <a:defRPr/>
            </a:pPr>
            <a:r>
              <a:rPr lang="en-US" dirty="0" err="1" smtClean="0"/>
              <a:t>Cú</a:t>
            </a:r>
            <a:r>
              <a:rPr lang="en-US" dirty="0" smtClean="0"/>
              <a:t> </a:t>
            </a:r>
            <a:r>
              <a:rPr lang="en-US" dirty="0" err="1" smtClean="0"/>
              <a:t>pháp</a:t>
            </a:r>
            <a:r>
              <a:rPr lang="en-US" dirty="0" smtClean="0"/>
              <a:t> </a:t>
            </a:r>
            <a:r>
              <a:rPr lang="en-US" dirty="0" err="1" smtClean="0"/>
              <a:t>đọc</a:t>
            </a:r>
            <a:r>
              <a:rPr lang="en-US" dirty="0" smtClean="0"/>
              <a:t> </a:t>
            </a:r>
            <a:r>
              <a:rPr lang="en-US" dirty="0"/>
              <a:t>file </a:t>
            </a:r>
            <a:r>
              <a:rPr lang="en-US" dirty="0" err="1"/>
              <a:t>theo</a:t>
            </a:r>
            <a:r>
              <a:rPr lang="en-US" dirty="0"/>
              <a:t> </a:t>
            </a:r>
            <a:r>
              <a:rPr lang="en-US" dirty="0" err="1"/>
              <a:t>từng</a:t>
            </a:r>
            <a:r>
              <a:rPr lang="en-US" dirty="0"/>
              <a:t> </a:t>
            </a:r>
            <a:r>
              <a:rPr lang="en-US" dirty="0" err="1" smtClean="0"/>
              <a:t>ký</a:t>
            </a:r>
            <a:r>
              <a:rPr lang="en-US" dirty="0" smtClean="0"/>
              <a:t> </a:t>
            </a:r>
            <a:r>
              <a:rPr lang="en-US" dirty="0" err="1" smtClean="0"/>
              <a:t>tự</a:t>
            </a:r>
            <a:r>
              <a:rPr lang="en-US" dirty="0" smtClean="0"/>
              <a:t>: </a:t>
            </a:r>
            <a:endParaRPr lang="en-US" dirty="0"/>
          </a:p>
          <a:p>
            <a:pPr marL="0" indent="0" algn="ctr">
              <a:buNone/>
              <a:defRPr/>
            </a:pPr>
            <a:r>
              <a:rPr lang="en-US" b="1" dirty="0" err="1" smtClean="0">
                <a:solidFill>
                  <a:srgbClr val="C00000"/>
                </a:solidFill>
                <a:latin typeface="Courier New" pitchFamily="49" charset="0"/>
                <a:cs typeface="Courier New" pitchFamily="49" charset="0"/>
              </a:rPr>
              <a:t>fgetc</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biến_file_vừa_mở</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defRPr/>
            </a:pPr>
            <a:r>
              <a:rPr lang="en-US" dirty="0" err="1"/>
              <a:t>Ví</a:t>
            </a:r>
            <a:r>
              <a:rPr lang="en-US" dirty="0"/>
              <a:t> </a:t>
            </a:r>
            <a:r>
              <a:rPr lang="en-US" dirty="0" err="1"/>
              <a:t>dụ</a:t>
            </a:r>
            <a:r>
              <a:rPr lang="en-US" dirty="0"/>
              <a:t>:</a:t>
            </a:r>
          </a:p>
          <a:p>
            <a:pPr indent="0">
              <a:spcBef>
                <a:spcPts val="300"/>
              </a:spcBef>
              <a:buNone/>
              <a:defRPr/>
            </a:pPr>
            <a:r>
              <a:rPr lang="en-US" sz="1813" dirty="0">
                <a:latin typeface="Courier New" pitchFamily="49" charset="0"/>
                <a:cs typeface="Courier New" pitchFamily="49" charset="0"/>
              </a:rPr>
              <a:t>&lt;?</a:t>
            </a:r>
            <a:r>
              <a:rPr lang="en-US" sz="1813" dirty="0" err="1">
                <a:latin typeface="Courier New" pitchFamily="49" charset="0"/>
                <a:cs typeface="Courier New" pitchFamily="49" charset="0"/>
              </a:rPr>
              <a:t>php</a:t>
            </a:r>
            <a:endParaRPr lang="en-US" sz="1813" dirty="0">
              <a:latin typeface="Courier New" pitchFamily="49" charset="0"/>
              <a:cs typeface="Courier New" pitchFamily="49" charset="0"/>
            </a:endParaRPr>
          </a:p>
          <a:p>
            <a:pPr indent="0">
              <a:spcBef>
                <a:spcPts val="300"/>
              </a:spcBef>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 </a:t>
            </a:r>
            <a:r>
              <a:rPr lang="en-US" sz="1813" dirty="0" err="1">
                <a:latin typeface="Courier New" pitchFamily="49" charset="0"/>
                <a:cs typeface="Courier New" pitchFamily="49" charset="0"/>
              </a:rPr>
              <a:t>fopen</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test.txt',r</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		or exit('</a:t>
            </a:r>
            <a:r>
              <a:rPr lang="en-US" sz="1813" dirty="0" err="1">
                <a:latin typeface="Courier New" pitchFamily="49" charset="0"/>
                <a:cs typeface="Courier New" pitchFamily="49" charset="0"/>
              </a:rPr>
              <a:t>khong</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tim</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thay</a:t>
            </a:r>
            <a:r>
              <a:rPr lang="en-US" sz="1813" dirty="0">
                <a:latin typeface="Courier New" pitchFamily="49" charset="0"/>
                <a:cs typeface="Courier New" pitchFamily="49" charset="0"/>
              </a:rPr>
              <a:t> file');</a:t>
            </a:r>
          </a:p>
          <a:p>
            <a:pPr indent="0">
              <a:spcBef>
                <a:spcPts val="300"/>
              </a:spcBef>
              <a:buNone/>
              <a:defRPr/>
            </a:pPr>
            <a:r>
              <a:rPr lang="en-US" sz="1813" dirty="0">
                <a:latin typeface="Courier New" pitchFamily="49" charset="0"/>
                <a:cs typeface="Courier New" pitchFamily="49" charset="0"/>
              </a:rPr>
              <a:t>	echo </a:t>
            </a:r>
            <a:r>
              <a:rPr lang="en-US" sz="1813" dirty="0" err="1">
                <a:solidFill>
                  <a:srgbClr val="C00000"/>
                </a:solidFill>
                <a:latin typeface="Courier New" pitchFamily="49" charset="0"/>
                <a:cs typeface="Courier New" pitchFamily="49" charset="0"/>
              </a:rPr>
              <a:t>fgetc</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a:t>
            </a:r>
          </a:p>
          <a:p>
            <a:pPr indent="0">
              <a:spcBef>
                <a:spcPts val="300"/>
              </a:spcBef>
              <a:buNone/>
              <a:defRPr/>
            </a:pPr>
            <a:r>
              <a:rPr lang="en-US" sz="1813" dirty="0">
                <a:solidFill>
                  <a:srgbClr val="C00000"/>
                </a:solidFill>
                <a:latin typeface="Courier New" pitchFamily="49" charset="0"/>
                <a:cs typeface="Courier New" pitchFamily="49" charset="0"/>
              </a:rPr>
              <a:t>	</a:t>
            </a:r>
            <a:r>
              <a:rPr lang="en-US" sz="1813" dirty="0" err="1">
                <a:latin typeface="Courier New" pitchFamily="49" charset="0"/>
                <a:cs typeface="Courier New" pitchFamily="49" charset="0"/>
              </a:rPr>
              <a:t>fclose</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?&gt;</a:t>
            </a:r>
            <a:endParaRPr lang="en-US" dirty="0"/>
          </a:p>
          <a:p>
            <a:pPr>
              <a:defRPr/>
            </a:pPr>
            <a:endParaRPr lang="en-US" dirty="0"/>
          </a:p>
        </p:txBody>
      </p:sp>
    </p:spTree>
    <p:extLst>
      <p:ext uri="{BB962C8B-B14F-4D97-AF65-F5344CB8AC3E}">
        <p14:creationId xmlns:p14="http://schemas.microsoft.com/office/powerpoint/2010/main" val="9490179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 (tiếp)</a:t>
            </a:r>
            <a:endParaRPr lang="en-US"/>
          </a:p>
        </p:txBody>
      </p:sp>
      <p:sp>
        <p:nvSpPr>
          <p:cNvPr id="3" name="Content Placeholder 2"/>
          <p:cNvSpPr>
            <a:spLocks noGrp="1"/>
          </p:cNvSpPr>
          <p:nvPr>
            <p:ph idx="1"/>
          </p:nvPr>
        </p:nvSpPr>
        <p:spPr>
          <a:xfrm>
            <a:off x="762000" y="1596413"/>
            <a:ext cx="8153400" cy="5109187"/>
          </a:xfrm>
        </p:spPr>
        <p:txBody>
          <a:bodyPr>
            <a:normAutofit/>
          </a:bodyPr>
          <a:lstStyle/>
          <a:p>
            <a:pPr>
              <a:defRPr/>
            </a:pPr>
            <a:r>
              <a:rPr lang="en-US" sz="2400" dirty="0" err="1"/>
              <a:t>Dù</a:t>
            </a:r>
            <a:r>
              <a:rPr lang="en-US" sz="2400" dirty="0"/>
              <a:t> </a:t>
            </a:r>
            <a:r>
              <a:rPr lang="en-US" sz="2400" dirty="0" err="1"/>
              <a:t>đọc</a:t>
            </a:r>
            <a:r>
              <a:rPr lang="en-US" sz="2400" dirty="0"/>
              <a:t> </a:t>
            </a:r>
            <a:r>
              <a:rPr lang="en-US" sz="2400" dirty="0" err="1"/>
              <a:t>theo</a:t>
            </a:r>
            <a:r>
              <a:rPr lang="en-US" sz="2400" dirty="0"/>
              <a:t> </a:t>
            </a:r>
            <a:r>
              <a:rPr lang="en-US" sz="2400" dirty="0" err="1"/>
              <a:t>hình</a:t>
            </a:r>
            <a:r>
              <a:rPr lang="en-US" sz="2400" dirty="0"/>
              <a:t> </a:t>
            </a:r>
            <a:r>
              <a:rPr lang="en-US" sz="2400" dirty="0" err="1"/>
              <a:t>thức</a:t>
            </a:r>
            <a:r>
              <a:rPr lang="en-US" sz="2400" dirty="0"/>
              <a:t> </a:t>
            </a:r>
            <a:r>
              <a:rPr lang="en-US" sz="2400" dirty="0" err="1"/>
              <a:t>nào</a:t>
            </a:r>
            <a:r>
              <a:rPr lang="en-US" sz="2400" dirty="0"/>
              <a:t> </a:t>
            </a:r>
            <a:r>
              <a:rPr lang="en-US" sz="2400" dirty="0" err="1"/>
              <a:t>thì</a:t>
            </a:r>
            <a:r>
              <a:rPr lang="en-US" sz="2400" dirty="0"/>
              <a:t>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đọc</a:t>
            </a:r>
            <a:r>
              <a:rPr lang="en-US" sz="2400" dirty="0"/>
              <a:t>, ta </a:t>
            </a:r>
            <a:r>
              <a:rPr lang="en-US" sz="2400" dirty="0" err="1"/>
              <a:t>cần</a:t>
            </a:r>
            <a:r>
              <a:rPr lang="en-US" sz="2400" dirty="0"/>
              <a:t> </a:t>
            </a:r>
            <a:r>
              <a:rPr lang="en-US" sz="2400" dirty="0" err="1"/>
              <a:t>luôn</a:t>
            </a:r>
            <a:r>
              <a:rPr lang="en-US" sz="2400" dirty="0"/>
              <a:t> </a:t>
            </a:r>
            <a:r>
              <a:rPr lang="en-US" sz="2400" dirty="0" err="1"/>
              <a:t>kiểm</a:t>
            </a:r>
            <a:r>
              <a:rPr lang="en-US" sz="2400" dirty="0"/>
              <a:t> </a:t>
            </a:r>
            <a:r>
              <a:rPr lang="en-US" sz="2400" dirty="0" err="1"/>
              <a:t>tra</a:t>
            </a:r>
            <a:r>
              <a:rPr lang="en-US" sz="2400" dirty="0"/>
              <a:t> </a:t>
            </a:r>
            <a:r>
              <a:rPr lang="en-US" sz="2400" dirty="0" err="1"/>
              <a:t>xem</a:t>
            </a:r>
            <a:r>
              <a:rPr lang="en-US" sz="2400" dirty="0"/>
              <a:t> </a:t>
            </a:r>
            <a:r>
              <a:rPr lang="en-US" sz="2400" dirty="0" err="1"/>
              <a:t>đã</a:t>
            </a:r>
            <a:r>
              <a:rPr lang="en-US" sz="2400" dirty="0"/>
              <a:t> </a:t>
            </a:r>
            <a:r>
              <a:rPr lang="en-US" sz="2400" dirty="0" err="1"/>
              <a:t>đọc</a:t>
            </a:r>
            <a:r>
              <a:rPr lang="en-US" sz="2400" dirty="0"/>
              <a:t> </a:t>
            </a:r>
            <a:r>
              <a:rPr lang="en-US" sz="2400" dirty="0" err="1"/>
              <a:t>hết</a:t>
            </a:r>
            <a:r>
              <a:rPr lang="en-US" sz="2400" dirty="0"/>
              <a:t> file </a:t>
            </a:r>
            <a:r>
              <a:rPr lang="en-US" sz="2400" dirty="0" err="1"/>
              <a:t>chưa</a:t>
            </a:r>
            <a:r>
              <a:rPr lang="en-US" sz="2400" dirty="0"/>
              <a:t> </a:t>
            </a:r>
            <a:r>
              <a:rPr lang="en-US" sz="2400" dirty="0" err="1"/>
              <a:t>bằng</a:t>
            </a:r>
            <a:r>
              <a:rPr lang="en-US" sz="2400" dirty="0"/>
              <a:t> </a:t>
            </a:r>
            <a:r>
              <a:rPr lang="en-US" sz="2400" dirty="0" err="1"/>
              <a:t>cách</a:t>
            </a:r>
            <a:r>
              <a:rPr lang="en-US" sz="2400" dirty="0"/>
              <a:t> </a:t>
            </a:r>
            <a:r>
              <a:rPr lang="en-US" sz="2400" dirty="0" err="1"/>
              <a:t>dùng</a:t>
            </a:r>
            <a:r>
              <a:rPr lang="en-US" sz="2400" dirty="0"/>
              <a:t> </a:t>
            </a:r>
            <a:r>
              <a:rPr lang="en-US" sz="2400" dirty="0" err="1"/>
              <a:t>hàm</a:t>
            </a:r>
            <a:r>
              <a:rPr lang="en-US" sz="2400" dirty="0"/>
              <a:t>:</a:t>
            </a:r>
          </a:p>
          <a:p>
            <a:pPr marL="0" indent="0" algn="ctr">
              <a:buNone/>
              <a:defRPr/>
            </a:pPr>
            <a:r>
              <a:rPr lang="en-US" sz="2400" b="1" dirty="0" err="1">
                <a:solidFill>
                  <a:srgbClr val="C00000"/>
                </a:solidFill>
                <a:latin typeface="Courier New" pitchFamily="49" charset="0"/>
                <a:cs typeface="Courier New" pitchFamily="49" charset="0"/>
              </a:rPr>
              <a:t>feof</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biến_file_vừa_mở</a:t>
            </a:r>
            <a:r>
              <a:rPr lang="en-US" sz="2400" dirty="0">
                <a:latin typeface="Courier New" pitchFamily="49" charset="0"/>
                <a:cs typeface="Courier New" pitchFamily="49" charset="0"/>
              </a:rPr>
              <a:t>)</a:t>
            </a:r>
          </a:p>
          <a:p>
            <a:pPr>
              <a:defRPr/>
            </a:pPr>
            <a:r>
              <a:rPr lang="en-US" sz="2400" dirty="0" err="1"/>
              <a:t>Ví</a:t>
            </a:r>
            <a:r>
              <a:rPr lang="en-US" sz="2400" dirty="0"/>
              <a:t> </a:t>
            </a:r>
            <a:r>
              <a:rPr lang="en-US" sz="2400" dirty="0" err="1"/>
              <a:t>dụ</a:t>
            </a:r>
            <a:r>
              <a:rPr lang="en-US" sz="2400" dirty="0"/>
              <a:t>:</a:t>
            </a:r>
          </a:p>
          <a:p>
            <a:pPr indent="0">
              <a:spcBef>
                <a:spcPts val="300"/>
              </a:spcBef>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fopen</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test.txt',r</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or exit('</a:t>
            </a:r>
            <a:r>
              <a:rPr lang="en-US" sz="2400" dirty="0" err="1">
                <a:latin typeface="Courier New" pitchFamily="49" charset="0"/>
                <a:cs typeface="Courier New" pitchFamily="49" charset="0"/>
              </a:rPr>
              <a:t>khong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tim</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thay</a:t>
            </a:r>
            <a:r>
              <a:rPr lang="en-US" sz="2400" dirty="0">
                <a:latin typeface="Courier New" pitchFamily="49" charset="0"/>
                <a:cs typeface="Courier New" pitchFamily="49" charset="0"/>
              </a:rPr>
              <a:t> file');</a:t>
            </a:r>
          </a:p>
          <a:p>
            <a:pPr indent="0">
              <a:spcBef>
                <a:spcPts val="300"/>
              </a:spcBef>
              <a:buNone/>
              <a:defRPr/>
            </a:pPr>
            <a:r>
              <a:rPr lang="en-US" sz="2400" dirty="0">
                <a:latin typeface="Courier New" pitchFamily="49" charset="0"/>
                <a:cs typeface="Courier New" pitchFamily="49" charset="0"/>
              </a:rPr>
              <a:t>	while(!</a:t>
            </a:r>
            <a:r>
              <a:rPr lang="en-US" sz="2400" dirty="0" err="1">
                <a:solidFill>
                  <a:srgbClr val="C00000"/>
                </a:solidFill>
                <a:latin typeface="Courier New" pitchFamily="49" charset="0"/>
                <a:cs typeface="Courier New" pitchFamily="49" charset="0"/>
              </a:rPr>
              <a:t>feof</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a:t>
            </a:r>
          </a:p>
          <a:p>
            <a:pPr indent="0">
              <a:spcBef>
                <a:spcPts val="300"/>
              </a:spcBef>
              <a:buNone/>
              <a:defRPr/>
            </a:pPr>
            <a:r>
              <a:rPr lang="en-US" sz="2400" dirty="0">
                <a:latin typeface="Courier New" pitchFamily="49" charset="0"/>
                <a:cs typeface="Courier New" pitchFamily="49" charset="0"/>
              </a:rPr>
              <a:t>		echo </a:t>
            </a:r>
            <a:r>
              <a:rPr lang="en-US" sz="2400" dirty="0" err="1">
                <a:solidFill>
                  <a:srgbClr val="000099"/>
                </a:solidFill>
                <a:latin typeface="Courier New" pitchFamily="49" charset="0"/>
                <a:cs typeface="Courier New" pitchFamily="49" charset="0"/>
              </a:rPr>
              <a:t>fgets</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a:t>
            </a:r>
          </a:p>
          <a:p>
            <a:pPr indent="0">
              <a:spcBef>
                <a:spcPts val="300"/>
              </a:spcBef>
              <a:buNone/>
              <a:defRPr/>
            </a:pPr>
            <a:r>
              <a:rPr lang="en-US" sz="2400" dirty="0">
                <a:solidFill>
                  <a:srgbClr val="C00000"/>
                </a:solidFill>
                <a:latin typeface="Courier New" pitchFamily="49" charset="0"/>
                <a:cs typeface="Courier New" pitchFamily="49" charset="0"/>
              </a:rPr>
              <a:t>	</a:t>
            </a:r>
            <a:r>
              <a:rPr lang="en-US" sz="2400" dirty="0" err="1">
                <a:latin typeface="Courier New" pitchFamily="49" charset="0"/>
                <a:cs typeface="Courier New" pitchFamily="49" charset="0"/>
              </a:rPr>
              <a:t>fclose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?&gt;</a:t>
            </a:r>
            <a:endParaRPr lang="en-US" sz="2400" dirty="0"/>
          </a:p>
          <a:p>
            <a:pPr>
              <a:defRPr/>
            </a:pPr>
            <a:endParaRPr lang="en-US" sz="1813" dirty="0"/>
          </a:p>
        </p:txBody>
      </p:sp>
    </p:spTree>
    <p:extLst>
      <p:ext uri="{BB962C8B-B14F-4D97-AF65-F5344CB8AC3E}">
        <p14:creationId xmlns:p14="http://schemas.microsoft.com/office/powerpoint/2010/main" val="32919622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Ghi file</a:t>
            </a:r>
            <a:endParaRPr lang="en-US"/>
          </a:p>
        </p:txBody>
      </p:sp>
      <p:sp>
        <p:nvSpPr>
          <p:cNvPr id="3" name="Content Placeholder 2"/>
          <p:cNvSpPr>
            <a:spLocks noGrp="1"/>
          </p:cNvSpPr>
          <p:nvPr>
            <p:ph idx="1"/>
          </p:nvPr>
        </p:nvSpPr>
        <p:spPr>
          <a:xfrm>
            <a:off x="762000" y="1412633"/>
            <a:ext cx="8077200" cy="4481144"/>
          </a:xfrm>
        </p:spPr>
        <p:txBody>
          <a:bodyPr/>
          <a:lstStyle/>
          <a:p>
            <a:pPr>
              <a:defRPr/>
            </a:pPr>
            <a:r>
              <a:rPr lang="en-US" sz="2400" dirty="0" err="1"/>
              <a:t>Để</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vào</a:t>
            </a:r>
            <a:r>
              <a:rPr lang="en-US" sz="2400" dirty="0"/>
              <a:t> file, ta </a:t>
            </a:r>
            <a:r>
              <a:rPr lang="en-US" sz="2400" dirty="0" err="1"/>
              <a:t>dùng</a:t>
            </a:r>
            <a:r>
              <a:rPr lang="en-US" sz="2400" dirty="0"/>
              <a:t> </a:t>
            </a:r>
            <a:r>
              <a:rPr lang="en-US" sz="2400" dirty="0" err="1"/>
              <a:t>hàm</a:t>
            </a:r>
            <a:r>
              <a:rPr lang="en-US" sz="2400" dirty="0"/>
              <a:t> </a:t>
            </a:r>
            <a:r>
              <a:rPr lang="en-US" sz="2400" dirty="0" err="1"/>
              <a:t>sau</a:t>
            </a:r>
            <a:r>
              <a:rPr lang="en-US" sz="2400" dirty="0"/>
              <a:t>:</a:t>
            </a:r>
          </a:p>
          <a:p>
            <a:pPr marL="0" indent="0" algn="ctr">
              <a:buNone/>
              <a:defRPr/>
            </a:pPr>
            <a:r>
              <a:rPr lang="en-US" sz="2400" b="1" dirty="0" err="1">
                <a:solidFill>
                  <a:srgbClr val="C00000"/>
                </a:solidFill>
                <a:latin typeface="Courier New" pitchFamily="49" charset="0"/>
                <a:cs typeface="Courier New" pitchFamily="49" charset="0"/>
              </a:rPr>
              <a:t>fwrite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biến_file</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nội_dung</a:t>
            </a:r>
            <a:r>
              <a:rPr lang="en-US" sz="2400" dirty="0">
                <a:latin typeface="Courier New" pitchFamily="49" charset="0"/>
                <a:cs typeface="Courier New" pitchFamily="49" charset="0"/>
              </a:rPr>
              <a:t>)</a:t>
            </a:r>
          </a:p>
          <a:p>
            <a:pPr>
              <a:defRPr/>
            </a:pPr>
            <a:r>
              <a:rPr lang="en-US" sz="2400" dirty="0" err="1"/>
              <a:t>Ví</a:t>
            </a:r>
            <a:r>
              <a:rPr lang="en-US" sz="2400" dirty="0"/>
              <a:t> </a:t>
            </a:r>
            <a:r>
              <a:rPr lang="en-US" sz="2400" dirty="0" err="1"/>
              <a:t>dụ</a:t>
            </a:r>
            <a:r>
              <a:rPr lang="en-US" sz="2400" dirty="0"/>
              <a:t>:</a:t>
            </a:r>
          </a:p>
          <a:p>
            <a:pPr indent="0">
              <a:spcBef>
                <a:spcPts val="300"/>
              </a:spcBef>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fopen</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test.txt',r</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or exit('</a:t>
            </a:r>
            <a:r>
              <a:rPr lang="en-US" sz="2400" dirty="0" err="1">
                <a:latin typeface="Courier New" pitchFamily="49" charset="0"/>
                <a:cs typeface="Courier New" pitchFamily="49" charset="0"/>
              </a:rPr>
              <a:t>khong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tim</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thay</a:t>
            </a:r>
            <a:r>
              <a:rPr lang="en-US" sz="2400" dirty="0">
                <a:latin typeface="Courier New" pitchFamily="49" charset="0"/>
                <a:cs typeface="Courier New" pitchFamily="49" charset="0"/>
              </a:rPr>
              <a:t> file');</a:t>
            </a:r>
          </a:p>
          <a:p>
            <a:pPr indent="0">
              <a:spcBef>
                <a:spcPts val="300"/>
              </a:spcBef>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ndung</a:t>
            </a:r>
            <a:r>
              <a:rPr lang="en-US" sz="2400" dirty="0">
                <a:latin typeface="Courier New" pitchFamily="49" charset="0"/>
                <a:cs typeface="Courier New" pitchFamily="49" charset="0"/>
              </a:rPr>
              <a:t> = 'Dai hoc </a:t>
            </a:r>
            <a:r>
              <a:rPr lang="en-US" sz="2400" dirty="0" err="1">
                <a:latin typeface="Courier New" pitchFamily="49" charset="0"/>
                <a:cs typeface="Courier New" pitchFamily="49" charset="0"/>
              </a:rPr>
              <a:t>Quy</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Nhon</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a:t>
            </a:r>
            <a:r>
              <a:rPr lang="en-US" sz="2400" dirty="0" err="1">
                <a:solidFill>
                  <a:srgbClr val="C00000"/>
                </a:solidFill>
                <a:latin typeface="Courier New" pitchFamily="49" charset="0"/>
                <a:cs typeface="Courier New" pitchFamily="49" charset="0"/>
              </a:rPr>
              <a:t>fwrite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r>
              <a:rPr lang="en-US" sz="2400" dirty="0" err="1" smtClean="0">
                <a:latin typeface="Courier New" pitchFamily="49" charset="0"/>
                <a:cs typeface="Courier New" pitchFamily="49" charset="0"/>
              </a:rPr>
              <a:t>ndung</a:t>
            </a:r>
            <a:r>
              <a:rPr lang="en-US" sz="2400" dirty="0" smtClean="0">
                <a:latin typeface="Courier New" pitchFamily="49" charset="0"/>
                <a:cs typeface="Courier New" pitchFamily="49" charset="0"/>
              </a:rPr>
              <a:t>); </a:t>
            </a:r>
            <a:endParaRPr lang="en-US" sz="2400" dirty="0">
              <a:latin typeface="Courier New" pitchFamily="49" charset="0"/>
              <a:cs typeface="Courier New" pitchFamily="49" charset="0"/>
            </a:endParaRPr>
          </a:p>
          <a:p>
            <a:pPr indent="0">
              <a:spcBef>
                <a:spcPts val="300"/>
              </a:spcBef>
              <a:buNone/>
              <a:defRPr/>
            </a:pPr>
            <a:r>
              <a:rPr lang="en-US" sz="2400" dirty="0">
                <a:solidFill>
                  <a:srgbClr val="C00000"/>
                </a:solidFill>
                <a:latin typeface="Courier New" pitchFamily="49" charset="0"/>
                <a:cs typeface="Courier New" pitchFamily="49" charset="0"/>
              </a:rPr>
              <a:t>	</a:t>
            </a:r>
            <a:r>
              <a:rPr lang="en-US" sz="2400" dirty="0" err="1">
                <a:latin typeface="Courier New" pitchFamily="49" charset="0"/>
                <a:cs typeface="Courier New" pitchFamily="49" charset="0"/>
              </a:rPr>
              <a:t>fclose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?&gt;</a:t>
            </a:r>
            <a:endParaRPr lang="en-US" sz="2400" dirty="0"/>
          </a:p>
          <a:p>
            <a:pPr>
              <a:defRPr/>
            </a:pPr>
            <a:endParaRPr lang="en-US" sz="1813" dirty="0"/>
          </a:p>
        </p:txBody>
      </p:sp>
    </p:spTree>
    <p:extLst>
      <p:ext uri="{BB962C8B-B14F-4D97-AF65-F5344CB8AC3E}">
        <p14:creationId xmlns:p14="http://schemas.microsoft.com/office/powerpoint/2010/main" val="240874792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Ví dụ upload file</a:t>
            </a:r>
          </a:p>
        </p:txBody>
      </p:sp>
      <p:sp>
        <p:nvSpPr>
          <p:cNvPr id="3" name="Content Placeholder 2"/>
          <p:cNvSpPr>
            <a:spLocks noGrp="1"/>
          </p:cNvSpPr>
          <p:nvPr>
            <p:ph idx="1"/>
          </p:nvPr>
        </p:nvSpPr>
        <p:spPr>
          <a:xfrm>
            <a:off x="914400" y="1524000"/>
            <a:ext cx="8077199" cy="5181599"/>
          </a:xfrm>
        </p:spPr>
        <p:txBody>
          <a:bodyPr/>
          <a:lstStyle/>
          <a:p>
            <a:pPr>
              <a:defRPr/>
            </a:pPr>
            <a:r>
              <a:rPr lang="en-US" dirty="0" err="1"/>
              <a:t>Tạo</a:t>
            </a:r>
            <a:r>
              <a:rPr lang="en-US" dirty="0"/>
              <a:t> file </a:t>
            </a:r>
            <a:r>
              <a:rPr lang="en-US" dirty="0" err="1" smtClean="0">
                <a:latin typeface="Courier New" pitchFamily="49" charset="0"/>
                <a:cs typeface="Courier New" pitchFamily="49" charset="0"/>
              </a:rPr>
              <a:t>form.php</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1500" dirty="0">
                <a:latin typeface="Courier New" pitchFamily="49" charset="0"/>
                <a:cs typeface="Courier New" pitchFamily="49" charset="0"/>
              </a:rPr>
              <a:t>	</a:t>
            </a:r>
            <a:r>
              <a:rPr lang="en-US" sz="2400" dirty="0">
                <a:latin typeface="Courier New" pitchFamily="49" charset="0"/>
                <a:cs typeface="Courier New" pitchFamily="49" charset="0"/>
              </a:rPr>
              <a:t>&lt;form action="</a:t>
            </a:r>
            <a:r>
              <a:rPr lang="en-US" sz="2400" dirty="0" err="1">
                <a:latin typeface="Courier New" pitchFamily="49" charset="0"/>
                <a:cs typeface="Courier New" pitchFamily="49" charset="0"/>
              </a:rPr>
              <a:t>upload.php</a:t>
            </a:r>
            <a:r>
              <a:rPr lang="en-US" sz="2400" dirty="0">
                <a:latin typeface="Courier New" pitchFamily="49" charset="0"/>
                <a:cs typeface="Courier New" pitchFamily="49" charset="0"/>
              </a:rPr>
              <a:t>" method="post" </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a:t>
            </a:r>
            <a:r>
              <a:rPr lang="en-US" sz="2400" dirty="0" err="1">
                <a:solidFill>
                  <a:srgbClr val="FF0000"/>
                </a:solidFill>
                <a:latin typeface="Courier New" pitchFamily="49" charset="0"/>
                <a:cs typeface="Courier New" pitchFamily="49" charset="0"/>
              </a:rPr>
              <a:t>enctype</a:t>
            </a:r>
            <a:r>
              <a:rPr lang="en-US" sz="2400" dirty="0">
                <a:solidFill>
                  <a:srgbClr val="FF0000"/>
                </a:solidFill>
                <a:latin typeface="Courier New" pitchFamily="49" charset="0"/>
                <a:cs typeface="Courier New" pitchFamily="49" charset="0"/>
              </a:rPr>
              <a:t>="multipart/form-data"</a:t>
            </a:r>
            <a:r>
              <a:rPr lang="en-US" sz="2400" dirty="0">
                <a:latin typeface="Courier New" pitchFamily="49" charset="0"/>
                <a:cs typeface="Courier New" pitchFamily="49" charset="0"/>
              </a:rPr>
              <a:t>&gt;</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File &lt;input </a:t>
            </a:r>
            <a:r>
              <a:rPr lang="en-US" sz="2400" dirty="0">
                <a:solidFill>
                  <a:srgbClr val="FF0000"/>
                </a:solidFill>
                <a:latin typeface="Courier New" pitchFamily="49" charset="0"/>
                <a:cs typeface="Courier New" pitchFamily="49" charset="0"/>
              </a:rPr>
              <a:t>type="file"</a:t>
            </a:r>
            <a:r>
              <a:rPr lang="en-US" sz="2400" dirty="0">
                <a:latin typeface="Courier New" pitchFamily="49" charset="0"/>
                <a:cs typeface="Courier New" pitchFamily="49" charset="0"/>
              </a:rPr>
              <a:t> name="</a:t>
            </a:r>
            <a:r>
              <a:rPr lang="en-US" sz="2400" dirty="0" err="1">
                <a:latin typeface="Courier New" pitchFamily="49" charset="0"/>
                <a:cs typeface="Courier New" pitchFamily="49" charset="0"/>
              </a:rPr>
              <a:t>myfile</a:t>
            </a:r>
            <a:r>
              <a:rPr lang="en-US" sz="2400" dirty="0">
                <a:latin typeface="Courier New" pitchFamily="49" charset="0"/>
                <a:cs typeface="Courier New" pitchFamily="49" charset="0"/>
              </a:rPr>
              <a:t>" size="30"/&gt;</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&lt;input type="submit" name="</a:t>
            </a:r>
            <a:r>
              <a:rPr lang="en-US" sz="2400" dirty="0" err="1">
                <a:latin typeface="Courier New" pitchFamily="49" charset="0"/>
                <a:cs typeface="Courier New" pitchFamily="49" charset="0"/>
              </a:rPr>
              <a:t>submitBtn</a:t>
            </a:r>
            <a:r>
              <a:rPr lang="en-US" sz="2400" dirty="0">
                <a:latin typeface="Courier New" pitchFamily="49" charset="0"/>
                <a:cs typeface="Courier New" pitchFamily="49" charset="0"/>
              </a:rPr>
              <a:t>"/&gt;</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&lt;/form&gt;</a:t>
            </a:r>
          </a:p>
        </p:txBody>
      </p:sp>
    </p:spTree>
    <p:extLst>
      <p:ext uri="{BB962C8B-B14F-4D97-AF65-F5344CB8AC3E}">
        <p14:creationId xmlns:p14="http://schemas.microsoft.com/office/powerpoint/2010/main" val="2161207759"/>
      </p:ext>
    </p:extLst>
  </p:cSld>
  <p:clrMapOvr>
    <a:masterClrMapping/>
  </p:clrMapOvr>
  <p:transition spd="slow">
    <p:wipe dir="d"/>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Ví dụ upload </a:t>
            </a:r>
            <a:r>
              <a:rPr lang="en-US" smtClean="0"/>
              <a:t>file (tiếp)</a:t>
            </a:r>
            <a:endParaRPr lang="en-US"/>
          </a:p>
        </p:txBody>
      </p:sp>
      <p:sp>
        <p:nvSpPr>
          <p:cNvPr id="3" name="Content Placeholder 2"/>
          <p:cNvSpPr>
            <a:spLocks noGrp="1"/>
          </p:cNvSpPr>
          <p:nvPr>
            <p:ph idx="1"/>
          </p:nvPr>
        </p:nvSpPr>
        <p:spPr>
          <a:xfrm>
            <a:off x="1063581" y="1295400"/>
            <a:ext cx="7772399" cy="5216767"/>
          </a:xfrm>
        </p:spPr>
        <p:txBody>
          <a:bodyPr>
            <a:normAutofit fontScale="92500"/>
          </a:bodyPr>
          <a:lstStyle/>
          <a:p>
            <a:pPr>
              <a:defRPr/>
            </a:pPr>
            <a:r>
              <a:rPr lang="en-US" dirty="0" err="1"/>
              <a:t>Tạo</a:t>
            </a:r>
            <a:r>
              <a:rPr lang="en-US" dirty="0"/>
              <a:t> file </a:t>
            </a:r>
            <a:r>
              <a:rPr lang="en-US" dirty="0" err="1" smtClean="0">
                <a:latin typeface="Courier New" pitchFamily="49" charset="0"/>
                <a:cs typeface="Courier New" pitchFamily="49" charset="0"/>
              </a:rPr>
              <a:t>Upload.php</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destination_path</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getcwd</a:t>
            </a:r>
            <a:r>
              <a:rPr lang="en-US" sz="2000" dirty="0">
                <a:latin typeface="Courier New" pitchFamily="49" charset="0"/>
                <a:cs typeface="Courier New" pitchFamily="49" charset="0"/>
              </a:rPr>
              <a:t>().DIRECTORY_SEPARATOR;</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target_path</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destination_path.basename</a:t>
            </a: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']['name']);</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if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']['type'] == 'image/gif') ||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']['type'] == 'image/jpeg') &amp;&amp;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']['size'] &lt; 5120000))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if(</a:t>
            </a:r>
            <a:r>
              <a:rPr lang="en-US" sz="2000" dirty="0" err="1">
                <a:latin typeface="Courier New" pitchFamily="49" charset="0"/>
                <a:cs typeface="Courier New" pitchFamily="49" charset="0"/>
              </a:rPr>
              <a:t>move_uploaded_file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tmp_name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target_path</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thông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báo</a:t>
            </a:r>
            <a:r>
              <a:rPr lang="en-US" sz="2000" dirty="0">
                <a:latin typeface="Courier New" pitchFamily="49" charset="0"/>
                <a:cs typeface="Courier New" pitchFamily="49" charset="0"/>
              </a:rPr>
              <a:t> upload </a:t>
            </a:r>
            <a:r>
              <a:rPr lang="en-US" sz="2000" dirty="0" err="1">
                <a:latin typeface="Courier New" pitchFamily="49" charset="0"/>
                <a:cs typeface="Courier New" pitchFamily="49" charset="0"/>
              </a:rPr>
              <a:t>thành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công</a:t>
            </a:r>
            <a:r>
              <a:rPr lang="en-US" sz="2000" dirty="0">
                <a:latin typeface="Courier New" pitchFamily="49" charset="0"/>
                <a:cs typeface="Courier New" pitchFamily="49" charset="0"/>
              </a:rPr>
              <a:t> }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?&gt;</a:t>
            </a:r>
          </a:p>
        </p:txBody>
      </p:sp>
    </p:spTree>
    <p:extLst>
      <p:ext uri="{BB962C8B-B14F-4D97-AF65-F5344CB8AC3E}">
        <p14:creationId xmlns:p14="http://schemas.microsoft.com/office/powerpoint/2010/main" val="2434291141"/>
      </p:ext>
    </p:extLst>
  </p:cSld>
  <p:clrMapOvr>
    <a:masterClrMapping/>
  </p:clrMapOvr>
  <p:transition spd="slow">
    <p:wipe dir="d"/>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Phân</a:t>
            </a:r>
            <a:r>
              <a:rPr lang="en-US" dirty="0" smtClean="0"/>
              <a:t> </a:t>
            </a:r>
            <a:r>
              <a:rPr lang="en-US" dirty="0" err="1" smtClean="0"/>
              <a:t>trang</a:t>
            </a:r>
            <a:r>
              <a:rPr lang="en-US" dirty="0" smtClean="0"/>
              <a:t> </a:t>
            </a:r>
            <a:r>
              <a:rPr lang="en-US" dirty="0" err="1" smtClean="0"/>
              <a:t>với</a:t>
            </a:r>
            <a:r>
              <a:rPr lang="en-US" dirty="0" smtClean="0"/>
              <a:t> </a:t>
            </a:r>
            <a:r>
              <a:rPr lang="en-US" dirty="0" err="1" smtClean="0"/>
              <a:t>PhP</a:t>
            </a:r>
            <a:endParaRPr lang="en-US" dirty="0"/>
          </a:p>
        </p:txBody>
      </p:sp>
      <p:sp>
        <p:nvSpPr>
          <p:cNvPr id="3" name="Content Placeholder 2"/>
          <p:cNvSpPr>
            <a:spLocks noGrp="1"/>
          </p:cNvSpPr>
          <p:nvPr>
            <p:ph idx="1"/>
          </p:nvPr>
        </p:nvSpPr>
        <p:spPr>
          <a:xfrm>
            <a:off x="762000" y="1596413"/>
            <a:ext cx="8382000" cy="4297363"/>
          </a:xfrm>
        </p:spPr>
        <p:txBody>
          <a:bodyPr>
            <a:normAutofit/>
          </a:bodyPr>
          <a:lstStyle/>
          <a:p>
            <a:r>
              <a:rPr lang="en-US" dirty="0" err="1" smtClean="0"/>
              <a:t>Tổng</a:t>
            </a:r>
            <a:r>
              <a:rPr lang="en-US" dirty="0" smtClean="0"/>
              <a:t> </a:t>
            </a:r>
            <a:r>
              <a:rPr lang="en-US" dirty="0" err="1" smtClean="0"/>
              <a:t>số</a:t>
            </a:r>
            <a:r>
              <a:rPr lang="en-US" dirty="0" smtClean="0"/>
              <a:t> tin </a:t>
            </a:r>
            <a:r>
              <a:rPr lang="en-US" dirty="0" err="1" smtClean="0"/>
              <a:t>trên</a:t>
            </a:r>
            <a:r>
              <a:rPr lang="en-US" dirty="0" smtClean="0"/>
              <a:t> 1 </a:t>
            </a:r>
            <a:r>
              <a:rPr lang="en-US" dirty="0" err="1" smtClean="0"/>
              <a:t>trang</a:t>
            </a:r>
            <a:endParaRPr lang="en-US" dirty="0" smtClean="0"/>
          </a:p>
          <a:p>
            <a:pPr lvl="2"/>
            <a:r>
              <a:rPr lang="en-US" b="1" dirty="0"/>
              <a:t>$</a:t>
            </a:r>
            <a:r>
              <a:rPr lang="en-US" b="1" dirty="0" err="1"/>
              <a:t>baitren_mottrang</a:t>
            </a:r>
            <a:r>
              <a:rPr lang="en-US" b="1" dirty="0"/>
              <a:t> = 10</a:t>
            </a:r>
            <a:r>
              <a:rPr lang="en-US" b="1" dirty="0" smtClean="0"/>
              <a:t>;</a:t>
            </a:r>
          </a:p>
          <a:p>
            <a:r>
              <a:rPr lang="vi-VN" dirty="0">
                <a:latin typeface="+mj-lt"/>
              </a:rPr>
              <a:t>chưa chọn trang để xem</a:t>
            </a:r>
            <a:r>
              <a:rPr lang="en-US" dirty="0">
                <a:latin typeface="+mj-lt"/>
              </a:rPr>
              <a:t> m</a:t>
            </a:r>
            <a:r>
              <a:rPr lang="vi-VN" dirty="0">
                <a:latin typeface="+mj-lt"/>
              </a:rPr>
              <a:t>ặc định đang </a:t>
            </a:r>
            <a:r>
              <a:rPr lang="en-US" dirty="0" err="1">
                <a:latin typeface="+mj-lt"/>
              </a:rPr>
              <a:t>xem</a:t>
            </a:r>
            <a:r>
              <a:rPr lang="en-US" dirty="0">
                <a:latin typeface="+mj-lt"/>
              </a:rPr>
              <a:t> </a:t>
            </a:r>
            <a:r>
              <a:rPr lang="en-US" dirty="0" err="1">
                <a:latin typeface="+mj-lt"/>
              </a:rPr>
              <a:t>trang</a:t>
            </a:r>
            <a:r>
              <a:rPr lang="en-US" dirty="0">
                <a:latin typeface="+mj-lt"/>
              </a:rPr>
              <a:t> </a:t>
            </a:r>
            <a:r>
              <a:rPr lang="vi-VN" dirty="0">
                <a:latin typeface="+mj-lt"/>
              </a:rPr>
              <a:t>số 0 . </a:t>
            </a:r>
            <a:endParaRPr lang="en-US" dirty="0">
              <a:latin typeface="+mj-lt"/>
            </a:endParaRPr>
          </a:p>
          <a:p>
            <a:pPr marL="0" indent="0">
              <a:buNone/>
            </a:pPr>
            <a:r>
              <a:rPr lang="vi-VN" dirty="0"/>
              <a:t/>
            </a:r>
            <a:br>
              <a:rPr lang="vi-VN" dirty="0"/>
            </a:br>
            <a:r>
              <a:rPr lang="en-US" dirty="0" smtClean="0"/>
              <a:t>	</a:t>
            </a:r>
            <a:r>
              <a:rPr lang="vi-VN" sz="2400" b="1" dirty="0" smtClean="0"/>
              <a:t>if</a:t>
            </a:r>
            <a:r>
              <a:rPr lang="vi-VN" sz="2400" b="1" dirty="0"/>
              <a:t> ( !$_GET['page'] )</a:t>
            </a:r>
            <a:br>
              <a:rPr lang="vi-VN" sz="2400" b="1" dirty="0"/>
            </a:br>
            <a:r>
              <a:rPr lang="en-US" sz="2400" b="1" dirty="0" smtClean="0"/>
              <a:t>	   </a:t>
            </a:r>
            <a:r>
              <a:rPr lang="vi-VN" sz="2400" b="1" dirty="0" smtClean="0"/>
              <a:t>{</a:t>
            </a:r>
            <a:r>
              <a:rPr lang="vi-VN" sz="2400" b="1" dirty="0"/>
              <a:t/>
            </a:r>
            <a:br>
              <a:rPr lang="vi-VN" sz="2400" b="1" dirty="0"/>
            </a:br>
            <a:r>
              <a:rPr lang="vi-VN" sz="2400" b="1" dirty="0"/>
              <a:t>    </a:t>
            </a:r>
            <a:r>
              <a:rPr lang="en-US" sz="2400" b="1" dirty="0" smtClean="0"/>
              <a:t>		</a:t>
            </a:r>
            <a:r>
              <a:rPr lang="vi-VN" sz="2400" b="1" dirty="0" smtClean="0"/>
              <a:t>$</a:t>
            </a:r>
            <a:r>
              <a:rPr lang="vi-VN" sz="2400" b="1" dirty="0"/>
              <a:t>page = 0 ;</a:t>
            </a:r>
            <a:br>
              <a:rPr lang="vi-VN" sz="2400" b="1" dirty="0"/>
            </a:br>
            <a:r>
              <a:rPr lang="en-US" sz="2400" b="1" dirty="0" smtClean="0"/>
              <a:t>	    </a:t>
            </a:r>
            <a:r>
              <a:rPr lang="vi-VN" sz="2400" b="1" dirty="0" smtClean="0"/>
              <a:t>}</a:t>
            </a:r>
            <a:endParaRPr lang="vi-VN" sz="2400" b="1" dirty="0"/>
          </a:p>
          <a:p>
            <a:endParaRPr lang="en-US" b="1" dirty="0"/>
          </a:p>
          <a:p>
            <a:endParaRPr lang="en-US" dirty="0"/>
          </a:p>
        </p:txBody>
      </p:sp>
    </p:spTree>
    <p:extLst>
      <p:ext uri="{BB962C8B-B14F-4D97-AF65-F5344CB8AC3E}">
        <p14:creationId xmlns:p14="http://schemas.microsoft.com/office/powerpoint/2010/main" val="1281583264"/>
      </p:ext>
    </p:extLst>
  </p:cSld>
  <p:clrMapOvr>
    <a:masterClrMapping/>
  </p:clrMapOvr>
  <p:transition spd="slow">
    <p:wipe dir="d"/>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Phân</a:t>
            </a:r>
            <a:r>
              <a:rPr lang="en-US" dirty="0"/>
              <a:t> </a:t>
            </a:r>
            <a:r>
              <a:rPr lang="en-US" dirty="0" err="1"/>
              <a:t>trang</a:t>
            </a:r>
            <a:r>
              <a:rPr lang="en-US" dirty="0"/>
              <a:t> </a:t>
            </a:r>
            <a:r>
              <a:rPr lang="en-US" dirty="0" err="1"/>
              <a:t>với</a:t>
            </a:r>
            <a:r>
              <a:rPr lang="en-US" dirty="0"/>
              <a:t> </a:t>
            </a:r>
            <a:r>
              <a:rPr lang="en-US" dirty="0" err="1"/>
              <a:t>PhP</a:t>
            </a:r>
            <a:endParaRPr lang="en-US" dirty="0"/>
          </a:p>
        </p:txBody>
      </p:sp>
      <p:sp>
        <p:nvSpPr>
          <p:cNvPr id="3" name="Content Placeholder 2"/>
          <p:cNvSpPr>
            <a:spLocks noGrp="1"/>
          </p:cNvSpPr>
          <p:nvPr>
            <p:ph idx="1"/>
          </p:nvPr>
        </p:nvSpPr>
        <p:spPr>
          <a:xfrm>
            <a:off x="762000" y="1596413"/>
            <a:ext cx="8077200" cy="4804387"/>
          </a:xfrm>
        </p:spPr>
        <p:txBody>
          <a:bodyPr>
            <a:normAutofit fontScale="85000" lnSpcReduction="20000"/>
          </a:bodyPr>
          <a:lstStyle/>
          <a:p>
            <a:r>
              <a:rPr lang="en-US" dirty="0" err="1" smtClean="0"/>
              <a:t>Tính</a:t>
            </a:r>
            <a:r>
              <a:rPr lang="en-US" dirty="0" smtClean="0"/>
              <a:t> </a:t>
            </a:r>
            <a:r>
              <a:rPr lang="en-US" dirty="0" err="1" smtClean="0"/>
              <a:t>số</a:t>
            </a:r>
            <a:r>
              <a:rPr lang="en-US" dirty="0" smtClean="0"/>
              <a:t> </a:t>
            </a:r>
            <a:r>
              <a:rPr lang="en-US" dirty="0" err="1" smtClean="0"/>
              <a:t>trang</a:t>
            </a:r>
            <a:r>
              <a:rPr lang="en-US" dirty="0" smtClean="0"/>
              <a:t> </a:t>
            </a:r>
            <a:r>
              <a:rPr lang="en-US" dirty="0" err="1" smtClean="0"/>
              <a:t>cho</a:t>
            </a:r>
            <a:r>
              <a:rPr lang="en-US" dirty="0" smtClean="0"/>
              <a:t> </a:t>
            </a:r>
            <a:r>
              <a:rPr lang="en-US" dirty="0" err="1" smtClean="0"/>
              <a:t>dữ</a:t>
            </a:r>
            <a:r>
              <a:rPr lang="en-US" dirty="0" smtClean="0"/>
              <a:t> </a:t>
            </a:r>
            <a:r>
              <a:rPr lang="en-US" dirty="0" err="1" smtClean="0"/>
              <a:t>liệu</a:t>
            </a:r>
            <a:endParaRPr lang="en-US" dirty="0" smtClean="0"/>
          </a:p>
          <a:p>
            <a:pPr marL="0" indent="0">
              <a:buNone/>
            </a:pPr>
            <a:r>
              <a:rPr lang="en-US" sz="2400" dirty="0" smtClean="0">
                <a:latin typeface="+mj-lt"/>
              </a:rPr>
              <a:t>	</a:t>
            </a:r>
            <a:r>
              <a:rPr lang="vi-VN" sz="2400" dirty="0" smtClean="0">
                <a:latin typeface="+mj-lt"/>
              </a:rPr>
              <a:t>$</a:t>
            </a:r>
            <a:r>
              <a:rPr lang="vi-VN" sz="2400" dirty="0">
                <a:latin typeface="+mj-lt"/>
              </a:rPr>
              <a:t>sodu_lieu = mysql_num_rows(mysql_query("SELECT * FROM `data` ") ) or die(mysql_error());</a:t>
            </a:r>
            <a:br>
              <a:rPr lang="vi-VN" sz="2400" dirty="0">
                <a:latin typeface="+mj-lt"/>
              </a:rPr>
            </a:br>
            <a:r>
              <a:rPr lang="en-US" sz="2400" dirty="0" smtClean="0">
                <a:latin typeface="+mj-lt"/>
              </a:rPr>
              <a:t>	</a:t>
            </a:r>
            <a:r>
              <a:rPr lang="vi-VN" sz="2400" dirty="0" smtClean="0">
                <a:latin typeface="+mj-lt"/>
              </a:rPr>
              <a:t>$</a:t>
            </a:r>
            <a:r>
              <a:rPr lang="vi-VN" sz="2400" dirty="0">
                <a:latin typeface="+mj-lt"/>
              </a:rPr>
              <a:t>sotrang = $sodu_lieu/$baitren_mottrang</a:t>
            </a:r>
            <a:r>
              <a:rPr lang="vi-VN" sz="2400" dirty="0" smtClean="0">
                <a:latin typeface="+mj-lt"/>
              </a:rPr>
              <a:t>;</a:t>
            </a:r>
            <a:endParaRPr lang="en-US" sz="2400" dirty="0" smtClean="0">
              <a:latin typeface="+mj-lt"/>
            </a:endParaRPr>
          </a:p>
          <a:p>
            <a:r>
              <a:rPr lang="en-US" dirty="0" err="1" smtClean="0"/>
              <a:t>Đưa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các</a:t>
            </a:r>
            <a:r>
              <a:rPr lang="en-US" dirty="0" smtClean="0"/>
              <a:t> </a:t>
            </a:r>
            <a:r>
              <a:rPr lang="en-US" dirty="0" err="1" smtClean="0"/>
              <a:t>lên</a:t>
            </a:r>
            <a:r>
              <a:rPr lang="en-US" dirty="0" smtClean="0"/>
              <a:t> </a:t>
            </a:r>
            <a:r>
              <a:rPr lang="en-US" dirty="0" err="1" smtClean="0"/>
              <a:t>trang</a:t>
            </a:r>
            <a:endParaRPr lang="en-US" dirty="0"/>
          </a:p>
          <a:p>
            <a:pPr marL="0" indent="0">
              <a:buNone/>
            </a:pPr>
            <a:r>
              <a:rPr lang="en-US" sz="2400" dirty="0" smtClean="0">
                <a:latin typeface="+mj-lt"/>
              </a:rPr>
              <a:t>	$</a:t>
            </a:r>
            <a:r>
              <a:rPr lang="en-US" sz="2400" dirty="0">
                <a:latin typeface="+mj-lt"/>
              </a:rPr>
              <a:t>result =</a:t>
            </a:r>
            <a:r>
              <a:rPr lang="en-US" sz="2400" dirty="0" err="1">
                <a:latin typeface="+mj-lt"/>
              </a:rPr>
              <a:t>mysql_query</a:t>
            </a:r>
            <a:r>
              <a:rPr lang="en-US" sz="2400" dirty="0">
                <a:latin typeface="+mj-lt"/>
              </a:rPr>
              <a:t>("SELECT * FROM `</a:t>
            </a:r>
            <a:r>
              <a:rPr lang="en-US" sz="2400" dirty="0" err="1">
                <a:latin typeface="+mj-lt"/>
              </a:rPr>
              <a:t>data`ORDER</a:t>
            </a:r>
            <a:r>
              <a:rPr lang="en-US" sz="2400" dirty="0">
                <a:latin typeface="+mj-lt"/>
              </a:rPr>
              <a:t> BY `id` DESC </a:t>
            </a:r>
            <a:r>
              <a:rPr lang="en-US" sz="2400">
                <a:latin typeface="+mj-lt"/>
              </a:rPr>
              <a:t> </a:t>
            </a:r>
            <a:endParaRPr lang="en-US" sz="2400" smtClean="0">
              <a:latin typeface="+mj-lt"/>
            </a:endParaRPr>
          </a:p>
          <a:p>
            <a:pPr marL="0" indent="0">
              <a:buNone/>
            </a:pPr>
            <a:r>
              <a:rPr lang="en-US" sz="2400" smtClean="0">
                <a:latin typeface="+mj-lt"/>
              </a:rPr>
              <a:t>LIMIT</a:t>
            </a:r>
            <a:r>
              <a:rPr lang="en-US" sz="2400" dirty="0">
                <a:latin typeface="+mj-lt"/>
              </a:rPr>
              <a:t> {$page}*{$</a:t>
            </a:r>
            <a:r>
              <a:rPr lang="en-US" sz="2400" dirty="0" err="1">
                <a:latin typeface="+mj-lt"/>
              </a:rPr>
              <a:t>baitren_mottrang</a:t>
            </a:r>
            <a:r>
              <a:rPr lang="en-US" sz="2400" dirty="0">
                <a:latin typeface="+mj-lt"/>
              </a:rPr>
              <a:t>},{$</a:t>
            </a:r>
            <a:r>
              <a:rPr lang="en-US" sz="2400" dirty="0" err="1">
                <a:latin typeface="+mj-lt"/>
              </a:rPr>
              <a:t>baitren_mottrang</a:t>
            </a:r>
            <a:r>
              <a:rPr lang="en-US" sz="2400" dirty="0">
                <a:latin typeface="+mj-lt"/>
              </a:rPr>
              <a:t>} ") or die(</a:t>
            </a:r>
            <a:r>
              <a:rPr lang="en-US" sz="2400" dirty="0" err="1">
                <a:latin typeface="+mj-lt"/>
              </a:rPr>
              <a:t>mysql_error</a:t>
            </a:r>
            <a:r>
              <a:rPr lang="en-US" sz="2400" dirty="0">
                <a:latin typeface="+mj-lt"/>
              </a:rPr>
              <a:t>()); </a:t>
            </a:r>
          </a:p>
          <a:p>
            <a:pPr marL="0" indent="0">
              <a:buNone/>
            </a:pPr>
            <a:r>
              <a:rPr lang="en-US" sz="2500" dirty="0" smtClean="0">
                <a:latin typeface="+mj-lt"/>
              </a:rPr>
              <a:t>	while</a:t>
            </a:r>
            <a:r>
              <a:rPr lang="en-US" sz="2500" dirty="0">
                <a:latin typeface="+mj-lt"/>
              </a:rPr>
              <a:t> ( $info = </a:t>
            </a:r>
            <a:r>
              <a:rPr lang="en-US" sz="2500" dirty="0" err="1">
                <a:latin typeface="+mj-lt"/>
              </a:rPr>
              <a:t>mysql_fetch_array</a:t>
            </a:r>
            <a:r>
              <a:rPr lang="en-US" sz="2500" dirty="0">
                <a:latin typeface="+mj-lt"/>
              </a:rPr>
              <a:t>($result ))  </a:t>
            </a:r>
            <a:br>
              <a:rPr lang="en-US" sz="2500" dirty="0">
                <a:latin typeface="+mj-lt"/>
              </a:rPr>
            </a:br>
            <a:r>
              <a:rPr lang="en-US" sz="2500" dirty="0" smtClean="0">
                <a:latin typeface="+mj-lt"/>
              </a:rPr>
              <a:t>		{</a:t>
            </a:r>
            <a:r>
              <a:rPr lang="en-US" sz="2500" dirty="0">
                <a:latin typeface="+mj-lt"/>
              </a:rPr>
              <a:t/>
            </a:r>
            <a:br>
              <a:rPr lang="en-US" sz="2500" dirty="0">
                <a:latin typeface="+mj-lt"/>
              </a:rPr>
            </a:br>
            <a:r>
              <a:rPr lang="en-US" sz="2500" dirty="0">
                <a:latin typeface="+mj-lt"/>
              </a:rPr>
              <a:t>  </a:t>
            </a:r>
            <a:r>
              <a:rPr lang="en-US" sz="2500" dirty="0" smtClean="0">
                <a:latin typeface="+mj-lt"/>
              </a:rPr>
              <a:t>			</a:t>
            </a:r>
            <a:r>
              <a:rPr lang="en-US" sz="2500" dirty="0">
                <a:latin typeface="+mj-lt"/>
              </a:rPr>
              <a:t>  echo &lt;&lt;&lt;EOT</a:t>
            </a:r>
            <a:br>
              <a:rPr lang="en-US" sz="2500" dirty="0">
                <a:latin typeface="+mj-lt"/>
              </a:rPr>
            </a:br>
            <a:r>
              <a:rPr lang="en-US" sz="2500" dirty="0">
                <a:latin typeface="+mj-lt"/>
              </a:rPr>
              <a:t>    </a:t>
            </a:r>
            <a:r>
              <a:rPr lang="en-US" sz="2500" dirty="0" smtClean="0">
                <a:latin typeface="+mj-lt"/>
              </a:rPr>
              <a:t>			$</a:t>
            </a:r>
            <a:r>
              <a:rPr lang="en-US" sz="2500" dirty="0">
                <a:latin typeface="+mj-lt"/>
              </a:rPr>
              <a:t>info['</a:t>
            </a:r>
            <a:r>
              <a:rPr lang="en-US" sz="2500" dirty="0" err="1">
                <a:latin typeface="+mj-lt"/>
              </a:rPr>
              <a:t>tenbai_viet</a:t>
            </a:r>
            <a:r>
              <a:rPr lang="en-US" sz="2500" dirty="0">
                <a:latin typeface="+mj-lt"/>
              </a:rPr>
              <a:t>']</a:t>
            </a:r>
            <a:br>
              <a:rPr lang="en-US" sz="2500" dirty="0">
                <a:latin typeface="+mj-lt"/>
              </a:rPr>
            </a:br>
            <a:r>
              <a:rPr lang="en-US" sz="2500" dirty="0">
                <a:latin typeface="+mj-lt"/>
              </a:rPr>
              <a:t>    </a:t>
            </a:r>
            <a:r>
              <a:rPr lang="en-US" sz="2500" dirty="0" smtClean="0">
                <a:latin typeface="+mj-lt"/>
              </a:rPr>
              <a:t>			&lt;</a:t>
            </a:r>
            <a:r>
              <a:rPr lang="en-US" sz="2500" dirty="0" err="1">
                <a:latin typeface="+mj-lt"/>
              </a:rPr>
              <a:t>br</a:t>
            </a:r>
            <a:r>
              <a:rPr lang="en-US" sz="2500" dirty="0">
                <a:latin typeface="+mj-lt"/>
              </a:rPr>
              <a:t> /&gt;</a:t>
            </a:r>
            <a:br>
              <a:rPr lang="en-US" sz="2500" dirty="0">
                <a:latin typeface="+mj-lt"/>
              </a:rPr>
            </a:br>
            <a:r>
              <a:rPr lang="en-US" sz="2500" dirty="0">
                <a:latin typeface="+mj-lt"/>
              </a:rPr>
              <a:t>    </a:t>
            </a:r>
            <a:r>
              <a:rPr lang="en-US" sz="2500" dirty="0" smtClean="0">
                <a:latin typeface="+mj-lt"/>
              </a:rPr>
              <a:t>			$</a:t>
            </a:r>
            <a:r>
              <a:rPr lang="en-US" sz="2500" dirty="0">
                <a:latin typeface="+mj-lt"/>
              </a:rPr>
              <a:t>info['</a:t>
            </a:r>
            <a:r>
              <a:rPr lang="en-US" sz="2500" dirty="0" err="1">
                <a:latin typeface="+mj-lt"/>
              </a:rPr>
              <a:t>noidung</a:t>
            </a:r>
            <a:r>
              <a:rPr lang="en-US" sz="2500" dirty="0">
                <a:latin typeface="+mj-lt"/>
              </a:rPr>
              <a:t>']</a:t>
            </a:r>
            <a:br>
              <a:rPr lang="en-US" sz="2500" dirty="0">
                <a:latin typeface="+mj-lt"/>
              </a:rPr>
            </a:br>
            <a:r>
              <a:rPr lang="en-US" sz="2500" dirty="0" smtClean="0">
                <a:latin typeface="+mj-lt"/>
              </a:rPr>
              <a:t>			EOT</a:t>
            </a:r>
            <a:r>
              <a:rPr lang="en-US" sz="2500" dirty="0">
                <a:latin typeface="+mj-lt"/>
              </a:rPr>
              <a:t>;</a:t>
            </a:r>
            <a:br>
              <a:rPr lang="en-US" sz="2500" dirty="0">
                <a:latin typeface="+mj-lt"/>
              </a:rPr>
            </a:br>
            <a:r>
              <a:rPr lang="en-US" sz="2500" dirty="0" smtClean="0">
                <a:latin typeface="+mj-lt"/>
              </a:rPr>
              <a:t>		}</a:t>
            </a:r>
            <a:endParaRPr lang="en-US" sz="2500" dirty="0">
              <a:latin typeface="+mj-lt"/>
            </a:endParaRPr>
          </a:p>
          <a:p>
            <a:pPr marL="0" indent="0">
              <a:buNone/>
            </a:pPr>
            <a:endParaRPr lang="en-US" dirty="0"/>
          </a:p>
        </p:txBody>
      </p:sp>
    </p:spTree>
    <p:extLst>
      <p:ext uri="{BB962C8B-B14F-4D97-AF65-F5344CB8AC3E}">
        <p14:creationId xmlns:p14="http://schemas.microsoft.com/office/powerpoint/2010/main" val="2043051392"/>
      </p:ext>
    </p:extLst>
  </p:cSld>
  <p:clrMapOvr>
    <a:masterClrMapping/>
  </p:clrMapOvr>
  <p:transition spd="slow">
    <p:wipe dir="d"/>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Phân</a:t>
            </a:r>
            <a:r>
              <a:rPr lang="en-US" dirty="0"/>
              <a:t> </a:t>
            </a:r>
            <a:r>
              <a:rPr lang="en-US" dirty="0" err="1"/>
              <a:t>trang</a:t>
            </a:r>
            <a:r>
              <a:rPr lang="en-US" dirty="0"/>
              <a:t> </a:t>
            </a:r>
            <a:r>
              <a:rPr lang="en-US" dirty="0" err="1"/>
              <a:t>với</a:t>
            </a:r>
            <a:r>
              <a:rPr lang="en-US" dirty="0"/>
              <a:t> </a:t>
            </a:r>
            <a:r>
              <a:rPr lang="en-US" dirty="0" err="1"/>
              <a:t>PhP</a:t>
            </a:r>
            <a:endParaRPr lang="en-US" dirty="0"/>
          </a:p>
        </p:txBody>
      </p:sp>
      <p:sp>
        <p:nvSpPr>
          <p:cNvPr id="3" name="Content Placeholder 2"/>
          <p:cNvSpPr>
            <a:spLocks noGrp="1"/>
          </p:cNvSpPr>
          <p:nvPr>
            <p:ph idx="1"/>
          </p:nvPr>
        </p:nvSpPr>
        <p:spPr/>
        <p:txBody>
          <a:bodyPr/>
          <a:lstStyle/>
          <a:p>
            <a:r>
              <a:rPr lang="en-US" dirty="0" err="1" smtClean="0"/>
              <a:t>Tạo</a:t>
            </a:r>
            <a:r>
              <a:rPr lang="en-US" dirty="0" smtClean="0"/>
              <a:t> </a:t>
            </a:r>
            <a:r>
              <a:rPr lang="en-US" dirty="0" err="1" smtClean="0"/>
              <a:t>nút</a:t>
            </a:r>
            <a:r>
              <a:rPr lang="en-US" dirty="0" smtClean="0"/>
              <a:t> </a:t>
            </a:r>
            <a:r>
              <a:rPr lang="en-US" dirty="0" err="1" smtClean="0"/>
              <a:t>bấm</a:t>
            </a:r>
            <a:r>
              <a:rPr lang="en-US" dirty="0" smtClean="0"/>
              <a:t> </a:t>
            </a:r>
            <a:r>
              <a:rPr lang="en-US" dirty="0" err="1" smtClean="0"/>
              <a:t>chuyển</a:t>
            </a:r>
            <a:r>
              <a:rPr lang="en-US" dirty="0" smtClean="0"/>
              <a:t> qua </a:t>
            </a:r>
            <a:r>
              <a:rPr lang="en-US" dirty="0" err="1" smtClean="0"/>
              <a:t>các</a:t>
            </a:r>
            <a:r>
              <a:rPr lang="en-US" dirty="0" smtClean="0"/>
              <a:t> </a:t>
            </a:r>
            <a:r>
              <a:rPr lang="en-US" dirty="0" err="1" smtClean="0"/>
              <a:t>trang</a:t>
            </a:r>
            <a:endParaRPr lang="en-US" dirty="0" smtClean="0"/>
          </a:p>
          <a:p>
            <a:pPr marL="0" indent="0">
              <a:buNone/>
            </a:pPr>
            <a:r>
              <a:rPr lang="en-US" sz="2400" dirty="0"/>
              <a:t> </a:t>
            </a:r>
            <a:r>
              <a:rPr lang="en-US" sz="2400" dirty="0" smtClean="0"/>
              <a:t>     for</a:t>
            </a:r>
            <a:r>
              <a:rPr lang="en-US" sz="2400" dirty="0"/>
              <a:t> ( $page = 0; $page &lt;= $</a:t>
            </a:r>
            <a:r>
              <a:rPr lang="en-US" sz="2400" dirty="0" err="1"/>
              <a:t>sotrang</a:t>
            </a:r>
            <a:r>
              <a:rPr lang="en-US" sz="2400" dirty="0"/>
              <a:t>; $page ++ )</a:t>
            </a:r>
            <a:br>
              <a:rPr lang="en-US" sz="2400" dirty="0"/>
            </a:br>
            <a:r>
              <a:rPr lang="en-US" sz="2400" dirty="0"/>
              <a:t> </a:t>
            </a:r>
            <a:r>
              <a:rPr lang="en-US" sz="2400" dirty="0" smtClean="0"/>
              <a:t>          {</a:t>
            </a:r>
            <a:r>
              <a:rPr lang="en-US" sz="2400" dirty="0"/>
              <a:t/>
            </a:r>
            <a:br>
              <a:rPr lang="en-US" sz="2400" dirty="0"/>
            </a:br>
            <a:r>
              <a:rPr lang="en-US" sz="2400" dirty="0" smtClean="0"/>
              <a:t>	echo</a:t>
            </a:r>
            <a:r>
              <a:rPr lang="en-US" sz="2400" dirty="0"/>
              <a:t> "&lt;a </a:t>
            </a:r>
            <a:r>
              <a:rPr lang="en-US" sz="2400" dirty="0" err="1"/>
              <a:t>href</a:t>
            </a:r>
            <a:r>
              <a:rPr lang="en-US" sz="2400" dirty="0"/>
              <a:t>='</a:t>
            </a:r>
            <a:r>
              <a:rPr lang="en-US" sz="2400" dirty="0" err="1"/>
              <a:t>index.php?page</a:t>
            </a:r>
            <a:r>
              <a:rPr lang="en-US" sz="2400" dirty="0"/>
              <a:t>={$page}'&gt;{$page}&lt;/a&gt;";</a:t>
            </a:r>
            <a:br>
              <a:rPr lang="en-US" sz="2400" dirty="0"/>
            </a:br>
            <a:r>
              <a:rPr lang="en-US" sz="2400" dirty="0" smtClean="0"/>
              <a:t>           }</a:t>
            </a:r>
            <a:endParaRPr lang="en-US" sz="2400" dirty="0"/>
          </a:p>
          <a:p>
            <a:endParaRPr lang="en-US" dirty="0"/>
          </a:p>
        </p:txBody>
      </p:sp>
    </p:spTree>
    <p:extLst>
      <p:ext uri="{BB962C8B-B14F-4D97-AF65-F5344CB8AC3E}">
        <p14:creationId xmlns:p14="http://schemas.microsoft.com/office/powerpoint/2010/main" val="3886086496"/>
      </p:ext>
    </p:extLst>
  </p:cSld>
  <p:clrMapOvr>
    <a:masterClrMapping/>
  </p:clrMapOvr>
  <p:transition spd="slow">
    <p:wipe dir="d"/>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Sao lưu dữ</a:t>
            </a:r>
            <a:r>
              <a:rPr lang="en-US" dirty="0"/>
              <a:t> </a:t>
            </a:r>
            <a:r>
              <a:rPr lang="en-US" dirty="0" err="1">
                <a:latin typeface="Times New Roman" pitchFamily="18" charset="0"/>
                <a:cs typeface="Times New Roman" pitchFamily="18" charset="0"/>
              </a:rPr>
              <a:t>liệu</a:t>
            </a:r>
            <a:r>
              <a:rPr lang="vi-VN" dirty="0"/>
              <a:t> phpMyAdmin</a:t>
            </a:r>
            <a:endParaRPr lang="en-US" dirty="0"/>
          </a:p>
        </p:txBody>
      </p:sp>
      <p:sp>
        <p:nvSpPr>
          <p:cNvPr id="3" name="Content Placeholder 2"/>
          <p:cNvSpPr>
            <a:spLocks noGrp="1"/>
          </p:cNvSpPr>
          <p:nvPr>
            <p:ph idx="1"/>
          </p:nvPr>
        </p:nvSpPr>
        <p:spPr>
          <a:xfrm>
            <a:off x="762000" y="1596413"/>
            <a:ext cx="8077200" cy="4804387"/>
          </a:xfrm>
        </p:spPr>
        <p:txBody>
          <a:bodyPr>
            <a:normAutofit lnSpcReduction="10000"/>
          </a:bodyPr>
          <a:lstStyle/>
          <a:p>
            <a:pPr marL="0" indent="0">
              <a:buNone/>
            </a:pPr>
            <a:r>
              <a:rPr lang="vi-VN" sz="3600" b="1" dirty="0"/>
              <a:t>Export</a:t>
            </a:r>
            <a:endParaRPr lang="en-US" sz="3600" b="1" dirty="0" smtClean="0"/>
          </a:p>
          <a:p>
            <a:pPr marL="0" indent="0">
              <a:buNone/>
            </a:pPr>
            <a:r>
              <a:rPr lang="en-US" b="1" dirty="0" smtClean="0"/>
              <a:t>1.</a:t>
            </a:r>
            <a:r>
              <a:rPr lang="en-US" dirty="0" smtClean="0"/>
              <a:t> </a:t>
            </a:r>
            <a:r>
              <a:rPr lang="vi-VN" dirty="0">
                <a:latin typeface="+mj-lt"/>
              </a:rPr>
              <a:t>Truy cập vào phần quản lý Host và chọn công cụ quản lý cơ sở dữ liệu </a:t>
            </a:r>
            <a:r>
              <a:rPr lang="vi-VN" b="1" dirty="0" smtClean="0">
                <a:latin typeface="+mj-lt"/>
              </a:rPr>
              <a:t>phpMyAdmin</a:t>
            </a:r>
            <a:endParaRPr lang="en-US" b="1" dirty="0" smtClean="0">
              <a:latin typeface="+mj-lt"/>
            </a:endParaRPr>
          </a:p>
          <a:p>
            <a:pPr marL="0" indent="0">
              <a:buNone/>
            </a:pPr>
            <a:r>
              <a:rPr lang="en-US" b="1" dirty="0" smtClean="0">
                <a:latin typeface="+mj-lt"/>
              </a:rPr>
              <a:t>2.</a:t>
            </a:r>
            <a:r>
              <a:rPr lang="en-US" dirty="0" smtClean="0">
                <a:latin typeface="+mj-lt"/>
              </a:rPr>
              <a:t> T</a:t>
            </a:r>
            <a:r>
              <a:rPr lang="vi-VN" dirty="0" smtClean="0">
                <a:latin typeface="+mj-lt"/>
              </a:rPr>
              <a:t>rong</a:t>
            </a:r>
            <a:r>
              <a:rPr lang="vi-VN" dirty="0">
                <a:latin typeface="+mj-lt"/>
              </a:rPr>
              <a:t> </a:t>
            </a:r>
            <a:r>
              <a:rPr lang="vi-VN" b="1" dirty="0">
                <a:latin typeface="+mj-lt"/>
              </a:rPr>
              <a:t>phpMyAdmin</a:t>
            </a:r>
            <a:r>
              <a:rPr lang="vi-VN" dirty="0">
                <a:latin typeface="+mj-lt"/>
              </a:rPr>
              <a:t> chọn </a:t>
            </a:r>
            <a:r>
              <a:rPr lang="vi-VN" b="1" dirty="0">
                <a:latin typeface="+mj-lt"/>
              </a:rPr>
              <a:t>Database</a:t>
            </a:r>
            <a:r>
              <a:rPr lang="vi-VN" dirty="0">
                <a:latin typeface="+mj-lt"/>
              </a:rPr>
              <a:t> muốn sao </a:t>
            </a:r>
            <a:r>
              <a:rPr lang="vi-VN" dirty="0" smtClean="0">
                <a:latin typeface="+mj-lt"/>
              </a:rPr>
              <a:t>lưu.</a:t>
            </a:r>
            <a:endParaRPr lang="en-US" dirty="0" smtClean="0">
              <a:latin typeface="+mj-lt"/>
            </a:endParaRPr>
          </a:p>
          <a:p>
            <a:pPr marL="0" indent="0">
              <a:buNone/>
            </a:pPr>
            <a:r>
              <a:rPr lang="en-US" b="1" dirty="0" smtClean="0">
                <a:latin typeface="+mj-lt"/>
              </a:rPr>
              <a:t>3.</a:t>
            </a:r>
            <a:r>
              <a:rPr lang="en-US" dirty="0" smtClean="0">
                <a:latin typeface="+mj-lt"/>
              </a:rPr>
              <a:t> </a:t>
            </a:r>
            <a:r>
              <a:rPr lang="vi-VN" dirty="0" smtClean="0">
                <a:latin typeface="+mj-lt"/>
              </a:rPr>
              <a:t>Tiếp </a:t>
            </a:r>
            <a:r>
              <a:rPr lang="vi-VN" dirty="0">
                <a:latin typeface="+mj-lt"/>
              </a:rPr>
              <a:t>tục chọn </a:t>
            </a:r>
            <a:r>
              <a:rPr lang="vi-VN" b="1" dirty="0">
                <a:latin typeface="+mj-lt"/>
              </a:rPr>
              <a:t>Export</a:t>
            </a:r>
            <a:r>
              <a:rPr lang="vi-VN" dirty="0">
                <a:latin typeface="+mj-lt"/>
              </a:rPr>
              <a:t> để trích xuất các bảng dữ liệu trong </a:t>
            </a:r>
            <a:r>
              <a:rPr lang="vi-VN" dirty="0" smtClean="0">
                <a:latin typeface="+mj-lt"/>
              </a:rPr>
              <a:t>Database</a:t>
            </a:r>
            <a:endParaRPr lang="en-US" dirty="0" smtClean="0">
              <a:latin typeface="+mj-lt"/>
            </a:endParaRPr>
          </a:p>
          <a:p>
            <a:pPr marL="0" indent="0">
              <a:buNone/>
            </a:pPr>
            <a:r>
              <a:rPr lang="en-US" b="1" dirty="0" smtClean="0">
                <a:latin typeface="+mj-lt"/>
              </a:rPr>
              <a:t>4.</a:t>
            </a:r>
            <a:r>
              <a:rPr lang="en-US" dirty="0" smtClean="0">
                <a:latin typeface="+mj-lt"/>
              </a:rPr>
              <a:t> </a:t>
            </a:r>
            <a:r>
              <a:rPr lang="en-US" dirty="0" err="1" smtClean="0">
                <a:latin typeface="+mj-lt"/>
              </a:rPr>
              <a:t>Chọn</a:t>
            </a:r>
            <a:r>
              <a:rPr lang="en-US" dirty="0" smtClean="0">
                <a:latin typeface="+mj-lt"/>
              </a:rPr>
              <a:t> </a:t>
            </a:r>
            <a:r>
              <a:rPr lang="en-US" b="1" dirty="0" smtClean="0">
                <a:latin typeface="+mj-lt"/>
              </a:rPr>
              <a:t>Method Export </a:t>
            </a:r>
            <a:r>
              <a:rPr lang="en-US" dirty="0" err="1" smtClean="0">
                <a:latin typeface="+mj-lt"/>
              </a:rPr>
              <a:t>và</a:t>
            </a:r>
            <a:r>
              <a:rPr lang="en-US" dirty="0" smtClean="0">
                <a:latin typeface="+mj-lt"/>
              </a:rPr>
              <a:t> </a:t>
            </a:r>
            <a:r>
              <a:rPr lang="en-US" dirty="0" err="1" smtClean="0">
                <a:latin typeface="+mj-lt"/>
              </a:rPr>
              <a:t>nhấn</a:t>
            </a:r>
            <a:r>
              <a:rPr lang="en-US" dirty="0" smtClean="0">
                <a:latin typeface="+mj-lt"/>
              </a:rPr>
              <a:t> </a:t>
            </a:r>
            <a:r>
              <a:rPr lang="en-US" b="1" dirty="0" smtClean="0">
                <a:latin typeface="+mj-lt"/>
              </a:rPr>
              <a:t>Go</a:t>
            </a:r>
            <a:r>
              <a:rPr lang="en-US" dirty="0" smtClean="0">
                <a:latin typeface="+mj-lt"/>
              </a:rPr>
              <a:t> </a:t>
            </a:r>
            <a:r>
              <a:rPr lang="en-US" dirty="0" err="1" smtClean="0">
                <a:latin typeface="+mj-lt"/>
              </a:rPr>
              <a:t>để</a:t>
            </a:r>
            <a:r>
              <a:rPr lang="en-US" dirty="0" smtClean="0">
                <a:latin typeface="+mj-lt"/>
              </a:rPr>
              <a:t> </a:t>
            </a:r>
            <a:r>
              <a:rPr lang="en-US" dirty="0" err="1" smtClean="0">
                <a:latin typeface="+mj-lt"/>
              </a:rPr>
              <a:t>tiến</a:t>
            </a:r>
            <a:r>
              <a:rPr lang="en-US" dirty="0" smtClean="0">
                <a:latin typeface="+mj-lt"/>
              </a:rPr>
              <a:t> </a:t>
            </a:r>
            <a:r>
              <a:rPr lang="en-US" dirty="0" err="1" smtClean="0">
                <a:latin typeface="+mj-lt"/>
              </a:rPr>
              <a:t>hành</a:t>
            </a:r>
            <a:r>
              <a:rPr lang="en-US" dirty="0" smtClean="0">
                <a:latin typeface="+mj-lt"/>
              </a:rPr>
              <a:t> </a:t>
            </a:r>
            <a:r>
              <a:rPr lang="en-US" dirty="0" err="1" smtClean="0">
                <a:latin typeface="+mj-lt"/>
              </a:rPr>
              <a:t>sao</a:t>
            </a:r>
            <a:r>
              <a:rPr lang="en-US" dirty="0" smtClean="0">
                <a:latin typeface="+mj-lt"/>
              </a:rPr>
              <a:t> </a:t>
            </a:r>
            <a:r>
              <a:rPr lang="en-US" dirty="0" err="1" smtClean="0">
                <a:latin typeface="+mj-lt"/>
              </a:rPr>
              <a:t>lưu</a:t>
            </a:r>
            <a:endParaRPr lang="en-US" dirty="0" smtClean="0">
              <a:latin typeface="+mj-lt"/>
            </a:endParaRPr>
          </a:p>
          <a:p>
            <a:endParaRPr lang="vi-VN" dirty="0">
              <a:latin typeface="+mj-lt"/>
            </a:endParaRPr>
          </a:p>
        </p:txBody>
      </p:sp>
    </p:spTree>
    <p:extLst>
      <p:ext uri="{BB962C8B-B14F-4D97-AF65-F5344CB8AC3E}">
        <p14:creationId xmlns:p14="http://schemas.microsoft.com/office/powerpoint/2010/main" val="1980551700"/>
      </p:ext>
    </p:extLst>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800100"/>
          </a:xfrm>
        </p:spPr>
        <p:txBody>
          <a:bodyPr/>
          <a:lstStyle/>
          <a:p>
            <a:r>
              <a:rPr lang="en-US" dirty="0" err="1"/>
              <a:t>Cài</a:t>
            </a:r>
            <a:r>
              <a:rPr lang="en-US" dirty="0"/>
              <a:t> </a:t>
            </a:r>
            <a:r>
              <a:rPr lang="en-US" dirty="0" err="1"/>
              <a:t>đặt</a:t>
            </a:r>
            <a:r>
              <a:rPr lang="en-US" dirty="0"/>
              <a:t> PHP Engine (</a:t>
            </a:r>
            <a:r>
              <a:rPr lang="en-US" dirty="0" err="1"/>
              <a:t>tiếp</a:t>
            </a:r>
            <a:r>
              <a:rPr lang="en-US" dirty="0"/>
              <a:t>)</a:t>
            </a:r>
          </a:p>
        </p:txBody>
      </p:sp>
      <p:pic>
        <p:nvPicPr>
          <p:cNvPr id="5" name="Picture 4"/>
          <p:cNvPicPr>
            <a:picLocks noChangeAspect="1"/>
          </p:cNvPicPr>
          <p:nvPr/>
        </p:nvPicPr>
        <p:blipFill>
          <a:blip r:embed="rId2"/>
          <a:stretch>
            <a:fillRect/>
          </a:stretch>
        </p:blipFill>
        <p:spPr>
          <a:xfrm>
            <a:off x="1193290" y="1524000"/>
            <a:ext cx="7722110" cy="4723813"/>
          </a:xfrm>
          <a:prstGeom prst="rect">
            <a:avLst/>
          </a:prstGeom>
        </p:spPr>
      </p:pic>
    </p:spTree>
    <p:extLst>
      <p:ext uri="{BB962C8B-B14F-4D97-AF65-F5344CB8AC3E}">
        <p14:creationId xmlns:p14="http://schemas.microsoft.com/office/powerpoint/2010/main" val="3956353381"/>
      </p:ext>
    </p:extLst>
  </p:cSld>
  <p:clrMapOvr>
    <a:masterClrMapping/>
  </p:clrMapOvr>
  <p:transition spd="slow">
    <p:wipe dir="d"/>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Sao lưu dữ</a:t>
            </a:r>
            <a:r>
              <a:rPr lang="en-US" dirty="0"/>
              <a:t> </a:t>
            </a:r>
            <a:r>
              <a:rPr lang="en-US" dirty="0" err="1">
                <a:latin typeface="Times New Roman" pitchFamily="18" charset="0"/>
                <a:cs typeface="Times New Roman" pitchFamily="18" charset="0"/>
              </a:rPr>
              <a:t>liệu</a:t>
            </a:r>
            <a:r>
              <a:rPr lang="vi-VN" dirty="0"/>
              <a:t> phpMyAdmin</a:t>
            </a:r>
            <a:endParaRPr lang="en-US" dirty="0"/>
          </a:p>
        </p:txBody>
      </p:sp>
      <p:sp>
        <p:nvSpPr>
          <p:cNvPr id="3" name="Content Placeholder 2"/>
          <p:cNvSpPr>
            <a:spLocks noGrp="1"/>
          </p:cNvSpPr>
          <p:nvPr>
            <p:ph idx="1"/>
          </p:nvPr>
        </p:nvSpPr>
        <p:spPr>
          <a:xfrm>
            <a:off x="762000" y="1596413"/>
            <a:ext cx="8077200" cy="4651987"/>
          </a:xfrm>
        </p:spPr>
        <p:txBody>
          <a:bodyPr>
            <a:normAutofit/>
          </a:bodyPr>
          <a:lstStyle/>
          <a:p>
            <a:pPr marL="0" indent="0">
              <a:buNone/>
            </a:pPr>
            <a:r>
              <a:rPr lang="en-US" sz="3600" b="1" dirty="0" err="1" smtClean="0">
                <a:latin typeface="Times New Roman" pitchFamily="18" charset="0"/>
                <a:cs typeface="Times New Roman" pitchFamily="18" charset="0"/>
              </a:rPr>
              <a:t>Im</a:t>
            </a:r>
            <a:r>
              <a:rPr lang="vi-VN" sz="3600" b="1" dirty="0" smtClean="0">
                <a:latin typeface="Times New Roman" pitchFamily="18" charset="0"/>
                <a:cs typeface="Times New Roman" pitchFamily="18" charset="0"/>
              </a:rPr>
              <a:t>port</a:t>
            </a:r>
            <a:endParaRPr lang="en-US" sz="3600" b="1" dirty="0">
              <a:latin typeface="Times New Roman" pitchFamily="18" charset="0"/>
              <a:cs typeface="Times New Roman" pitchFamily="18" charset="0"/>
            </a:endParaRPr>
          </a:p>
          <a:p>
            <a:pPr marL="0" indent="0">
              <a:buNone/>
            </a:pPr>
            <a:r>
              <a:rPr lang="en-US" b="1" dirty="0"/>
              <a:t>1.</a:t>
            </a:r>
            <a:r>
              <a:rPr lang="en-US" dirty="0"/>
              <a:t> </a:t>
            </a:r>
            <a:r>
              <a:rPr lang="vi-VN" dirty="0">
                <a:latin typeface="+mj-lt"/>
              </a:rPr>
              <a:t>Truy cập vào phần quản lý Host và chọn công cụ quản lý cơ sở dữ liệu </a:t>
            </a:r>
            <a:r>
              <a:rPr lang="vi-VN" b="1" dirty="0">
                <a:latin typeface="+mj-lt"/>
              </a:rPr>
              <a:t>phpMyAdmin</a:t>
            </a:r>
            <a:endParaRPr lang="en-US" b="1" dirty="0">
              <a:latin typeface="+mj-lt"/>
            </a:endParaRPr>
          </a:p>
          <a:p>
            <a:pPr marL="0" indent="0">
              <a:buNone/>
            </a:pPr>
            <a:r>
              <a:rPr lang="en-US" b="1" dirty="0">
                <a:latin typeface="+mj-lt"/>
              </a:rPr>
              <a:t>2.</a:t>
            </a:r>
            <a:r>
              <a:rPr lang="en-US" dirty="0">
                <a:latin typeface="+mj-lt"/>
              </a:rPr>
              <a:t> T</a:t>
            </a:r>
            <a:r>
              <a:rPr lang="vi-VN" dirty="0">
                <a:latin typeface="+mj-lt"/>
              </a:rPr>
              <a:t>rong </a:t>
            </a:r>
            <a:r>
              <a:rPr lang="vi-VN" b="1" dirty="0">
                <a:latin typeface="+mj-lt"/>
              </a:rPr>
              <a:t>phpMyAdmin</a:t>
            </a:r>
            <a:r>
              <a:rPr lang="vi-VN" dirty="0">
                <a:latin typeface="+mj-lt"/>
              </a:rPr>
              <a:t> </a:t>
            </a:r>
            <a:r>
              <a:rPr lang="vi-VN" dirty="0" smtClean="0">
                <a:latin typeface="+mj-lt"/>
              </a:rPr>
              <a:t>chọn</a:t>
            </a:r>
            <a:r>
              <a:rPr lang="vi-VN" dirty="0">
                <a:latin typeface="+mj-lt"/>
              </a:rPr>
              <a:t> </a:t>
            </a:r>
            <a:r>
              <a:rPr lang="en-US" b="1" dirty="0" err="1">
                <a:latin typeface="+mj-lt"/>
                <a:cs typeface="Times New Roman" pitchFamily="18" charset="0"/>
              </a:rPr>
              <a:t>Im</a:t>
            </a:r>
            <a:r>
              <a:rPr lang="vi-VN" b="1" dirty="0" smtClean="0">
                <a:latin typeface="+mj-lt"/>
                <a:cs typeface="Times New Roman" pitchFamily="18" charset="0"/>
              </a:rPr>
              <a:t>port</a:t>
            </a:r>
            <a:r>
              <a:rPr lang="en-US" b="1" dirty="0" smtClean="0">
                <a:latin typeface="+mj-lt"/>
                <a:cs typeface="Times New Roman" pitchFamily="18" charset="0"/>
              </a:rPr>
              <a:t> </a:t>
            </a:r>
            <a:r>
              <a:rPr lang="vi-VN" dirty="0" smtClean="0">
                <a:latin typeface="+mj-lt"/>
              </a:rPr>
              <a:t>để </a:t>
            </a:r>
            <a:r>
              <a:rPr lang="en-US" dirty="0" err="1" smtClean="0">
                <a:latin typeface="+mj-lt"/>
                <a:cs typeface="Times New Roman" pitchFamily="18" charset="0"/>
              </a:rPr>
              <a:t>đưa</a:t>
            </a:r>
            <a:r>
              <a:rPr lang="en-US" dirty="0" smtClean="0">
                <a:latin typeface="+mj-lt"/>
                <a:cs typeface="Times New Roman" pitchFamily="18" charset="0"/>
              </a:rPr>
              <a:t> </a:t>
            </a:r>
            <a:r>
              <a:rPr lang="en-US" dirty="0" err="1" smtClean="0">
                <a:latin typeface="+mj-lt"/>
                <a:cs typeface="Times New Roman" pitchFamily="18" charset="0"/>
              </a:rPr>
              <a:t>cơ</a:t>
            </a:r>
            <a:r>
              <a:rPr lang="en-US" dirty="0" smtClean="0">
                <a:latin typeface="+mj-lt"/>
                <a:cs typeface="Times New Roman" pitchFamily="18" charset="0"/>
              </a:rPr>
              <a:t> </a:t>
            </a:r>
            <a:r>
              <a:rPr lang="en-US" dirty="0" err="1" smtClean="0">
                <a:latin typeface="+mj-lt"/>
                <a:cs typeface="Times New Roman" pitchFamily="18" charset="0"/>
              </a:rPr>
              <a:t>sở</a:t>
            </a:r>
            <a:r>
              <a:rPr lang="en-US" dirty="0" smtClean="0">
                <a:latin typeface="+mj-lt"/>
                <a:cs typeface="Times New Roman" pitchFamily="18" charset="0"/>
              </a:rPr>
              <a:t> </a:t>
            </a:r>
            <a:r>
              <a:rPr lang="vi-VN" dirty="0" smtClean="0">
                <a:latin typeface="+mj-lt"/>
                <a:cs typeface="Times New Roman" pitchFamily="18" charset="0"/>
              </a:rPr>
              <a:t>dữ </a:t>
            </a:r>
            <a:r>
              <a:rPr lang="vi-VN" dirty="0">
                <a:latin typeface="+mj-lt"/>
                <a:cs typeface="Times New Roman" pitchFamily="18" charset="0"/>
              </a:rPr>
              <a:t>liệu </a:t>
            </a:r>
            <a:r>
              <a:rPr lang="en-US" dirty="0" err="1" smtClean="0">
                <a:latin typeface="+mj-lt"/>
                <a:cs typeface="Times New Roman" pitchFamily="18" charset="0"/>
              </a:rPr>
              <a:t>vào</a:t>
            </a:r>
            <a:r>
              <a:rPr lang="vi-VN" dirty="0" smtClean="0">
                <a:latin typeface="+mj-lt"/>
                <a:cs typeface="Times New Roman" pitchFamily="18" charset="0"/>
              </a:rPr>
              <a:t> </a:t>
            </a:r>
            <a:r>
              <a:rPr lang="vi-VN" dirty="0">
                <a:latin typeface="+mj-lt"/>
                <a:cs typeface="Times New Roman" pitchFamily="18" charset="0"/>
              </a:rPr>
              <a:t>Database</a:t>
            </a:r>
            <a:endParaRPr lang="en-US" dirty="0">
              <a:latin typeface="+mj-lt"/>
              <a:cs typeface="Times New Roman" pitchFamily="18" charset="0"/>
            </a:endParaRPr>
          </a:p>
          <a:p>
            <a:pPr marL="0" indent="0">
              <a:buNone/>
            </a:pPr>
            <a:r>
              <a:rPr lang="en-US" b="1" dirty="0" smtClean="0">
                <a:latin typeface="+mj-lt"/>
              </a:rPr>
              <a:t>3.</a:t>
            </a:r>
            <a:r>
              <a:rPr lang="en-US" dirty="0" smtClean="0">
                <a:latin typeface="+mj-lt"/>
              </a:rPr>
              <a:t> </a:t>
            </a:r>
            <a:r>
              <a:rPr lang="en-US" dirty="0" err="1">
                <a:latin typeface="+mj-lt"/>
              </a:rPr>
              <a:t>Chọn</a:t>
            </a:r>
            <a:r>
              <a:rPr lang="en-US" dirty="0">
                <a:latin typeface="+mj-lt"/>
              </a:rPr>
              <a:t> </a:t>
            </a:r>
            <a:r>
              <a:rPr lang="en-US" b="1" dirty="0" smtClean="0">
                <a:latin typeface="+mj-lt"/>
              </a:rPr>
              <a:t>File to Import </a:t>
            </a:r>
          </a:p>
          <a:p>
            <a:pPr marL="0" indent="0">
              <a:buNone/>
            </a:pPr>
            <a:endParaRPr lang="en-US" b="1" dirty="0" smtClean="0">
              <a:latin typeface="+mj-lt"/>
            </a:endParaRPr>
          </a:p>
          <a:p>
            <a:pPr marL="0" indent="0">
              <a:buNone/>
            </a:pPr>
            <a:r>
              <a:rPr lang="en-US" dirty="0" smtClean="0">
                <a:latin typeface="+mj-lt"/>
              </a:rPr>
              <a:t>4. </a:t>
            </a:r>
            <a:r>
              <a:rPr lang="en-US" dirty="0" err="1" smtClean="0">
                <a:latin typeface="+mj-lt"/>
              </a:rPr>
              <a:t>Chọn</a:t>
            </a:r>
            <a:r>
              <a:rPr lang="en-US" dirty="0" smtClean="0">
                <a:latin typeface="+mj-lt"/>
              </a:rPr>
              <a:t> </a:t>
            </a:r>
            <a:r>
              <a:rPr lang="en-US" b="1" dirty="0" smtClean="0">
                <a:latin typeface="+mj-lt"/>
              </a:rPr>
              <a:t>Format</a:t>
            </a:r>
            <a:r>
              <a:rPr lang="en-US" dirty="0" smtClean="0">
                <a:latin typeface="+mj-lt"/>
              </a:rPr>
              <a:t> </a:t>
            </a:r>
            <a:r>
              <a:rPr lang="en-US" dirty="0" err="1" smtClean="0">
                <a:latin typeface="+mj-lt"/>
              </a:rPr>
              <a:t>và</a:t>
            </a:r>
            <a:r>
              <a:rPr lang="en-US" dirty="0" smtClean="0">
                <a:latin typeface="+mj-lt"/>
              </a:rPr>
              <a:t> </a:t>
            </a:r>
            <a:r>
              <a:rPr lang="en-US" dirty="0" err="1">
                <a:latin typeface="+mj-lt"/>
              </a:rPr>
              <a:t>nhấn</a:t>
            </a:r>
            <a:r>
              <a:rPr lang="en-US" dirty="0">
                <a:latin typeface="+mj-lt"/>
              </a:rPr>
              <a:t> </a:t>
            </a:r>
            <a:r>
              <a:rPr lang="en-US" b="1" dirty="0">
                <a:latin typeface="+mj-lt"/>
              </a:rPr>
              <a:t>Go</a:t>
            </a:r>
            <a:r>
              <a:rPr lang="en-US" dirty="0">
                <a:latin typeface="+mj-lt"/>
              </a:rPr>
              <a:t> </a:t>
            </a:r>
            <a:r>
              <a:rPr lang="en-US" dirty="0" err="1">
                <a:latin typeface="+mj-lt"/>
              </a:rPr>
              <a:t>để</a:t>
            </a:r>
            <a:r>
              <a:rPr lang="en-US" dirty="0">
                <a:latin typeface="+mj-lt"/>
              </a:rPr>
              <a:t> </a:t>
            </a:r>
            <a:r>
              <a:rPr lang="en-US" dirty="0" err="1">
                <a:latin typeface="+mj-lt"/>
              </a:rPr>
              <a:t>tiến</a:t>
            </a:r>
            <a:r>
              <a:rPr lang="en-US" dirty="0">
                <a:latin typeface="+mj-lt"/>
              </a:rPr>
              <a:t> </a:t>
            </a:r>
            <a:r>
              <a:rPr lang="en-US" dirty="0" err="1" smtClean="0">
                <a:latin typeface="+mj-lt"/>
              </a:rPr>
              <a:t>hành</a:t>
            </a:r>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19650" y="4114800"/>
            <a:ext cx="43243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667463"/>
      </p:ext>
    </p:extLst>
  </p:cSld>
  <p:clrMapOvr>
    <a:masterClrMapping/>
  </p:clrMapOvr>
  <p:transition spd="slow">
    <p:wipe dir="d"/>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Tạo</a:t>
            </a:r>
            <a:r>
              <a:rPr lang="en-US" dirty="0" smtClean="0"/>
              <a:t> </a:t>
            </a:r>
            <a:r>
              <a:rPr lang="en-US" dirty="0" err="1" smtClean="0"/>
              <a:t>trang</a:t>
            </a:r>
            <a:r>
              <a:rPr lang="en-US" dirty="0" smtClean="0"/>
              <a:t> chi </a:t>
            </a:r>
            <a:r>
              <a:rPr lang="en-US" dirty="0" err="1" smtClean="0"/>
              <a:t>tiết</a:t>
            </a:r>
            <a:r>
              <a:rPr lang="en-US" dirty="0" smtClean="0"/>
              <a:t> </a:t>
            </a:r>
            <a:r>
              <a:rPr lang="en-US" dirty="0" err="1" smtClean="0"/>
              <a:t>cho</a:t>
            </a:r>
            <a:r>
              <a:rPr lang="en-US" dirty="0" smtClean="0"/>
              <a:t> </a:t>
            </a:r>
            <a:r>
              <a:rPr lang="en-US" dirty="0" err="1" smtClean="0"/>
              <a:t>danh</a:t>
            </a:r>
            <a:r>
              <a:rPr lang="en-US" dirty="0" smtClean="0"/>
              <a:t> </a:t>
            </a:r>
            <a:r>
              <a:rPr lang="en-US" dirty="0" err="1" smtClean="0"/>
              <a:t>sách</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endParaRPr lang="en-US" dirty="0"/>
          </a:p>
        </p:txBody>
      </p:sp>
      <p:sp>
        <p:nvSpPr>
          <p:cNvPr id="3" name="Content Placeholder 2"/>
          <p:cNvSpPr>
            <a:spLocks noGrp="1"/>
          </p:cNvSpPr>
          <p:nvPr>
            <p:ph idx="1"/>
          </p:nvPr>
        </p:nvSpPr>
        <p:spPr/>
        <p:txBody>
          <a:bodyPr/>
          <a:lstStyle/>
          <a:p>
            <a:r>
              <a:rPr lang="en-US" dirty="0" err="1" smtClean="0"/>
              <a:t>Tạo</a:t>
            </a:r>
            <a:r>
              <a:rPr lang="en-US" dirty="0" smtClean="0"/>
              <a:t> </a:t>
            </a:r>
            <a:r>
              <a:rPr lang="en-US" dirty="0" err="1" smtClean="0"/>
              <a:t>trang</a:t>
            </a:r>
            <a:r>
              <a:rPr lang="en-US" dirty="0" smtClean="0"/>
              <a:t> </a:t>
            </a:r>
            <a:r>
              <a:rPr lang="en-US" dirty="0" err="1" smtClean="0"/>
              <a:t>danh</a:t>
            </a:r>
            <a:r>
              <a:rPr lang="en-US" dirty="0" smtClean="0"/>
              <a:t> </a:t>
            </a:r>
            <a:r>
              <a:rPr lang="en-US" dirty="0" err="1" smtClean="0"/>
              <a:t>sách</a:t>
            </a:r>
            <a:endParaRPr lang="en-US" dirty="0" smtClean="0"/>
          </a:p>
          <a:p>
            <a:pPr marL="0" indent="0">
              <a:buNone/>
            </a:pP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71800"/>
            <a:ext cx="592455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86000"/>
            <a:ext cx="298268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7317179"/>
      </p:ext>
    </p:extLst>
  </p:cSld>
  <p:clrMapOvr>
    <a:masterClrMapping/>
  </p:clrMapOvr>
  <p:transition spd="slow">
    <p:wipe dir="d"/>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Tạo</a:t>
            </a:r>
            <a:r>
              <a:rPr lang="en-US" dirty="0"/>
              <a:t> </a:t>
            </a:r>
            <a:r>
              <a:rPr lang="en-US" dirty="0" err="1"/>
              <a:t>trang</a:t>
            </a:r>
            <a:r>
              <a:rPr lang="en-US" dirty="0"/>
              <a:t> chi </a:t>
            </a:r>
            <a:r>
              <a:rPr lang="en-US" dirty="0" err="1"/>
              <a:t>tiết</a:t>
            </a:r>
            <a:r>
              <a:rPr lang="en-US" dirty="0"/>
              <a:t> </a:t>
            </a:r>
            <a:r>
              <a:rPr lang="en-US" dirty="0" err="1"/>
              <a:t>cho</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đối</a:t>
            </a:r>
            <a:r>
              <a:rPr lang="en-US" dirty="0"/>
              <a:t> </a:t>
            </a:r>
            <a:r>
              <a:rPr lang="en-US" dirty="0" err="1"/>
              <a:t>tượng</a:t>
            </a:r>
            <a:endParaRPr lang="en-US" dirty="0"/>
          </a:p>
        </p:txBody>
      </p:sp>
      <p:sp>
        <p:nvSpPr>
          <p:cNvPr id="3" name="Content Placeholder 2"/>
          <p:cNvSpPr>
            <a:spLocks noGrp="1"/>
          </p:cNvSpPr>
          <p:nvPr>
            <p:ph idx="1"/>
          </p:nvPr>
        </p:nvSpPr>
        <p:spPr/>
        <p:txBody>
          <a:bodyPr/>
          <a:lstStyle/>
          <a:p>
            <a:r>
              <a:rPr lang="en-US" dirty="0" err="1"/>
              <a:t>Tạo</a:t>
            </a:r>
            <a:r>
              <a:rPr lang="en-US" dirty="0"/>
              <a:t> </a:t>
            </a:r>
            <a:r>
              <a:rPr lang="en-US" dirty="0" err="1"/>
              <a:t>trang</a:t>
            </a:r>
            <a:r>
              <a:rPr lang="en-US" dirty="0"/>
              <a:t> chi </a:t>
            </a:r>
            <a:r>
              <a:rPr lang="en-US" dirty="0" err="1"/>
              <a:t>tiết</a:t>
            </a:r>
            <a:endParaRPr lang="en-US" dirty="0"/>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124200"/>
            <a:ext cx="58007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99" y="2286000"/>
            <a:ext cx="602932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662065"/>
      </p:ext>
    </p:extLst>
  </p:cSld>
  <p:clrMapOvr>
    <a:masterClrMapping/>
  </p:clrMapOvr>
  <p:transition spd="slow">
    <p:wipe dir="d"/>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Tạo</a:t>
            </a:r>
            <a:r>
              <a:rPr lang="en-US" dirty="0"/>
              <a:t> </a:t>
            </a:r>
            <a:r>
              <a:rPr lang="en-US" dirty="0" err="1"/>
              <a:t>trang</a:t>
            </a:r>
            <a:r>
              <a:rPr lang="en-US" dirty="0"/>
              <a:t> chi </a:t>
            </a:r>
            <a:r>
              <a:rPr lang="en-US" dirty="0" err="1"/>
              <a:t>tiết</a:t>
            </a:r>
            <a:r>
              <a:rPr lang="en-US" dirty="0"/>
              <a:t> </a:t>
            </a:r>
            <a:r>
              <a:rPr lang="en-US" dirty="0" err="1"/>
              <a:t>cho</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đối</a:t>
            </a:r>
            <a:r>
              <a:rPr lang="en-US" dirty="0"/>
              <a:t> </a:t>
            </a:r>
            <a:r>
              <a:rPr lang="en-US" dirty="0" err="1"/>
              <a:t>tượng</a:t>
            </a:r>
            <a:endParaRPr lang="en-US" dirty="0"/>
          </a:p>
        </p:txBody>
      </p:sp>
      <p:sp>
        <p:nvSpPr>
          <p:cNvPr id="3" name="Content Placeholder 2"/>
          <p:cNvSpPr>
            <a:spLocks noGrp="1"/>
          </p:cNvSpPr>
          <p:nvPr>
            <p:ph idx="1"/>
          </p:nvPr>
        </p:nvSpPr>
        <p:spPr/>
        <p:txBody>
          <a:bodyPr/>
          <a:lstStyle/>
          <a:p>
            <a:r>
              <a:rPr lang="en-US" sz="2800" dirty="0" err="1"/>
              <a:t>Tạo</a:t>
            </a:r>
            <a:r>
              <a:rPr lang="en-US" sz="2800" dirty="0"/>
              <a:t> </a:t>
            </a:r>
            <a:r>
              <a:rPr lang="en-US" sz="2800" dirty="0" err="1"/>
              <a:t>liên</a:t>
            </a:r>
            <a:r>
              <a:rPr lang="en-US" sz="2800" dirty="0"/>
              <a:t> </a:t>
            </a:r>
            <a:r>
              <a:rPr lang="en-US" sz="2800" dirty="0" err="1"/>
              <a:t>kết</a:t>
            </a:r>
            <a:r>
              <a:rPr lang="en-US" sz="2800" dirty="0"/>
              <a:t> </a:t>
            </a:r>
            <a:r>
              <a:rPr lang="en-US" sz="2800" dirty="0" err="1"/>
              <a:t>từ</a:t>
            </a:r>
            <a:r>
              <a:rPr lang="en-US" sz="2800" dirty="0"/>
              <a:t> </a:t>
            </a:r>
            <a:r>
              <a:rPr lang="en-US" sz="2800" dirty="0" err="1"/>
              <a:t>trang</a:t>
            </a:r>
            <a:r>
              <a:rPr lang="en-US" sz="2800" dirty="0"/>
              <a:t> </a:t>
            </a:r>
            <a:r>
              <a:rPr lang="en-US" sz="2800" dirty="0" err="1"/>
              <a:t>danh</a:t>
            </a:r>
            <a:r>
              <a:rPr lang="en-US" sz="2800" dirty="0"/>
              <a:t> </a:t>
            </a:r>
            <a:r>
              <a:rPr lang="en-US" sz="2800" dirty="0" err="1"/>
              <a:t>sách</a:t>
            </a:r>
            <a:r>
              <a:rPr lang="en-US" sz="2800" dirty="0"/>
              <a:t> sang </a:t>
            </a:r>
            <a:r>
              <a:rPr lang="en-US" sz="2800" dirty="0" err="1"/>
              <a:t>trang</a:t>
            </a:r>
            <a:r>
              <a:rPr lang="en-US" sz="2800" dirty="0"/>
              <a:t> chi </a:t>
            </a:r>
            <a:r>
              <a:rPr lang="en-US" sz="2800" dirty="0" err="1"/>
              <a:t>tiết</a:t>
            </a:r>
            <a:r>
              <a:rPr lang="en-US" sz="2800" dirty="0"/>
              <a:t> </a:t>
            </a:r>
            <a:r>
              <a:rPr lang="en-US" sz="2800" dirty="0" err="1"/>
              <a:t>bằng</a:t>
            </a:r>
            <a:r>
              <a:rPr lang="en-US" sz="2800" dirty="0"/>
              <a:t> </a:t>
            </a:r>
            <a:r>
              <a:rPr lang="en-US" sz="2800" dirty="0" err="1"/>
              <a:t>mã</a:t>
            </a:r>
            <a:r>
              <a:rPr lang="en-US" sz="2800" dirty="0"/>
              <a:t> </a:t>
            </a:r>
            <a:r>
              <a:rPr lang="en-US" sz="2800" dirty="0" err="1"/>
              <a:t>của</a:t>
            </a:r>
            <a:r>
              <a:rPr lang="en-US" sz="2800" dirty="0"/>
              <a:t> </a:t>
            </a:r>
            <a:r>
              <a:rPr lang="en-US" sz="2800" dirty="0" err="1"/>
              <a:t>đối</a:t>
            </a:r>
            <a:r>
              <a:rPr lang="en-US" sz="2800" dirty="0"/>
              <a:t> </a:t>
            </a:r>
            <a:r>
              <a:rPr lang="en-US" sz="2800" dirty="0" err="1"/>
              <a:t>tượng</a:t>
            </a:r>
            <a:r>
              <a:rPr lang="en-US" sz="2800" dirty="0"/>
              <a:t> (</a:t>
            </a:r>
            <a:r>
              <a:rPr lang="en-US" sz="2800" dirty="0" err="1"/>
              <a:t>mã</a:t>
            </a:r>
            <a:r>
              <a:rPr lang="en-US" sz="2800" dirty="0"/>
              <a:t> </a:t>
            </a:r>
            <a:r>
              <a:rPr lang="en-US" sz="2800" dirty="0" err="1"/>
              <a:t>hàng</a:t>
            </a:r>
            <a:r>
              <a:rPr lang="en-US" sz="2800" dirty="0"/>
              <a:t>, ID, </a:t>
            </a:r>
            <a:r>
              <a:rPr lang="en-US" sz="2800" dirty="0" smtClean="0"/>
              <a:t>…)</a:t>
            </a:r>
          </a:p>
          <a:p>
            <a:r>
              <a:rPr lang="en-US" sz="2800" dirty="0" err="1" smtClean="0"/>
              <a:t>Tại</a:t>
            </a:r>
            <a:r>
              <a:rPr lang="en-US" sz="2800" dirty="0" smtClean="0"/>
              <a:t> </a:t>
            </a:r>
            <a:r>
              <a:rPr lang="en-US" sz="2800" dirty="0" err="1" smtClean="0"/>
              <a:t>trang</a:t>
            </a:r>
            <a:r>
              <a:rPr lang="en-US" sz="2800" dirty="0" smtClean="0"/>
              <a:t> </a:t>
            </a:r>
            <a:r>
              <a:rPr lang="en-US" sz="2800" dirty="0" err="1" smtClean="0"/>
              <a:t>danh</a:t>
            </a:r>
            <a:r>
              <a:rPr lang="en-US" sz="2800" dirty="0" smtClean="0"/>
              <a:t> </a:t>
            </a:r>
            <a:r>
              <a:rPr lang="en-US" sz="2800" dirty="0" err="1" smtClean="0"/>
              <a:t>sách</a:t>
            </a:r>
            <a:r>
              <a:rPr lang="en-US" sz="2800" dirty="0" smtClean="0"/>
              <a:t>:</a:t>
            </a:r>
          </a:p>
          <a:p>
            <a:endParaRPr lang="en-US" dirty="0" smtClean="0"/>
          </a:p>
          <a:p>
            <a:endParaRPr lang="en-US" dirty="0"/>
          </a:p>
          <a:p>
            <a:r>
              <a:rPr lang="en-US" sz="2800" dirty="0" err="1" smtClean="0"/>
              <a:t>Tại</a:t>
            </a:r>
            <a:r>
              <a:rPr lang="en-US" sz="2800" dirty="0" smtClean="0"/>
              <a:t> </a:t>
            </a:r>
            <a:r>
              <a:rPr lang="en-US" sz="2800" dirty="0" err="1" smtClean="0"/>
              <a:t>trang</a:t>
            </a:r>
            <a:r>
              <a:rPr lang="en-US" sz="2800" dirty="0" smtClean="0"/>
              <a:t> chi </a:t>
            </a:r>
            <a:r>
              <a:rPr lang="en-US" sz="2800" dirty="0" err="1" smtClean="0"/>
              <a:t>tiết</a:t>
            </a:r>
            <a:endParaRPr lang="en-US" sz="2800" dirty="0" smtClean="0"/>
          </a:p>
          <a:p>
            <a:endParaRPr lang="en-US" dirty="0"/>
          </a:p>
          <a:p>
            <a:endParaRPr lang="en-US" dirty="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24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48200"/>
            <a:ext cx="78486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819775"/>
            <a:ext cx="5334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5680356"/>
      </p:ext>
    </p:extLst>
  </p:cSld>
  <p:clrMapOvr>
    <a:masterClrMapping/>
  </p:clrMapOvr>
  <p:transition spd="slow">
    <p:wipe dir="d"/>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29000" y="1599664"/>
            <a:ext cx="5181600" cy="3505200"/>
          </a:xfrm>
          <a:prstGeom prst="rect">
            <a:avLst/>
          </a:prstGeom>
          <a:noFill/>
        </p:spPr>
        <p:txBody>
          <a:bodyPr wrap="square" rtlCol="0">
            <a:normAutofit/>
          </a:bodyPr>
          <a:lstStyle/>
          <a:p>
            <a:r>
              <a:rPr lang="en-US" sz="7200" dirty="0" err="1" smtClean="0"/>
              <a:t>Góp</a:t>
            </a:r>
            <a:r>
              <a:rPr lang="en-US" sz="7200" dirty="0" smtClean="0"/>
              <a:t> ý .</a:t>
            </a:r>
            <a:endParaRPr lang="en-US" sz="7200"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3591203"/>
            <a:ext cx="3042138" cy="3057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20753331" flipH="1">
            <a:off x="-578910" y="-1655538"/>
            <a:ext cx="2895600" cy="686108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r>
              <a:rPr lang="en-US" dirty="0" err="1"/>
              <a:t>Cài</a:t>
            </a:r>
            <a:r>
              <a:rPr lang="en-US" dirty="0"/>
              <a:t> </a:t>
            </a:r>
            <a:r>
              <a:rPr lang="en-US" dirty="0" err="1"/>
              <a:t>đặt</a:t>
            </a:r>
            <a:r>
              <a:rPr lang="en-US" dirty="0"/>
              <a:t> PHP Engine (</a:t>
            </a:r>
            <a:r>
              <a:rPr lang="en-US" dirty="0" err="1"/>
              <a:t>tiếp</a:t>
            </a:r>
            <a:r>
              <a:rPr lang="en-US" dirty="0"/>
              <a:t>)</a:t>
            </a:r>
          </a:p>
        </p:txBody>
      </p:sp>
      <p:pic>
        <p:nvPicPr>
          <p:cNvPr id="5" name="Picture 4"/>
          <p:cNvPicPr>
            <a:picLocks noChangeAspect="1"/>
          </p:cNvPicPr>
          <p:nvPr/>
        </p:nvPicPr>
        <p:blipFill>
          <a:blip r:embed="rId2"/>
          <a:stretch>
            <a:fillRect/>
          </a:stretch>
        </p:blipFill>
        <p:spPr>
          <a:xfrm>
            <a:off x="1905000" y="1523999"/>
            <a:ext cx="5943600" cy="5183891"/>
          </a:xfrm>
          <a:prstGeom prst="rect">
            <a:avLst/>
          </a:prstGeom>
        </p:spPr>
      </p:pic>
    </p:spTree>
    <p:extLst>
      <p:ext uri="{BB962C8B-B14F-4D97-AF65-F5344CB8AC3E}">
        <p14:creationId xmlns:p14="http://schemas.microsoft.com/office/powerpoint/2010/main" val="105732430"/>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r>
              <a:rPr lang="en-US" dirty="0" err="1"/>
              <a:t>Cài</a:t>
            </a:r>
            <a:r>
              <a:rPr lang="en-US" dirty="0"/>
              <a:t> </a:t>
            </a:r>
            <a:r>
              <a:rPr lang="en-US" dirty="0" err="1"/>
              <a:t>đặt</a:t>
            </a:r>
            <a:r>
              <a:rPr lang="en-US" dirty="0"/>
              <a:t> PHP Engine (</a:t>
            </a:r>
            <a:r>
              <a:rPr lang="en-US" dirty="0" err="1"/>
              <a:t>tiếp</a:t>
            </a:r>
            <a:r>
              <a:rPr lang="en-US" dirty="0"/>
              <a:t>)</a:t>
            </a:r>
          </a:p>
        </p:txBody>
      </p:sp>
      <p:pic>
        <p:nvPicPr>
          <p:cNvPr id="5" name="Picture 4"/>
          <p:cNvPicPr>
            <a:picLocks noChangeAspect="1"/>
          </p:cNvPicPr>
          <p:nvPr/>
        </p:nvPicPr>
        <p:blipFill>
          <a:blip r:embed="rId2"/>
          <a:stretch>
            <a:fillRect/>
          </a:stretch>
        </p:blipFill>
        <p:spPr>
          <a:xfrm>
            <a:off x="1447800" y="1524000"/>
            <a:ext cx="7237507" cy="4727563"/>
          </a:xfrm>
          <a:prstGeom prst="rect">
            <a:avLst/>
          </a:prstGeom>
        </p:spPr>
      </p:pic>
    </p:spTree>
    <p:extLst>
      <p:ext uri="{BB962C8B-B14F-4D97-AF65-F5344CB8AC3E}">
        <p14:creationId xmlns:p14="http://schemas.microsoft.com/office/powerpoint/2010/main" val="764922528"/>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gn="just"/>
            <a:r>
              <a:rPr lang="en-US" dirty="0" smtClean="0"/>
              <a:t>“</a:t>
            </a:r>
            <a:r>
              <a:rPr lang="en-US" dirty="0" err="1" smtClean="0"/>
              <a:t>Xây</a:t>
            </a:r>
            <a:r>
              <a:rPr lang="en-US" dirty="0" smtClean="0"/>
              <a:t> </a:t>
            </a:r>
            <a:r>
              <a:rPr lang="en-US" dirty="0" err="1" smtClean="0"/>
              <a:t>dựng</a:t>
            </a:r>
            <a:r>
              <a:rPr lang="en-US" dirty="0" smtClean="0"/>
              <a:t> </a:t>
            </a:r>
            <a:r>
              <a:rPr lang="en-US" dirty="0" err="1" smtClean="0"/>
              <a:t>ứng</a:t>
            </a:r>
            <a:r>
              <a:rPr lang="en-US" dirty="0" smtClean="0"/>
              <a:t> </a:t>
            </a:r>
            <a:r>
              <a:rPr lang="en-US" dirty="0" err="1" smtClean="0"/>
              <a:t>dụng</a:t>
            </a:r>
            <a:r>
              <a:rPr lang="en-US" dirty="0" smtClean="0"/>
              <a:t> web </a:t>
            </a:r>
            <a:r>
              <a:rPr lang="en-US" dirty="0" err="1" smtClean="0"/>
              <a:t>bằng</a:t>
            </a:r>
            <a:r>
              <a:rPr lang="en-US" dirty="0" smtClean="0"/>
              <a:t> PHP </a:t>
            </a:r>
            <a:r>
              <a:rPr lang="en-US" dirty="0" err="1" smtClean="0"/>
              <a:t>và</a:t>
            </a:r>
            <a:r>
              <a:rPr lang="en-US" dirty="0" smtClean="0"/>
              <a:t> MySQL”, </a:t>
            </a:r>
            <a:r>
              <a:rPr lang="en-US" dirty="0" err="1" smtClean="0"/>
              <a:t>Phạm</a:t>
            </a:r>
            <a:r>
              <a:rPr lang="en-US" dirty="0" smtClean="0"/>
              <a:t> </a:t>
            </a:r>
            <a:r>
              <a:rPr lang="en-US" dirty="0" err="1" smtClean="0"/>
              <a:t>Hữu</a:t>
            </a:r>
            <a:r>
              <a:rPr lang="en-US" dirty="0" smtClean="0"/>
              <a:t> </a:t>
            </a:r>
            <a:r>
              <a:rPr lang="en-US" dirty="0" err="1" smtClean="0"/>
              <a:t>Khang</a:t>
            </a:r>
            <a:r>
              <a:rPr lang="en-US" dirty="0" smtClean="0"/>
              <a:t>, NXB </a:t>
            </a:r>
            <a:r>
              <a:rPr lang="en-US" dirty="0" err="1" smtClean="0"/>
              <a:t>Phương</a:t>
            </a:r>
            <a:r>
              <a:rPr lang="en-US" dirty="0" smtClean="0"/>
              <a:t> </a:t>
            </a:r>
            <a:r>
              <a:rPr lang="en-US" dirty="0" err="1" smtClean="0"/>
              <a:t>Đông</a:t>
            </a:r>
            <a:r>
              <a:rPr lang="en-US" dirty="0" smtClean="0"/>
              <a:t>.</a:t>
            </a:r>
          </a:p>
          <a:p>
            <a:pPr algn="just"/>
            <a:r>
              <a:rPr lang="en-US" dirty="0"/>
              <a:t>“</a:t>
            </a:r>
            <a:r>
              <a:rPr lang="en-US" dirty="0" err="1"/>
              <a:t>Sử</a:t>
            </a:r>
            <a:r>
              <a:rPr lang="en-US" dirty="0"/>
              <a:t> </a:t>
            </a:r>
            <a:r>
              <a:rPr lang="en-US" dirty="0" err="1"/>
              <a:t>dụng</a:t>
            </a:r>
            <a:r>
              <a:rPr lang="en-US" dirty="0"/>
              <a:t> PHP </a:t>
            </a:r>
            <a:r>
              <a:rPr lang="en-US" dirty="0" err="1"/>
              <a:t>và</a:t>
            </a:r>
            <a:r>
              <a:rPr lang="en-US" dirty="0"/>
              <a:t> MySQL </a:t>
            </a:r>
            <a:r>
              <a:rPr lang="en-US" dirty="0" err="1"/>
              <a:t>Thiết</a:t>
            </a:r>
            <a:r>
              <a:rPr lang="en-US" dirty="0"/>
              <a:t> </a:t>
            </a:r>
            <a:r>
              <a:rPr lang="en-US" dirty="0" err="1"/>
              <a:t>Kế</a:t>
            </a:r>
            <a:r>
              <a:rPr lang="en-US" dirty="0"/>
              <a:t> Web </a:t>
            </a:r>
            <a:r>
              <a:rPr lang="en-US" dirty="0" err="1" smtClean="0"/>
              <a:t>Động</a:t>
            </a:r>
            <a:r>
              <a:rPr lang="en-US" dirty="0" smtClean="0"/>
              <a:t>”, </a:t>
            </a:r>
            <a:r>
              <a:rPr lang="en-US" dirty="0" err="1" smtClean="0"/>
              <a:t>Nguyễn</a:t>
            </a:r>
            <a:r>
              <a:rPr lang="en-US" dirty="0" smtClean="0"/>
              <a:t> </a:t>
            </a:r>
            <a:r>
              <a:rPr lang="en-US" dirty="0" err="1" smtClean="0"/>
              <a:t>Trường</a:t>
            </a:r>
            <a:r>
              <a:rPr lang="en-US" dirty="0" smtClean="0"/>
              <a:t> </a:t>
            </a:r>
            <a:r>
              <a:rPr lang="en-US" dirty="0" err="1" smtClean="0"/>
              <a:t>Sinh</a:t>
            </a:r>
            <a:r>
              <a:rPr lang="en-US" dirty="0" smtClean="0"/>
              <a:t>, NXB </a:t>
            </a:r>
            <a:r>
              <a:rPr lang="en-US" dirty="0" err="1" smtClean="0"/>
              <a:t>Thống</a:t>
            </a:r>
            <a:r>
              <a:rPr lang="en-US" dirty="0" smtClean="0"/>
              <a:t> </a:t>
            </a:r>
            <a:r>
              <a:rPr lang="en-US" dirty="0" err="1" smtClean="0"/>
              <a:t>Kê</a:t>
            </a:r>
            <a:r>
              <a:rPr lang="en-US" dirty="0" smtClean="0"/>
              <a:t>.</a:t>
            </a:r>
          </a:p>
          <a:p>
            <a:pPr algn="just"/>
            <a:r>
              <a:rPr lang="en-US" dirty="0"/>
              <a:t>“Beginning PHP6, Apache, MySQL Web </a:t>
            </a:r>
            <a:r>
              <a:rPr lang="en-US" dirty="0" smtClean="0"/>
              <a:t>Development”;  </a:t>
            </a:r>
            <a:r>
              <a:rPr lang="en-US" dirty="0"/>
              <a:t>Elizabeth </a:t>
            </a:r>
            <a:r>
              <a:rPr lang="en-US" dirty="0" err="1"/>
              <a:t>Naramore</a:t>
            </a:r>
            <a:r>
              <a:rPr lang="en-US" dirty="0"/>
              <a:t>, Jason </a:t>
            </a:r>
            <a:r>
              <a:rPr lang="en-US" dirty="0" err="1"/>
              <a:t>Gerner</a:t>
            </a:r>
            <a:r>
              <a:rPr lang="en-US" dirty="0"/>
              <a:t>, </a:t>
            </a:r>
            <a:r>
              <a:rPr lang="en-US" dirty="0" err="1" smtClean="0"/>
              <a:t>Yann</a:t>
            </a:r>
            <a:r>
              <a:rPr lang="en-US" dirty="0" smtClean="0"/>
              <a:t> </a:t>
            </a:r>
            <a:r>
              <a:rPr lang="en-US" dirty="0"/>
              <a:t>Le </a:t>
            </a:r>
            <a:r>
              <a:rPr lang="en-US" dirty="0" err="1"/>
              <a:t>Scouarnec</a:t>
            </a:r>
            <a:r>
              <a:rPr lang="en-US" dirty="0"/>
              <a:t>, Jeremy </a:t>
            </a:r>
            <a:r>
              <a:rPr lang="en-US" dirty="0" err="1"/>
              <a:t>Stolz</a:t>
            </a:r>
            <a:r>
              <a:rPr lang="en-US" dirty="0"/>
              <a:t>, Michael </a:t>
            </a:r>
            <a:r>
              <a:rPr lang="en-US" dirty="0" err="1"/>
              <a:t>K.Glass</a:t>
            </a:r>
            <a:r>
              <a:rPr lang="en-US" dirty="0"/>
              <a:t>, Timothy </a:t>
            </a:r>
            <a:r>
              <a:rPr lang="en-US" dirty="0" err="1"/>
              <a:t>Boronczyk</a:t>
            </a:r>
            <a:r>
              <a:rPr lang="en-US" dirty="0"/>
              <a:t>. </a:t>
            </a:r>
          </a:p>
        </p:txBody>
      </p:sp>
      <p:sp>
        <p:nvSpPr>
          <p:cNvPr id="2" name="Title 1"/>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Tree>
    <p:extLst>
      <p:ext uri="{BB962C8B-B14F-4D97-AF65-F5344CB8AC3E}">
        <p14:creationId xmlns:p14="http://schemas.microsoft.com/office/powerpoint/2010/main" val="1424286641"/>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800100"/>
          </a:xfrm>
        </p:spPr>
        <p:txBody>
          <a:bodyPr/>
          <a:lstStyle/>
          <a:p>
            <a:r>
              <a:rPr lang="en-US" dirty="0" err="1"/>
              <a:t>Cài</a:t>
            </a:r>
            <a:r>
              <a:rPr lang="en-US" dirty="0"/>
              <a:t> </a:t>
            </a:r>
            <a:r>
              <a:rPr lang="en-US" dirty="0" err="1"/>
              <a:t>đặt</a:t>
            </a:r>
            <a:r>
              <a:rPr lang="en-US" dirty="0"/>
              <a:t> </a:t>
            </a:r>
            <a:r>
              <a:rPr lang="en-US" dirty="0" smtClean="0"/>
              <a:t>MySQL</a:t>
            </a:r>
            <a:endParaRPr lang="en-US" dirty="0"/>
          </a:p>
        </p:txBody>
      </p:sp>
      <p:pic>
        <p:nvPicPr>
          <p:cNvPr id="5" name="Picture 4"/>
          <p:cNvPicPr>
            <a:picLocks noChangeAspect="1"/>
          </p:cNvPicPr>
          <p:nvPr/>
        </p:nvPicPr>
        <p:blipFill>
          <a:blip r:embed="rId2"/>
          <a:stretch>
            <a:fillRect/>
          </a:stretch>
        </p:blipFill>
        <p:spPr>
          <a:xfrm>
            <a:off x="1295400" y="1447800"/>
            <a:ext cx="7300095" cy="4683080"/>
          </a:xfrm>
          <a:prstGeom prst="rect">
            <a:avLst/>
          </a:prstGeom>
        </p:spPr>
      </p:pic>
    </p:spTree>
    <p:extLst>
      <p:ext uri="{BB962C8B-B14F-4D97-AF65-F5344CB8AC3E}">
        <p14:creationId xmlns:p14="http://schemas.microsoft.com/office/powerpoint/2010/main" val="4294291466"/>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
            <a:ext cx="8229600" cy="800100"/>
          </a:xfrm>
        </p:spPr>
        <p:txBody>
          <a:bodyPr>
            <a:normAutofit/>
          </a:bodyPr>
          <a:lstStyle/>
          <a:p>
            <a:r>
              <a:rPr lang="en-US" dirty="0" err="1"/>
              <a:t>Cài</a:t>
            </a:r>
            <a:r>
              <a:rPr lang="en-US" dirty="0"/>
              <a:t> </a:t>
            </a:r>
            <a:r>
              <a:rPr lang="en-US" dirty="0" err="1"/>
              <a:t>đặt</a:t>
            </a:r>
            <a:r>
              <a:rPr lang="en-US" dirty="0"/>
              <a:t> </a:t>
            </a:r>
            <a:r>
              <a:rPr lang="en-US" dirty="0" smtClean="0"/>
              <a:t>MySQL (</a:t>
            </a:r>
            <a:r>
              <a:rPr lang="en-US" dirty="0" err="1" smtClean="0"/>
              <a:t>tiếp</a:t>
            </a:r>
            <a:r>
              <a:rPr lang="en-US" dirty="0" smtClean="0"/>
              <a:t>)</a:t>
            </a:r>
            <a:endParaRPr lang="en-US" dirty="0"/>
          </a:p>
        </p:txBody>
      </p:sp>
      <p:pic>
        <p:nvPicPr>
          <p:cNvPr id="5" name="Picture 4"/>
          <p:cNvPicPr>
            <a:picLocks noChangeAspect="1"/>
          </p:cNvPicPr>
          <p:nvPr/>
        </p:nvPicPr>
        <p:blipFill>
          <a:blip r:embed="rId2"/>
          <a:stretch>
            <a:fillRect/>
          </a:stretch>
        </p:blipFill>
        <p:spPr>
          <a:xfrm>
            <a:off x="857092" y="1143000"/>
            <a:ext cx="7734616" cy="4725272"/>
          </a:xfrm>
          <a:prstGeom prst="rect">
            <a:avLst/>
          </a:prstGeom>
        </p:spPr>
      </p:pic>
    </p:spTree>
    <p:extLst>
      <p:ext uri="{BB962C8B-B14F-4D97-AF65-F5344CB8AC3E}">
        <p14:creationId xmlns:p14="http://schemas.microsoft.com/office/powerpoint/2010/main" val="782014358"/>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52400"/>
            <a:ext cx="8229600" cy="800100"/>
          </a:xfrm>
        </p:spPr>
        <p:txBody>
          <a:bodyPr/>
          <a:lstStyle/>
          <a:p>
            <a:r>
              <a:rPr lang="en-US" dirty="0" err="1"/>
              <a:t>Cài</a:t>
            </a:r>
            <a:r>
              <a:rPr lang="en-US" dirty="0"/>
              <a:t> </a:t>
            </a:r>
            <a:r>
              <a:rPr lang="en-US" dirty="0" err="1"/>
              <a:t>đặt</a:t>
            </a:r>
            <a:r>
              <a:rPr lang="en-US" dirty="0"/>
              <a:t> MySQL (</a:t>
            </a:r>
            <a:r>
              <a:rPr lang="en-US" dirty="0" err="1"/>
              <a:t>tiếp</a:t>
            </a:r>
            <a:r>
              <a:rPr lang="en-US" dirty="0"/>
              <a:t>)</a:t>
            </a:r>
          </a:p>
        </p:txBody>
      </p:sp>
      <p:pic>
        <p:nvPicPr>
          <p:cNvPr id="4" name="Picture 3"/>
          <p:cNvPicPr>
            <a:picLocks noChangeAspect="1"/>
          </p:cNvPicPr>
          <p:nvPr/>
        </p:nvPicPr>
        <p:blipFill>
          <a:blip r:embed="rId2"/>
          <a:stretch>
            <a:fillRect/>
          </a:stretch>
        </p:blipFill>
        <p:spPr>
          <a:xfrm>
            <a:off x="849456" y="1143000"/>
            <a:ext cx="7804036" cy="5334000"/>
          </a:xfrm>
          <a:prstGeom prst="rect">
            <a:avLst/>
          </a:prstGeom>
        </p:spPr>
      </p:pic>
    </p:spTree>
    <p:extLst>
      <p:ext uri="{BB962C8B-B14F-4D97-AF65-F5344CB8AC3E}">
        <p14:creationId xmlns:p14="http://schemas.microsoft.com/office/powerpoint/2010/main" val="89064640"/>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34344"/>
            <a:ext cx="8229600" cy="800100"/>
          </a:xfrm>
        </p:spPr>
        <p:txBody>
          <a:bodyPr/>
          <a:lstStyle/>
          <a:p>
            <a:r>
              <a:rPr lang="en-US" dirty="0" err="1"/>
              <a:t>Cài</a:t>
            </a:r>
            <a:r>
              <a:rPr lang="en-US" dirty="0"/>
              <a:t> </a:t>
            </a:r>
            <a:r>
              <a:rPr lang="en-US" dirty="0" err="1"/>
              <a:t>đặt</a:t>
            </a:r>
            <a:r>
              <a:rPr lang="en-US" dirty="0"/>
              <a:t> MySQL (</a:t>
            </a:r>
            <a:r>
              <a:rPr lang="en-US" dirty="0" err="1"/>
              <a:t>tiếp</a:t>
            </a:r>
            <a:r>
              <a:rPr lang="en-US" dirty="0"/>
              <a:t>)</a:t>
            </a:r>
          </a:p>
        </p:txBody>
      </p:sp>
      <p:pic>
        <p:nvPicPr>
          <p:cNvPr id="4" name="Picture 3"/>
          <p:cNvPicPr>
            <a:picLocks noChangeAspect="1"/>
          </p:cNvPicPr>
          <p:nvPr/>
        </p:nvPicPr>
        <p:blipFill>
          <a:blip r:embed="rId2"/>
          <a:stretch>
            <a:fillRect/>
          </a:stretch>
        </p:blipFill>
        <p:spPr>
          <a:xfrm>
            <a:off x="950889" y="1371600"/>
            <a:ext cx="7924801" cy="5157836"/>
          </a:xfrm>
          <a:prstGeom prst="rect">
            <a:avLst/>
          </a:prstGeom>
        </p:spPr>
      </p:pic>
    </p:spTree>
    <p:extLst>
      <p:ext uri="{BB962C8B-B14F-4D97-AF65-F5344CB8AC3E}">
        <p14:creationId xmlns:p14="http://schemas.microsoft.com/office/powerpoint/2010/main" val="1834335418"/>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8586"/>
            <a:ext cx="8229600" cy="800100"/>
          </a:xfrm>
        </p:spPr>
        <p:txBody>
          <a:bodyPr/>
          <a:lstStyle/>
          <a:p>
            <a:r>
              <a:rPr lang="en-US" dirty="0" err="1"/>
              <a:t>Cài</a:t>
            </a:r>
            <a:r>
              <a:rPr lang="en-US" dirty="0"/>
              <a:t> </a:t>
            </a:r>
            <a:r>
              <a:rPr lang="en-US" dirty="0" err="1"/>
              <a:t>đặt</a:t>
            </a:r>
            <a:r>
              <a:rPr lang="en-US" dirty="0"/>
              <a:t> MySQL (</a:t>
            </a:r>
            <a:r>
              <a:rPr lang="en-US" dirty="0" err="1"/>
              <a:t>tiếp</a:t>
            </a:r>
            <a:r>
              <a:rPr lang="en-US" dirty="0"/>
              <a:t>)</a:t>
            </a:r>
          </a:p>
        </p:txBody>
      </p:sp>
      <p:pic>
        <p:nvPicPr>
          <p:cNvPr id="4" name="Picture 3"/>
          <p:cNvPicPr>
            <a:picLocks noChangeAspect="1"/>
          </p:cNvPicPr>
          <p:nvPr/>
        </p:nvPicPr>
        <p:blipFill>
          <a:blip r:embed="rId2"/>
          <a:stretch>
            <a:fillRect/>
          </a:stretch>
        </p:blipFill>
        <p:spPr>
          <a:xfrm>
            <a:off x="1306286" y="1143001"/>
            <a:ext cx="7837716" cy="4857750"/>
          </a:xfrm>
          <a:prstGeom prst="rect">
            <a:avLst/>
          </a:prstGeom>
        </p:spPr>
      </p:pic>
    </p:spTree>
    <p:extLst>
      <p:ext uri="{BB962C8B-B14F-4D97-AF65-F5344CB8AC3E}">
        <p14:creationId xmlns:p14="http://schemas.microsoft.com/office/powerpoint/2010/main" val="1529694388"/>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0"/>
            <a:ext cx="8229600" cy="800100"/>
          </a:xfrm>
        </p:spPr>
        <p:txBody>
          <a:bodyPr/>
          <a:lstStyle/>
          <a:p>
            <a:r>
              <a:rPr lang="en-US" dirty="0" err="1"/>
              <a:t>Cài</a:t>
            </a:r>
            <a:r>
              <a:rPr lang="en-US" dirty="0"/>
              <a:t> </a:t>
            </a:r>
            <a:r>
              <a:rPr lang="en-US" dirty="0" err="1"/>
              <a:t>đặt</a:t>
            </a:r>
            <a:r>
              <a:rPr lang="en-US" dirty="0"/>
              <a:t> MySQL (</a:t>
            </a:r>
            <a:r>
              <a:rPr lang="en-US" dirty="0" err="1"/>
              <a:t>tiếp</a:t>
            </a:r>
            <a:r>
              <a:rPr lang="en-US" dirty="0"/>
              <a:t>)</a:t>
            </a:r>
          </a:p>
        </p:txBody>
      </p:sp>
      <p:pic>
        <p:nvPicPr>
          <p:cNvPr id="4" name="Picture 3"/>
          <p:cNvPicPr>
            <a:picLocks noChangeAspect="1"/>
          </p:cNvPicPr>
          <p:nvPr/>
        </p:nvPicPr>
        <p:blipFill>
          <a:blip r:embed="rId2"/>
          <a:stretch>
            <a:fillRect/>
          </a:stretch>
        </p:blipFill>
        <p:spPr>
          <a:xfrm>
            <a:off x="1143000" y="1219200"/>
            <a:ext cx="7467600" cy="4903320"/>
          </a:xfrm>
          <a:prstGeom prst="rect">
            <a:avLst/>
          </a:prstGeom>
        </p:spPr>
      </p:pic>
    </p:spTree>
    <p:extLst>
      <p:ext uri="{BB962C8B-B14F-4D97-AF65-F5344CB8AC3E}">
        <p14:creationId xmlns:p14="http://schemas.microsoft.com/office/powerpoint/2010/main" val="614962484"/>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lstStyle/>
          <a:p>
            <a:r>
              <a:rPr lang="en-US" dirty="0" err="1"/>
              <a:t>Cài</a:t>
            </a:r>
            <a:r>
              <a:rPr lang="en-US" dirty="0"/>
              <a:t> </a:t>
            </a:r>
            <a:r>
              <a:rPr lang="en-US" dirty="0" err="1"/>
              <a:t>đặt</a:t>
            </a:r>
            <a:r>
              <a:rPr lang="en-US" dirty="0"/>
              <a:t> MySQL (</a:t>
            </a:r>
            <a:r>
              <a:rPr lang="en-US" dirty="0" err="1"/>
              <a:t>tiếp</a:t>
            </a:r>
            <a:r>
              <a:rPr lang="en-US" dirty="0"/>
              <a:t>)</a:t>
            </a:r>
          </a:p>
        </p:txBody>
      </p:sp>
      <p:pic>
        <p:nvPicPr>
          <p:cNvPr id="4" name="Picture 3"/>
          <p:cNvPicPr>
            <a:picLocks noChangeAspect="1"/>
          </p:cNvPicPr>
          <p:nvPr/>
        </p:nvPicPr>
        <p:blipFill>
          <a:blip r:embed="rId2"/>
          <a:stretch>
            <a:fillRect/>
          </a:stretch>
        </p:blipFill>
        <p:spPr>
          <a:xfrm>
            <a:off x="1295400" y="1447800"/>
            <a:ext cx="7283003" cy="4971948"/>
          </a:xfrm>
          <a:prstGeom prst="rect">
            <a:avLst/>
          </a:prstGeom>
        </p:spPr>
      </p:pic>
    </p:spTree>
    <p:extLst>
      <p:ext uri="{BB962C8B-B14F-4D97-AF65-F5344CB8AC3E}">
        <p14:creationId xmlns:p14="http://schemas.microsoft.com/office/powerpoint/2010/main" val="3997195185"/>
      </p:ext>
    </p:extLst>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lstStyle/>
          <a:p>
            <a:r>
              <a:rPr lang="en-US" dirty="0" err="1"/>
              <a:t>Cài</a:t>
            </a:r>
            <a:r>
              <a:rPr lang="en-US" dirty="0"/>
              <a:t> </a:t>
            </a:r>
            <a:r>
              <a:rPr lang="en-US" dirty="0" err="1"/>
              <a:t>đặt</a:t>
            </a:r>
            <a:r>
              <a:rPr lang="en-US" dirty="0"/>
              <a:t> MySQL (</a:t>
            </a:r>
            <a:r>
              <a:rPr lang="en-US" dirty="0" err="1"/>
              <a:t>tiếp</a:t>
            </a:r>
            <a:r>
              <a:rPr lang="en-US" dirty="0"/>
              <a:t>)</a:t>
            </a:r>
          </a:p>
        </p:txBody>
      </p:sp>
      <p:pic>
        <p:nvPicPr>
          <p:cNvPr id="5" name="Picture 4"/>
          <p:cNvPicPr>
            <a:picLocks noChangeAspect="1"/>
          </p:cNvPicPr>
          <p:nvPr/>
        </p:nvPicPr>
        <p:blipFill>
          <a:blip r:embed="rId2"/>
          <a:stretch>
            <a:fillRect/>
          </a:stretch>
        </p:blipFill>
        <p:spPr>
          <a:xfrm>
            <a:off x="1066800" y="1371600"/>
            <a:ext cx="7620000" cy="5150762"/>
          </a:xfrm>
          <a:prstGeom prst="rect">
            <a:avLst/>
          </a:prstGeom>
        </p:spPr>
      </p:pic>
    </p:spTree>
    <p:extLst>
      <p:ext uri="{BB962C8B-B14F-4D97-AF65-F5344CB8AC3E}">
        <p14:creationId xmlns:p14="http://schemas.microsoft.com/office/powerpoint/2010/main" val="2778519470"/>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52400"/>
            <a:ext cx="8229600" cy="800100"/>
          </a:xfrm>
        </p:spPr>
        <p:txBody>
          <a:bodyPr/>
          <a:lstStyle/>
          <a:p>
            <a:r>
              <a:rPr lang="en-US" dirty="0" err="1"/>
              <a:t>Cài</a:t>
            </a:r>
            <a:r>
              <a:rPr lang="en-US" dirty="0"/>
              <a:t> </a:t>
            </a:r>
            <a:r>
              <a:rPr lang="en-US" dirty="0" err="1"/>
              <a:t>đặt</a:t>
            </a:r>
            <a:r>
              <a:rPr lang="en-US" dirty="0"/>
              <a:t> MySQL (</a:t>
            </a:r>
            <a:r>
              <a:rPr lang="en-US" dirty="0" err="1"/>
              <a:t>tiếp</a:t>
            </a:r>
            <a:r>
              <a:rPr lang="en-US" dirty="0"/>
              <a:t>)</a:t>
            </a:r>
          </a:p>
        </p:txBody>
      </p:sp>
      <p:pic>
        <p:nvPicPr>
          <p:cNvPr id="4" name="Picture 3"/>
          <p:cNvPicPr>
            <a:picLocks noChangeAspect="1"/>
          </p:cNvPicPr>
          <p:nvPr/>
        </p:nvPicPr>
        <p:blipFill>
          <a:blip r:embed="rId2"/>
          <a:stretch>
            <a:fillRect/>
          </a:stretch>
        </p:blipFill>
        <p:spPr>
          <a:xfrm>
            <a:off x="1219200" y="1676400"/>
            <a:ext cx="7522964" cy="4486790"/>
          </a:xfrm>
          <a:prstGeom prst="rect">
            <a:avLst/>
          </a:prstGeom>
        </p:spPr>
      </p:pic>
    </p:spTree>
    <p:extLst>
      <p:ext uri="{BB962C8B-B14F-4D97-AF65-F5344CB8AC3E}">
        <p14:creationId xmlns:p14="http://schemas.microsoft.com/office/powerpoint/2010/main" val="3032522210"/>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lstStyle/>
          <a:p>
            <a:r>
              <a:rPr lang="en-US" dirty="0" err="1" smtClean="0"/>
              <a:t>Cài</a:t>
            </a:r>
            <a:r>
              <a:rPr lang="en-US" dirty="0" smtClean="0"/>
              <a:t> </a:t>
            </a:r>
            <a:r>
              <a:rPr lang="en-US" dirty="0" err="1" smtClean="0"/>
              <a:t>đặt</a:t>
            </a:r>
            <a:r>
              <a:rPr lang="en-US" dirty="0" smtClean="0"/>
              <a:t> WAMP</a:t>
            </a:r>
            <a:endParaRPr lang="en-US" dirty="0"/>
          </a:p>
        </p:txBody>
      </p:sp>
      <p:pic>
        <p:nvPicPr>
          <p:cNvPr id="2" name="Picture 1"/>
          <p:cNvPicPr>
            <a:picLocks noChangeAspect="1"/>
          </p:cNvPicPr>
          <p:nvPr/>
        </p:nvPicPr>
        <p:blipFill>
          <a:blip r:embed="rId2"/>
          <a:stretch>
            <a:fillRect/>
          </a:stretch>
        </p:blipFill>
        <p:spPr>
          <a:xfrm>
            <a:off x="1219200" y="1828800"/>
            <a:ext cx="7295787" cy="4409659"/>
          </a:xfrm>
          <a:prstGeom prst="rect">
            <a:avLst/>
          </a:prstGeom>
        </p:spPr>
      </p:pic>
    </p:spTree>
    <p:extLst>
      <p:ext uri="{BB962C8B-B14F-4D97-AF65-F5344CB8AC3E}">
        <p14:creationId xmlns:p14="http://schemas.microsoft.com/office/powerpoint/2010/main" val="2175879576"/>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defRPr/>
            </a:pPr>
            <a:r>
              <a:rPr lang="en-US" dirty="0" err="1" smtClean="0"/>
              <a:t>Học</a:t>
            </a:r>
            <a:r>
              <a:rPr lang="en-US" dirty="0" smtClean="0"/>
              <a:t> </a:t>
            </a:r>
            <a:r>
              <a:rPr lang="en-US" dirty="0" err="1" smtClean="0"/>
              <a:t>phần</a:t>
            </a:r>
            <a:endParaRPr lang="en-US" dirty="0" smtClean="0"/>
          </a:p>
        </p:txBody>
      </p:sp>
      <p:sp>
        <p:nvSpPr>
          <p:cNvPr id="18435" name="Content Placeholder 2"/>
          <p:cNvSpPr>
            <a:spLocks noGrp="1"/>
          </p:cNvSpPr>
          <p:nvPr>
            <p:ph idx="1"/>
          </p:nvPr>
        </p:nvSpPr>
        <p:spPr/>
        <p:txBody>
          <a:bodyPr>
            <a:normAutofit fontScale="92500" lnSpcReduction="10000"/>
          </a:bodyPr>
          <a:lstStyle/>
          <a:p>
            <a:pPr eaLnBrk="1" hangingPunct="1"/>
            <a:r>
              <a:rPr lang="en-US" altLang="en-US" dirty="0" err="1" smtClean="0"/>
              <a:t>Thời</a:t>
            </a:r>
            <a:r>
              <a:rPr lang="en-US" altLang="en-US" dirty="0" smtClean="0"/>
              <a:t> </a:t>
            </a:r>
            <a:r>
              <a:rPr lang="en-US" altLang="en-US" dirty="0" err="1" smtClean="0"/>
              <a:t>lượng</a:t>
            </a:r>
            <a:endParaRPr lang="en-US" altLang="en-US" dirty="0" smtClean="0"/>
          </a:p>
          <a:p>
            <a:pPr lvl="1" eaLnBrk="1" hangingPunct="1"/>
            <a:r>
              <a:rPr lang="en-US" altLang="en-US" dirty="0" smtClean="0"/>
              <a:t>30 </a:t>
            </a:r>
            <a:r>
              <a:rPr lang="en-US" altLang="en-US" dirty="0" err="1" smtClean="0"/>
              <a:t>tiết</a:t>
            </a:r>
            <a:r>
              <a:rPr lang="en-US" altLang="en-US" dirty="0" smtClean="0"/>
              <a:t> </a:t>
            </a:r>
            <a:r>
              <a:rPr lang="en-US" altLang="en-US" dirty="0" err="1" smtClean="0"/>
              <a:t>lý</a:t>
            </a:r>
            <a:r>
              <a:rPr lang="en-US" altLang="en-US" dirty="0" smtClean="0"/>
              <a:t> </a:t>
            </a:r>
            <a:r>
              <a:rPr lang="en-US" altLang="en-US" dirty="0" err="1" smtClean="0"/>
              <a:t>thuyết</a:t>
            </a:r>
            <a:r>
              <a:rPr lang="en-US" altLang="en-US" dirty="0" smtClean="0"/>
              <a:t> + 30 </a:t>
            </a:r>
            <a:r>
              <a:rPr lang="en-US" altLang="en-US" dirty="0" err="1" smtClean="0"/>
              <a:t>tiết</a:t>
            </a:r>
            <a:r>
              <a:rPr lang="en-US" altLang="en-US" dirty="0" smtClean="0"/>
              <a:t> </a:t>
            </a:r>
            <a:r>
              <a:rPr lang="en-US" altLang="en-US" dirty="0" err="1" smtClean="0"/>
              <a:t>thực</a:t>
            </a:r>
            <a:r>
              <a:rPr lang="en-US" altLang="en-US" dirty="0" smtClean="0"/>
              <a:t> </a:t>
            </a:r>
            <a:r>
              <a:rPr lang="en-US" altLang="en-US" dirty="0" err="1" smtClean="0"/>
              <a:t>hành</a:t>
            </a:r>
            <a:endParaRPr lang="en-US" altLang="en-US" dirty="0" smtClean="0"/>
          </a:p>
          <a:p>
            <a:pPr eaLnBrk="1" hangingPunct="1"/>
            <a:r>
              <a:rPr lang="en-US" altLang="en-US" dirty="0" err="1" smtClean="0"/>
              <a:t>Đánh</a:t>
            </a:r>
            <a:r>
              <a:rPr lang="en-US" altLang="en-US" dirty="0" smtClean="0"/>
              <a:t> </a:t>
            </a:r>
            <a:r>
              <a:rPr lang="en-US" altLang="en-US" dirty="0" err="1" smtClean="0"/>
              <a:t>giá</a:t>
            </a:r>
            <a:endParaRPr lang="en-US" altLang="en-US" dirty="0" smtClean="0"/>
          </a:p>
          <a:p>
            <a:pPr lvl="1" eaLnBrk="1" hangingPunct="1"/>
            <a:r>
              <a:rPr lang="en-US" altLang="en-US" dirty="0" err="1" smtClean="0"/>
              <a:t>Bài</a:t>
            </a:r>
            <a:r>
              <a:rPr lang="en-US" altLang="en-US" dirty="0" smtClean="0"/>
              <a:t> </a:t>
            </a:r>
            <a:r>
              <a:rPr lang="en-US" altLang="en-US" dirty="0" err="1" smtClean="0"/>
              <a:t>thực</a:t>
            </a:r>
            <a:r>
              <a:rPr lang="en-US" altLang="en-US" dirty="0" smtClean="0"/>
              <a:t> </a:t>
            </a:r>
            <a:r>
              <a:rPr lang="en-US" altLang="en-US" dirty="0" err="1" smtClean="0"/>
              <a:t>hành</a:t>
            </a:r>
            <a:endParaRPr lang="en-US" altLang="en-US" dirty="0" smtClean="0"/>
          </a:p>
          <a:p>
            <a:pPr lvl="1" eaLnBrk="1" hangingPunct="1"/>
            <a:r>
              <a:rPr lang="en-US" altLang="en-US" dirty="0" err="1" smtClean="0"/>
              <a:t>Bài</a:t>
            </a:r>
            <a:r>
              <a:rPr lang="en-US" altLang="en-US" dirty="0" smtClean="0"/>
              <a:t> </a:t>
            </a:r>
            <a:r>
              <a:rPr lang="en-US" altLang="en-US" dirty="0" err="1" smtClean="0"/>
              <a:t>tập</a:t>
            </a:r>
            <a:r>
              <a:rPr lang="en-US" altLang="en-US" dirty="0" smtClean="0"/>
              <a:t> </a:t>
            </a:r>
            <a:r>
              <a:rPr lang="en-US" altLang="en-US" dirty="0" err="1" smtClean="0"/>
              <a:t>lớn</a:t>
            </a:r>
            <a:endParaRPr lang="en-US" altLang="en-US" dirty="0" smtClean="0"/>
          </a:p>
          <a:p>
            <a:pPr eaLnBrk="1" hangingPunct="1"/>
            <a:r>
              <a:rPr lang="en-US" altLang="en-US" dirty="0" err="1" smtClean="0"/>
              <a:t>Môi</a:t>
            </a:r>
            <a:r>
              <a:rPr lang="en-US" altLang="en-US" dirty="0" smtClean="0"/>
              <a:t> </a:t>
            </a:r>
            <a:r>
              <a:rPr lang="en-US" altLang="en-US" dirty="0" err="1" smtClean="0"/>
              <a:t>trường</a:t>
            </a:r>
            <a:endParaRPr lang="en-US" altLang="en-US" dirty="0" smtClean="0"/>
          </a:p>
          <a:p>
            <a:pPr lvl="1" eaLnBrk="1" hangingPunct="1"/>
            <a:r>
              <a:rPr lang="en-US" altLang="en-US" dirty="0" smtClean="0"/>
              <a:t>PHP 5.4 &amp; MySQL</a:t>
            </a:r>
          </a:p>
          <a:p>
            <a:pPr lvl="1" eaLnBrk="1" hangingPunct="1"/>
            <a:r>
              <a:rPr lang="en-US" altLang="en-US" dirty="0" err="1" smtClean="0"/>
              <a:t>WampServer</a:t>
            </a:r>
            <a:endParaRPr lang="en-US" altLang="en-US" dirty="0" smtClean="0"/>
          </a:p>
          <a:p>
            <a:pPr lvl="1" eaLnBrk="1" hangingPunct="1"/>
            <a:r>
              <a:rPr lang="en-US" altLang="en-US" dirty="0" smtClean="0"/>
              <a:t>Notepad++, Eclipse for PHP developers (Helios)</a:t>
            </a:r>
          </a:p>
        </p:txBody>
      </p:sp>
    </p:spTree>
    <p:extLst>
      <p:ext uri="{BB962C8B-B14F-4D97-AF65-F5344CB8AC3E}">
        <p14:creationId xmlns:p14="http://schemas.microsoft.com/office/powerpoint/2010/main" val="3111432751"/>
      </p:ext>
    </p:extLst>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normAutofit fontScale="90000"/>
          </a:bodyPr>
          <a:lstStyle/>
          <a:p>
            <a:r>
              <a:rPr lang="en-US" dirty="0" err="1" smtClean="0"/>
              <a:t>Cấu</a:t>
            </a:r>
            <a:r>
              <a:rPr lang="en-US" dirty="0" smtClean="0"/>
              <a:t> </a:t>
            </a:r>
            <a:r>
              <a:rPr lang="en-US" dirty="0" err="1" smtClean="0"/>
              <a:t>hình</a:t>
            </a:r>
            <a:r>
              <a:rPr lang="en-US" dirty="0" smtClean="0"/>
              <a:t> </a:t>
            </a:r>
            <a:r>
              <a:rPr lang="en-US" dirty="0" err="1" smtClean="0"/>
              <a:t>đổi</a:t>
            </a:r>
            <a:r>
              <a:rPr lang="en-US" dirty="0" smtClean="0"/>
              <a:t> PORT </a:t>
            </a:r>
            <a:r>
              <a:rPr lang="en-US" dirty="0" err="1" smtClean="0"/>
              <a:t>của</a:t>
            </a:r>
            <a:r>
              <a:rPr lang="en-US" dirty="0" smtClean="0"/>
              <a:t> IIS </a:t>
            </a:r>
            <a:r>
              <a:rPr lang="en-US" dirty="0" err="1" smtClean="0"/>
              <a:t>và</a:t>
            </a:r>
            <a:r>
              <a:rPr lang="en-US" dirty="0" smtClean="0"/>
              <a:t> Apache</a:t>
            </a:r>
            <a:endParaRPr lang="en-US" dirty="0"/>
          </a:p>
        </p:txBody>
      </p:sp>
      <p:pic>
        <p:nvPicPr>
          <p:cNvPr id="2" name="Picture 1"/>
          <p:cNvPicPr>
            <a:picLocks noChangeAspect="1"/>
          </p:cNvPicPr>
          <p:nvPr/>
        </p:nvPicPr>
        <p:blipFill>
          <a:blip r:embed="rId2"/>
          <a:stretch>
            <a:fillRect/>
          </a:stretch>
        </p:blipFill>
        <p:spPr>
          <a:xfrm>
            <a:off x="1084985" y="1524000"/>
            <a:ext cx="7719871" cy="4714721"/>
          </a:xfrm>
          <a:prstGeom prst="rect">
            <a:avLst/>
          </a:prstGeom>
        </p:spPr>
      </p:pic>
    </p:spTree>
    <p:extLst>
      <p:ext uri="{BB962C8B-B14F-4D97-AF65-F5344CB8AC3E}">
        <p14:creationId xmlns:p14="http://schemas.microsoft.com/office/powerpoint/2010/main" val="495089340"/>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9204" y="228600"/>
            <a:ext cx="8362396" cy="990600"/>
          </a:xfrm>
        </p:spPr>
        <p:txBody>
          <a:bodyPr>
            <a:normAutofit fontScale="90000"/>
          </a:bodyPr>
          <a:lstStyle/>
          <a:p>
            <a:r>
              <a:rPr lang="en-US" dirty="0" err="1"/>
              <a:t>Cấu</a:t>
            </a:r>
            <a:r>
              <a:rPr lang="en-US" dirty="0"/>
              <a:t> </a:t>
            </a:r>
            <a:r>
              <a:rPr lang="en-US" dirty="0" err="1"/>
              <a:t>hình</a:t>
            </a:r>
            <a:r>
              <a:rPr lang="en-US" dirty="0"/>
              <a:t> </a:t>
            </a:r>
            <a:r>
              <a:rPr lang="en-US" dirty="0" err="1"/>
              <a:t>đổi</a:t>
            </a:r>
            <a:r>
              <a:rPr lang="en-US" dirty="0"/>
              <a:t> PORT </a:t>
            </a:r>
            <a:r>
              <a:rPr lang="en-US" dirty="0" err="1"/>
              <a:t>của</a:t>
            </a:r>
            <a:r>
              <a:rPr lang="en-US" dirty="0"/>
              <a:t> IIS </a:t>
            </a:r>
            <a:r>
              <a:rPr lang="en-US" dirty="0" err="1"/>
              <a:t>và</a:t>
            </a:r>
            <a:r>
              <a:rPr lang="en-US" dirty="0"/>
              <a:t> </a:t>
            </a:r>
            <a:r>
              <a:rPr lang="en-US" dirty="0" smtClean="0"/>
              <a:t>Apache (</a:t>
            </a:r>
            <a:r>
              <a:rPr lang="en-US" dirty="0" err="1" smtClean="0"/>
              <a:t>tiếp</a:t>
            </a:r>
            <a:r>
              <a:rPr lang="en-US" dirty="0" smtClean="0"/>
              <a:t>)</a:t>
            </a:r>
            <a:endParaRPr lang="en-US" dirty="0"/>
          </a:p>
        </p:txBody>
      </p:sp>
      <p:pic>
        <p:nvPicPr>
          <p:cNvPr id="2" name="Picture 1"/>
          <p:cNvPicPr>
            <a:picLocks noChangeAspect="1"/>
          </p:cNvPicPr>
          <p:nvPr/>
        </p:nvPicPr>
        <p:blipFill>
          <a:blip r:embed="rId2"/>
          <a:stretch>
            <a:fillRect/>
          </a:stretch>
        </p:blipFill>
        <p:spPr>
          <a:xfrm>
            <a:off x="1371600" y="1483802"/>
            <a:ext cx="7143139" cy="4956439"/>
          </a:xfrm>
          <a:prstGeom prst="rect">
            <a:avLst/>
          </a:prstGeom>
        </p:spPr>
      </p:pic>
    </p:spTree>
    <p:extLst>
      <p:ext uri="{BB962C8B-B14F-4D97-AF65-F5344CB8AC3E}">
        <p14:creationId xmlns:p14="http://schemas.microsoft.com/office/powerpoint/2010/main" val="3977887696"/>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304800"/>
            <a:ext cx="8229600" cy="800100"/>
          </a:xfrm>
        </p:spPr>
        <p:txBody>
          <a:bodyPr>
            <a:normAutofit fontScale="90000"/>
          </a:bodyPr>
          <a:lstStyle/>
          <a:p>
            <a:r>
              <a:rPr lang="en-US" dirty="0" err="1"/>
              <a:t>Cấu</a:t>
            </a:r>
            <a:r>
              <a:rPr lang="en-US" dirty="0"/>
              <a:t> </a:t>
            </a:r>
            <a:r>
              <a:rPr lang="en-US" dirty="0" err="1"/>
              <a:t>hình</a:t>
            </a:r>
            <a:r>
              <a:rPr lang="en-US" dirty="0"/>
              <a:t> </a:t>
            </a:r>
            <a:r>
              <a:rPr lang="en-US" dirty="0" err="1"/>
              <a:t>đổi</a:t>
            </a:r>
            <a:r>
              <a:rPr lang="en-US" dirty="0"/>
              <a:t> PORT </a:t>
            </a:r>
            <a:r>
              <a:rPr lang="en-US" dirty="0" err="1"/>
              <a:t>của</a:t>
            </a:r>
            <a:r>
              <a:rPr lang="en-US" dirty="0"/>
              <a:t> IIS </a:t>
            </a:r>
            <a:r>
              <a:rPr lang="en-US" dirty="0" err="1"/>
              <a:t>và</a:t>
            </a:r>
            <a:r>
              <a:rPr lang="en-US" dirty="0"/>
              <a:t> Apache (</a:t>
            </a:r>
            <a:r>
              <a:rPr lang="en-US" dirty="0" err="1"/>
              <a:t>tiếp</a:t>
            </a:r>
            <a:r>
              <a:rPr lang="en-US" dirty="0"/>
              <a:t>)</a:t>
            </a:r>
          </a:p>
        </p:txBody>
      </p:sp>
      <p:pic>
        <p:nvPicPr>
          <p:cNvPr id="4" name="Picture 3"/>
          <p:cNvPicPr>
            <a:picLocks noChangeAspect="1"/>
          </p:cNvPicPr>
          <p:nvPr/>
        </p:nvPicPr>
        <p:blipFill>
          <a:blip r:embed="rId2"/>
          <a:stretch>
            <a:fillRect/>
          </a:stretch>
        </p:blipFill>
        <p:spPr>
          <a:xfrm>
            <a:off x="910652" y="1524000"/>
            <a:ext cx="7779895" cy="4800600"/>
          </a:xfrm>
          <a:prstGeom prst="rect">
            <a:avLst/>
          </a:prstGeom>
        </p:spPr>
      </p:pic>
    </p:spTree>
    <p:extLst>
      <p:ext uri="{BB962C8B-B14F-4D97-AF65-F5344CB8AC3E}">
        <p14:creationId xmlns:p14="http://schemas.microsoft.com/office/powerpoint/2010/main" val="3804119629"/>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eaLnBrk="1" hangingPunct="1">
              <a:defRPr/>
            </a:pPr>
            <a:r>
              <a:rPr lang="en-US" dirty="0" err="1" smtClean="0"/>
              <a:t>Chương</a:t>
            </a:r>
            <a:r>
              <a:rPr lang="en-US" dirty="0" smtClean="0"/>
              <a:t> II: </a:t>
            </a:r>
            <a:r>
              <a:rPr lang="en-US" dirty="0" err="1" smtClean="0"/>
              <a:t>Giới</a:t>
            </a:r>
            <a:r>
              <a:rPr lang="en-US" dirty="0" smtClean="0"/>
              <a:t> </a:t>
            </a:r>
            <a:r>
              <a:rPr lang="en-US" dirty="0" err="1" smtClean="0"/>
              <a:t>thiệu</a:t>
            </a:r>
            <a:r>
              <a:rPr lang="en-US" dirty="0" smtClean="0"/>
              <a:t> PHP</a:t>
            </a:r>
          </a:p>
        </p:txBody>
      </p:sp>
      <p:sp>
        <p:nvSpPr>
          <p:cNvPr id="18435" name="Content Placeholder 2"/>
          <p:cNvSpPr>
            <a:spLocks noGrp="1"/>
          </p:cNvSpPr>
          <p:nvPr>
            <p:ph idx="1"/>
          </p:nvPr>
        </p:nvSpPr>
        <p:spPr>
          <a:xfrm>
            <a:off x="762000" y="1143000"/>
            <a:ext cx="8077200" cy="5410200"/>
          </a:xfrm>
        </p:spPr>
        <p:txBody>
          <a:bodyPr>
            <a:normAutofit/>
          </a:bodyPr>
          <a:lstStyle/>
          <a:p>
            <a:pPr eaLnBrk="1" hangingPunct="1"/>
            <a:r>
              <a:rPr lang="en-US" altLang="en-US" sz="2800" b="1" dirty="0"/>
              <a:t>PHP (PHP: Hypertext Preprocessor) </a:t>
            </a:r>
          </a:p>
          <a:p>
            <a:pPr lvl="1" eaLnBrk="1" hangingPunct="1"/>
            <a:r>
              <a:rPr lang="en-US" altLang="en-US" sz="2400" dirty="0" err="1"/>
              <a:t>Là</a:t>
            </a:r>
            <a:r>
              <a:rPr lang="en-US" altLang="en-US" sz="2400" dirty="0"/>
              <a:t> </a:t>
            </a:r>
            <a:r>
              <a:rPr lang="en-US" altLang="en-US" sz="2400" dirty="0" err="1"/>
              <a:t>ngôn</a:t>
            </a:r>
            <a:r>
              <a:rPr lang="en-US" altLang="en-US" sz="2400" dirty="0"/>
              <a:t> </a:t>
            </a:r>
            <a:r>
              <a:rPr lang="en-US" altLang="en-US" sz="2400" dirty="0" err="1"/>
              <a:t>ngữ</a:t>
            </a:r>
            <a:r>
              <a:rPr lang="en-US" altLang="en-US" sz="2400" dirty="0"/>
              <a:t> script </a:t>
            </a:r>
            <a:r>
              <a:rPr lang="en-US" altLang="en-US" sz="2400" dirty="0" err="1"/>
              <a:t>trên</a:t>
            </a:r>
            <a:r>
              <a:rPr lang="en-US" altLang="en-US" sz="2400" dirty="0"/>
              <a:t> server</a:t>
            </a:r>
          </a:p>
          <a:p>
            <a:pPr lvl="1" eaLnBrk="1" hangingPunct="1"/>
            <a:r>
              <a:rPr lang="en-US" altLang="en-US" sz="2400" dirty="0" err="1"/>
              <a:t>Là</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để</a:t>
            </a:r>
            <a:r>
              <a:rPr lang="en-US" altLang="en-US" sz="2400" dirty="0"/>
              <a:t> </a:t>
            </a:r>
            <a:r>
              <a:rPr lang="en-US" altLang="en-US" sz="2400" dirty="0" err="1"/>
              <a:t>viết</a:t>
            </a:r>
            <a:r>
              <a:rPr lang="en-US" altLang="en-US" sz="2400" dirty="0"/>
              <a:t> </a:t>
            </a:r>
            <a:r>
              <a:rPr lang="en-US" altLang="en-US" sz="2400" dirty="0" err="1"/>
              <a:t>các</a:t>
            </a:r>
            <a:r>
              <a:rPr lang="en-US" altLang="en-US" sz="2400" dirty="0"/>
              <a:t> </a:t>
            </a:r>
            <a:r>
              <a:rPr lang="en-US" altLang="en-US" sz="2400" dirty="0" err="1"/>
              <a:t>trang</a:t>
            </a:r>
            <a:r>
              <a:rPr lang="en-US" altLang="en-US" sz="2400" dirty="0"/>
              <a:t> web </a:t>
            </a:r>
            <a:r>
              <a:rPr lang="en-US" altLang="en-US" sz="2400" dirty="0" err="1"/>
              <a:t>động</a:t>
            </a:r>
            <a:endParaRPr lang="en-US" altLang="en-US" sz="2400" dirty="0"/>
          </a:p>
          <a:p>
            <a:pPr lvl="2" eaLnBrk="1" hangingPunct="1"/>
            <a:r>
              <a:rPr lang="en-US" altLang="en-US" dirty="0" err="1"/>
              <a:t>Ảnh</a:t>
            </a:r>
            <a:r>
              <a:rPr lang="en-US" altLang="en-US" dirty="0"/>
              <a:t> </a:t>
            </a:r>
            <a:r>
              <a:rPr lang="en-US" altLang="en-US" dirty="0" err="1"/>
              <a:t>hưởng</a:t>
            </a:r>
            <a:r>
              <a:rPr lang="en-US" altLang="en-US" dirty="0"/>
              <a:t> </a:t>
            </a:r>
            <a:r>
              <a:rPr lang="en-US" altLang="en-US" dirty="0" err="1"/>
              <a:t>từ</a:t>
            </a:r>
            <a:r>
              <a:rPr lang="en-US" altLang="en-US" dirty="0"/>
              <a:t>: C, C++, Java, Perl, </a:t>
            </a:r>
            <a:r>
              <a:rPr lang="en-US" altLang="en-US" dirty="0" err="1"/>
              <a:t>Tcl</a:t>
            </a:r>
            <a:endParaRPr lang="en-US" altLang="en-US" dirty="0"/>
          </a:p>
          <a:p>
            <a:pPr lvl="1" eaLnBrk="1" hangingPunct="1"/>
            <a:r>
              <a:rPr lang="en-US" altLang="en-US" sz="2400" dirty="0"/>
              <a:t>Ra </a:t>
            </a:r>
            <a:r>
              <a:rPr lang="en-US" altLang="en-US" sz="2400" dirty="0" err="1"/>
              <a:t>đời</a:t>
            </a:r>
            <a:r>
              <a:rPr lang="en-US" altLang="en-US" sz="2400" dirty="0"/>
              <a:t> </a:t>
            </a:r>
            <a:r>
              <a:rPr lang="en-US" altLang="en-US" sz="2400" dirty="0" err="1"/>
              <a:t>năm</a:t>
            </a:r>
            <a:r>
              <a:rPr lang="en-US" altLang="en-US" sz="2400" dirty="0"/>
              <a:t> 1994</a:t>
            </a:r>
          </a:p>
          <a:p>
            <a:pPr lvl="2" eaLnBrk="1" hangingPunct="1"/>
            <a:r>
              <a:rPr lang="en-US" altLang="en-US" dirty="0" err="1"/>
              <a:t>Rasmus</a:t>
            </a:r>
            <a:r>
              <a:rPr lang="en-US" altLang="en-US" dirty="0"/>
              <a:t> </a:t>
            </a:r>
            <a:r>
              <a:rPr lang="en-US" altLang="en-US" dirty="0" err="1"/>
              <a:t>Lerdorf</a:t>
            </a:r>
            <a:r>
              <a:rPr lang="en-US" altLang="en-US" dirty="0"/>
              <a:t> (1968, </a:t>
            </a:r>
            <a:r>
              <a:rPr lang="en-US" altLang="en-US" dirty="0" err="1"/>
              <a:t>GreenLand</a:t>
            </a:r>
            <a:r>
              <a:rPr lang="en-US" altLang="en-US" dirty="0"/>
              <a:t>)</a:t>
            </a:r>
          </a:p>
          <a:p>
            <a:pPr lvl="2" eaLnBrk="1" hangingPunct="1"/>
            <a:r>
              <a:rPr lang="en-US" altLang="en-US" dirty="0" err="1"/>
              <a:t>Tên</a:t>
            </a:r>
            <a:r>
              <a:rPr lang="en-US" altLang="en-US" dirty="0"/>
              <a:t> </a:t>
            </a:r>
            <a:r>
              <a:rPr lang="en-US" altLang="en-US" dirty="0" err="1"/>
              <a:t>gốc</a:t>
            </a:r>
            <a:r>
              <a:rPr lang="en-US" altLang="en-US" dirty="0"/>
              <a:t> </a:t>
            </a:r>
            <a:r>
              <a:rPr lang="en-US" altLang="en-US" dirty="0" err="1"/>
              <a:t>là</a:t>
            </a:r>
            <a:r>
              <a:rPr lang="en-US" altLang="en-US" dirty="0"/>
              <a:t> Personal Home Page Tools</a:t>
            </a:r>
          </a:p>
          <a:p>
            <a:pPr lvl="1" eaLnBrk="1" hangingPunct="1"/>
            <a:r>
              <a:rPr lang="en-US" altLang="en-US" sz="2400" dirty="0" err="1"/>
              <a:t>Các</a:t>
            </a:r>
            <a:r>
              <a:rPr lang="en-US" altLang="en-US" sz="2400" dirty="0"/>
              <a:t> </a:t>
            </a:r>
            <a:r>
              <a:rPr lang="en-US" altLang="en-US" sz="2400" dirty="0" err="1"/>
              <a:t>phiên</a:t>
            </a:r>
            <a:r>
              <a:rPr lang="en-US" altLang="en-US" sz="2400" dirty="0"/>
              <a:t> </a:t>
            </a:r>
            <a:r>
              <a:rPr lang="en-US" altLang="en-US" sz="2400" dirty="0" err="1"/>
              <a:t>bản</a:t>
            </a:r>
            <a:r>
              <a:rPr lang="en-US" altLang="en-US" sz="2400" dirty="0"/>
              <a:t>: </a:t>
            </a:r>
          </a:p>
          <a:p>
            <a:pPr lvl="2" eaLnBrk="1" hangingPunct="1"/>
            <a:r>
              <a:rPr lang="en-US" altLang="en-US" dirty="0"/>
              <a:t>1.0, 2.0, 3.0, 4.0, 4.1,… (</a:t>
            </a:r>
            <a:r>
              <a:rPr lang="en-US" altLang="en-US" dirty="0" err="1"/>
              <a:t>nhiều</a:t>
            </a:r>
            <a:r>
              <a:rPr lang="en-US" altLang="en-US" dirty="0"/>
              <a:t> </a:t>
            </a:r>
            <a:r>
              <a:rPr lang="en-US" altLang="en-US" dirty="0" err="1"/>
              <a:t>người</a:t>
            </a:r>
            <a:r>
              <a:rPr lang="en-US" altLang="en-US" dirty="0"/>
              <a:t> </a:t>
            </a:r>
            <a:r>
              <a:rPr lang="en-US" altLang="en-US" dirty="0" err="1"/>
              <a:t>phát</a:t>
            </a:r>
            <a:r>
              <a:rPr lang="en-US" altLang="en-US" dirty="0"/>
              <a:t> </a:t>
            </a:r>
            <a:r>
              <a:rPr lang="en-US" altLang="en-US" dirty="0" err="1"/>
              <a:t>triển</a:t>
            </a:r>
            <a:r>
              <a:rPr lang="en-US" altLang="en-US" dirty="0"/>
              <a:t>)</a:t>
            </a:r>
          </a:p>
          <a:p>
            <a:pPr lvl="2"/>
            <a:r>
              <a:rPr lang="en-US" altLang="en-US" dirty="0" err="1"/>
              <a:t>Dùng</a:t>
            </a:r>
            <a:r>
              <a:rPr lang="en-US" altLang="en-US" dirty="0"/>
              <a:t> </a:t>
            </a:r>
            <a:r>
              <a:rPr lang="en-US" altLang="en-US" dirty="0" err="1"/>
              <a:t>phổ</a:t>
            </a:r>
            <a:r>
              <a:rPr lang="en-US" altLang="en-US" dirty="0"/>
              <a:t> </a:t>
            </a:r>
            <a:r>
              <a:rPr lang="en-US" altLang="en-US" dirty="0" err="1"/>
              <a:t>biến</a:t>
            </a:r>
            <a:r>
              <a:rPr lang="en-US" altLang="en-US" dirty="0"/>
              <a:t> </a:t>
            </a:r>
            <a:r>
              <a:rPr lang="en-US" altLang="en-US" dirty="0" err="1"/>
              <a:t>hiện</a:t>
            </a:r>
            <a:r>
              <a:rPr lang="en-US" altLang="en-US" dirty="0"/>
              <a:t> nay: PHP 5.4.4 (6/2012</a:t>
            </a:r>
            <a:r>
              <a:rPr lang="en-US" altLang="en-US" dirty="0" smtClean="0"/>
              <a:t>), PHP 6</a:t>
            </a:r>
            <a:endParaRPr lang="en-US" altLang="en-US" dirty="0"/>
          </a:p>
          <a:p>
            <a:endParaRPr lang="en-US" altLang="en-US" sz="2000" dirty="0"/>
          </a:p>
          <a:p>
            <a:pPr marL="0" indent="0" eaLnBrk="1" hangingPunct="1">
              <a:buNone/>
            </a:pPr>
            <a:endParaRPr lang="en-US" altLang="en-US" sz="2000" dirty="0"/>
          </a:p>
        </p:txBody>
      </p:sp>
    </p:spTree>
    <p:extLst>
      <p:ext uri="{BB962C8B-B14F-4D97-AF65-F5344CB8AC3E}">
        <p14:creationId xmlns:p14="http://schemas.microsoft.com/office/powerpoint/2010/main" val="18937710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18435">
                                            <p:txEl>
                                              <p:pRg st="5" end="5"/>
                                            </p:txEl>
                                          </p:spTgt>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0"/>
                                  </p:stCondLst>
                                  <p:childTnLst>
                                    <p:set>
                                      <p:cBhvr>
                                        <p:cTn id="22"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435">
                                            <p:txEl>
                                              <p:pRg st="7" end="7"/>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18435">
                                            <p:txEl>
                                              <p:pRg st="8" end="8"/>
                                            </p:txEl>
                                          </p:spTgt>
                                        </p:tgtEl>
                                        <p:attrNameLst>
                                          <p:attrName>style.visibility</p:attrName>
                                        </p:attrNameLst>
                                      </p:cBhvr>
                                      <p:to>
                                        <p:strVal val="visible"/>
                                      </p:to>
                                    </p:set>
                                  </p:childTnLst>
                                </p:cTn>
                              </p:par>
                            </p:childTnLst>
                          </p:cTn>
                        </p:par>
                        <p:par>
                          <p:cTn id="30" fill="hold" nodeType="afterGroup">
                            <p:stCondLst>
                              <p:cond delay="0"/>
                            </p:stCondLst>
                            <p:childTnLst>
                              <p:par>
                                <p:cTn id="31" presetID="1" presetClass="entr" presetSubtype="0" fill="hold" nodeType="afterEffect">
                                  <p:stCondLst>
                                    <p:cond delay="0"/>
                                  </p:stCondLst>
                                  <p:childTnLst>
                                    <p:set>
                                      <p:cBhvr>
                                        <p:cTn id="32" dur="1" fill="hold">
                                          <p:stCondLst>
                                            <p:cond delay="0"/>
                                          </p:stCondLst>
                                        </p:cTn>
                                        <p:tgtEl>
                                          <p:spTgt spid="184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Ưu </a:t>
            </a:r>
            <a:r>
              <a:rPr lang="en-US" smtClean="0"/>
              <a:t>điểm của PHP</a:t>
            </a:r>
            <a:endParaRPr lang="en-US"/>
          </a:p>
        </p:txBody>
      </p:sp>
      <p:sp>
        <p:nvSpPr>
          <p:cNvPr id="19459" name="Content Placeholder 2"/>
          <p:cNvSpPr>
            <a:spLocks noGrp="1"/>
          </p:cNvSpPr>
          <p:nvPr>
            <p:ph idx="1"/>
          </p:nvPr>
        </p:nvSpPr>
        <p:spPr/>
        <p:txBody>
          <a:bodyPr/>
          <a:lstStyle/>
          <a:p>
            <a:r>
              <a:rPr lang="en-US" altLang="en-US" smtClean="0"/>
              <a:t>Ngôn ngữ dễ học, dễ viết.</a:t>
            </a:r>
          </a:p>
          <a:p>
            <a:r>
              <a:rPr lang="en-US" altLang="en-US" smtClean="0"/>
              <a:t>Mã nguồn mở (open source code)</a:t>
            </a:r>
          </a:p>
          <a:p>
            <a:pPr lvl="1"/>
            <a:r>
              <a:rPr lang="en-US" altLang="en-US" smtClean="0"/>
              <a:t>Miễn phí, download dễ dàng từ Internet.</a:t>
            </a:r>
          </a:p>
          <a:p>
            <a:pPr lvl="1"/>
            <a:r>
              <a:rPr lang="en-US" altLang="en-US" smtClean="0"/>
              <a:t>Có thể làm việc trên mã nguồn, thêm, sửa, sử dụng và phân phối.</a:t>
            </a:r>
          </a:p>
          <a:p>
            <a:r>
              <a:rPr lang="en-US" altLang="en-US" smtClean="0"/>
              <a:t>Mã nguồn không cần sửa lại nhiều khi triển khai trên các hệ điều hành khác nhau (Windows, Linux, Unix,…)</a:t>
            </a:r>
          </a:p>
        </p:txBody>
      </p:sp>
    </p:spTree>
    <p:extLst>
      <p:ext uri="{BB962C8B-B14F-4D97-AF65-F5344CB8AC3E}">
        <p14:creationId xmlns:p14="http://schemas.microsoft.com/office/powerpoint/2010/main" val="39726119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500"/>
                                        <p:tgtEl>
                                          <p:spTgt spid="1945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animEffect transition="in" filter="fade">
                                      <p:cBhvr>
                                        <p:cTn id="11" dur="500"/>
                                        <p:tgtEl>
                                          <p:spTgt spid="1945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animEffect transition="in" filter="fade">
                                      <p:cBhvr>
                                        <p:cTn id="15" dur="500"/>
                                        <p:tgtEl>
                                          <p:spTgt spid="19459">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animEffect transition="in" filter="fade">
                                      <p:cBhvr>
                                        <p:cTn id="19" dur="500"/>
                                        <p:tgtEl>
                                          <p:spTgt spid="19459">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animEffect transition="in" filter="fade">
                                      <p:cBhvr>
                                        <p:cTn id="23" dur="500"/>
                                        <p:tgtEl>
                                          <p:spTgt spid="19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Ưu </a:t>
            </a:r>
            <a:r>
              <a:rPr lang="en-US" smtClean="0"/>
              <a:t>điểm của PHP</a:t>
            </a:r>
            <a:endParaRPr lang="en-US"/>
          </a:p>
        </p:txBody>
      </p:sp>
      <p:sp>
        <p:nvSpPr>
          <p:cNvPr id="20483" name="Content Placeholder 2"/>
          <p:cNvSpPr>
            <a:spLocks noGrp="1"/>
          </p:cNvSpPr>
          <p:nvPr>
            <p:ph idx="1"/>
          </p:nvPr>
        </p:nvSpPr>
        <p:spPr/>
        <p:txBody>
          <a:bodyPr/>
          <a:lstStyle/>
          <a:p>
            <a:r>
              <a:rPr lang="en-US" altLang="en-US" smtClean="0"/>
              <a:t>Có thể chạy trên nhiều web server khác nhau (Apache, IIS,…).</a:t>
            </a:r>
          </a:p>
          <a:p>
            <a:r>
              <a:rPr lang="en-US" altLang="en-US" smtClean="0"/>
              <a:t>Có thể kết nối được với nhiều loại DBMS khác nhau:</a:t>
            </a:r>
          </a:p>
          <a:p>
            <a:pPr lvl="1"/>
            <a:r>
              <a:rPr lang="en-US" altLang="en-US" smtClean="0"/>
              <a:t>SQL Server, Oracle, DB2, PostgreSQL, Adabas, dBase, Empress, FilePro, mSQL, Solid,…</a:t>
            </a:r>
          </a:p>
          <a:p>
            <a:pPr lvl="1" eaLnBrk="1" hangingPunct="1"/>
            <a:r>
              <a:rPr lang="en-US" altLang="en-US" smtClean="0"/>
              <a:t>Phổ biến nhất: MySQL</a:t>
            </a:r>
          </a:p>
          <a:p>
            <a:endParaRPr lang="en-US" altLang="en-US" smtClean="0"/>
          </a:p>
          <a:p>
            <a:endParaRPr lang="en-US" altLang="en-US" smtClean="0"/>
          </a:p>
        </p:txBody>
      </p:sp>
    </p:spTree>
    <p:extLst>
      <p:ext uri="{BB962C8B-B14F-4D97-AF65-F5344CB8AC3E}">
        <p14:creationId xmlns:p14="http://schemas.microsoft.com/office/powerpoint/2010/main" val="32345538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fade">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fade">
                                      <p:cBhvr>
                                        <p:cTn id="12" dur="500"/>
                                        <p:tgtEl>
                                          <p:spTgt spid="20483">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0483">
                                            <p:txEl>
                                              <p:pRg st="2" end="2"/>
                                            </p:txEl>
                                          </p:spTgt>
                                        </p:tgtEl>
                                        <p:attrNameLst>
                                          <p:attrName>style.visibility</p:attrName>
                                        </p:attrNameLst>
                                      </p:cBhvr>
                                      <p:to>
                                        <p:strVal val="visible"/>
                                      </p:to>
                                    </p:set>
                                    <p:animEffect transition="in" filter="fade">
                                      <p:cBhvr>
                                        <p:cTn id="16" dur="500"/>
                                        <p:tgtEl>
                                          <p:spTgt spid="20483">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483">
                                            <p:txEl>
                                              <p:pRg st="3" end="3"/>
                                            </p:txEl>
                                          </p:spTgt>
                                        </p:tgtEl>
                                        <p:attrNameLst>
                                          <p:attrName>style.visibility</p:attrName>
                                        </p:attrNameLst>
                                      </p:cBhvr>
                                      <p:to>
                                        <p:strVal val="visible"/>
                                      </p:to>
                                    </p:set>
                                    <p:animEffect transition="in" filter="fade">
                                      <p:cBhvr>
                                        <p:cTn id="20" dur="500"/>
                                        <p:tgtEl>
                                          <p:spTgt spid="20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Đặc điểm PHP</a:t>
            </a:r>
          </a:p>
        </p:txBody>
      </p:sp>
      <p:sp>
        <p:nvSpPr>
          <p:cNvPr id="21507" name="Content Placeholder 2"/>
          <p:cNvSpPr>
            <a:spLocks noGrp="1"/>
          </p:cNvSpPr>
          <p:nvPr>
            <p:ph idx="1"/>
          </p:nvPr>
        </p:nvSpPr>
        <p:spPr/>
        <p:txBody>
          <a:bodyPr/>
          <a:lstStyle/>
          <a:p>
            <a:pPr eaLnBrk="1" hangingPunct="1"/>
            <a:r>
              <a:rPr lang="en-US" altLang="en-US" dirty="0" err="1" smtClean="0"/>
              <a:t>Có</a:t>
            </a:r>
            <a:r>
              <a:rPr lang="en-US" altLang="en-US" dirty="0" smtClean="0"/>
              <a:t> </a:t>
            </a:r>
            <a:r>
              <a:rPr lang="en-US" altLang="en-US" dirty="0" err="1" smtClean="0"/>
              <a:t>khả</a:t>
            </a:r>
            <a:r>
              <a:rPr lang="en-US" altLang="en-US" dirty="0" smtClean="0"/>
              <a:t> </a:t>
            </a:r>
            <a:r>
              <a:rPr lang="en-US" altLang="en-US" dirty="0" err="1" smtClean="0"/>
              <a:t>năng</a:t>
            </a:r>
            <a:r>
              <a:rPr lang="en-US" altLang="en-US" dirty="0" smtClean="0"/>
              <a:t> </a:t>
            </a:r>
            <a:r>
              <a:rPr lang="en-US" altLang="en-US" dirty="0" err="1" smtClean="0"/>
              <a:t>hướng</a:t>
            </a:r>
            <a:r>
              <a:rPr lang="en-US" altLang="en-US" dirty="0" smtClean="0"/>
              <a:t> </a:t>
            </a:r>
            <a:r>
              <a:rPr lang="en-US" altLang="en-US" dirty="0" err="1" smtClean="0"/>
              <a:t>đối</a:t>
            </a:r>
            <a:r>
              <a:rPr lang="en-US" altLang="en-US" dirty="0" smtClean="0"/>
              <a:t> </a:t>
            </a:r>
            <a:r>
              <a:rPr lang="en-US" altLang="en-US" dirty="0" err="1" smtClean="0"/>
              <a:t>tượng</a:t>
            </a:r>
            <a:endParaRPr lang="en-US" altLang="en-US" dirty="0" smtClean="0"/>
          </a:p>
          <a:p>
            <a:pPr eaLnBrk="1" hangingPunct="1"/>
            <a:r>
              <a:rPr lang="en-US" altLang="en-US" dirty="0" err="1" smtClean="0"/>
              <a:t>Thông</a:t>
            </a:r>
            <a:r>
              <a:rPr lang="en-US" altLang="en-US" dirty="0" smtClean="0"/>
              <a:t> </a:t>
            </a:r>
            <a:r>
              <a:rPr lang="en-US" altLang="en-US" dirty="0" err="1" smtClean="0"/>
              <a:t>dịch</a:t>
            </a:r>
            <a:endParaRPr lang="en-US" altLang="en-US" dirty="0" smtClean="0"/>
          </a:p>
          <a:p>
            <a:pPr eaLnBrk="1" hangingPunct="1"/>
            <a:endParaRPr lang="en-US" altLang="en-US" dirty="0" smtClean="0"/>
          </a:p>
          <a:p>
            <a:pPr lvl="1" eaLnBrk="1" hangingPunct="1"/>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16821314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fade">
                                      <p:cBhvr>
                                        <p:cTn id="7" dur="500"/>
                                        <p:tgtEl>
                                          <p:spTgt spid="2150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animEffect transition="in" filter="fade">
                                      <p:cBhvr>
                                        <p:cTn id="11" dur="500"/>
                                        <p:tgtEl>
                                          <p:spTgt spid="21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Nhúng PHP vào HTML</a:t>
            </a:r>
          </a:p>
        </p:txBody>
      </p:sp>
      <p:sp>
        <p:nvSpPr>
          <p:cNvPr id="23555" name="Content Placeholder 2"/>
          <p:cNvSpPr>
            <a:spLocks noGrp="1"/>
          </p:cNvSpPr>
          <p:nvPr>
            <p:ph idx="1"/>
          </p:nvPr>
        </p:nvSpPr>
        <p:spPr/>
        <p:txBody>
          <a:bodyPr/>
          <a:lstStyle/>
          <a:p>
            <a:pPr eaLnBrk="1" hangingPunct="1">
              <a:lnSpc>
                <a:spcPct val="110000"/>
              </a:lnSpc>
            </a:pPr>
            <a:r>
              <a:rPr lang="en-US" altLang="en-US" sz="2400" dirty="0" err="1"/>
              <a:t>Có</a:t>
            </a:r>
            <a:r>
              <a:rPr lang="en-US" altLang="en-US" sz="2400" dirty="0"/>
              <a:t> </a:t>
            </a:r>
            <a:r>
              <a:rPr lang="en-US" altLang="en-US" sz="2400" dirty="0" err="1"/>
              <a:t>thể</a:t>
            </a:r>
            <a:r>
              <a:rPr lang="en-US" altLang="en-US" sz="2400" dirty="0"/>
              <a:t> </a:t>
            </a:r>
            <a:r>
              <a:rPr lang="en-US" altLang="en-US" sz="2400" dirty="0" err="1"/>
              <a:t>nhúng</a:t>
            </a:r>
            <a:r>
              <a:rPr lang="en-US" altLang="en-US" sz="2400" dirty="0"/>
              <a:t> </a:t>
            </a:r>
            <a:r>
              <a:rPr lang="en-US" altLang="en-US" sz="2400" dirty="0" err="1"/>
              <a:t>mã</a:t>
            </a:r>
            <a:r>
              <a:rPr lang="en-US" altLang="en-US" sz="2400" dirty="0"/>
              <a:t> PHP </a:t>
            </a:r>
            <a:r>
              <a:rPr lang="en-US" altLang="en-US" sz="2400" dirty="0" err="1"/>
              <a:t>vào</a:t>
            </a:r>
            <a:r>
              <a:rPr lang="en-US" altLang="en-US" sz="2400" dirty="0"/>
              <a:t> </a:t>
            </a:r>
            <a:r>
              <a:rPr lang="en-US" altLang="en-US" sz="2400" dirty="0" err="1"/>
              <a:t>mọi</a:t>
            </a:r>
            <a:r>
              <a:rPr lang="en-US" altLang="en-US" sz="2400" dirty="0"/>
              <a:t> </a:t>
            </a:r>
            <a:r>
              <a:rPr lang="en-US" altLang="en-US" sz="2400" dirty="0" err="1"/>
              <a:t>vị</a:t>
            </a:r>
            <a:r>
              <a:rPr lang="en-US" altLang="en-US" sz="2400" dirty="0"/>
              <a:t> </a:t>
            </a:r>
            <a:r>
              <a:rPr lang="en-US" altLang="en-US" sz="2400" dirty="0" err="1"/>
              <a:t>trí</a:t>
            </a:r>
            <a:r>
              <a:rPr lang="en-US" altLang="en-US" sz="2400" dirty="0"/>
              <a:t> </a:t>
            </a:r>
            <a:r>
              <a:rPr lang="en-US" altLang="en-US" sz="2400" dirty="0" err="1"/>
              <a:t>trong</a:t>
            </a:r>
            <a:r>
              <a:rPr lang="en-US" altLang="en-US" sz="2400" dirty="0"/>
              <a:t> </a:t>
            </a:r>
            <a:r>
              <a:rPr lang="en-US" altLang="en-US" sz="2400" dirty="0" err="1"/>
              <a:t>trang</a:t>
            </a:r>
            <a:r>
              <a:rPr lang="en-US" altLang="en-US" sz="2400" dirty="0"/>
              <a:t> HTML.</a:t>
            </a:r>
          </a:p>
          <a:p>
            <a:pPr eaLnBrk="1" hangingPunct="1">
              <a:lnSpc>
                <a:spcPct val="110000"/>
              </a:lnSpc>
            </a:pPr>
            <a:r>
              <a:rPr lang="en-US" altLang="en-US" sz="2400" dirty="0" err="1"/>
              <a:t>Đoạn</a:t>
            </a:r>
            <a:r>
              <a:rPr lang="en-US" altLang="en-US" sz="2400" dirty="0"/>
              <a:t> </a:t>
            </a:r>
            <a:r>
              <a:rPr lang="en-US" altLang="en-US" sz="2400" dirty="0" err="1"/>
              <a:t>mã</a:t>
            </a:r>
            <a:r>
              <a:rPr lang="en-US" altLang="en-US" sz="2400" dirty="0"/>
              <a:t> PHP </a:t>
            </a:r>
            <a:r>
              <a:rPr lang="en-US" altLang="en-US" sz="2400" dirty="0" err="1"/>
              <a:t>được</a:t>
            </a:r>
            <a:r>
              <a:rPr lang="en-US" altLang="en-US" sz="2400" dirty="0"/>
              <a:t> </a:t>
            </a:r>
            <a:r>
              <a:rPr lang="en-US" altLang="en-US" sz="2400" dirty="0" err="1"/>
              <a:t>đặt</a:t>
            </a:r>
            <a:r>
              <a:rPr lang="en-US" altLang="en-US" sz="2400" dirty="0"/>
              <a:t> </a:t>
            </a:r>
            <a:r>
              <a:rPr lang="en-US" altLang="en-US" sz="2400" dirty="0" err="1"/>
              <a:t>giữa</a:t>
            </a:r>
            <a:r>
              <a:rPr lang="en-US" altLang="en-US" sz="2400" dirty="0"/>
              <a:t>: </a:t>
            </a:r>
            <a:r>
              <a:rPr lang="en-US" altLang="en-US" sz="2400" b="1" dirty="0">
                <a:solidFill>
                  <a:srgbClr val="D61510"/>
                </a:solidFill>
                <a:latin typeface="Courier New" panose="02070309020205020404" pitchFamily="49" charset="0"/>
              </a:rPr>
              <a:t>&lt;?</a:t>
            </a:r>
            <a:r>
              <a:rPr lang="en-US" altLang="en-US" sz="2400" b="1" dirty="0" err="1">
                <a:solidFill>
                  <a:srgbClr val="D61510"/>
                </a:solidFill>
                <a:latin typeface="Courier New" panose="02070309020205020404" pitchFamily="49" charset="0"/>
              </a:rPr>
              <a:t>php</a:t>
            </a:r>
            <a:r>
              <a:rPr lang="en-US" altLang="en-US" sz="2400" b="1" dirty="0">
                <a:solidFill>
                  <a:srgbClr val="D61510"/>
                </a:solidFill>
                <a:latin typeface="Courier New" panose="02070309020205020404" pitchFamily="49" charset="0"/>
              </a:rPr>
              <a:t> … ?&gt;</a:t>
            </a:r>
            <a:r>
              <a:rPr lang="en-US" altLang="en-US" sz="2400" dirty="0"/>
              <a:t>:</a:t>
            </a: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&lt;?</a:t>
            </a:r>
            <a:r>
              <a:rPr lang="en-US" altLang="en-US" sz="2400" b="1" dirty="0" err="1">
                <a:solidFill>
                  <a:srgbClr val="D61510"/>
                </a:solidFill>
                <a:latin typeface="Courier New" panose="02070309020205020404" pitchFamily="49" charset="0"/>
              </a:rPr>
              <a:t>php</a:t>
            </a:r>
            <a:endParaRPr lang="en-US" altLang="en-US" sz="2400" b="1" dirty="0">
              <a:solidFill>
                <a:srgbClr val="D61510"/>
              </a:solidFill>
              <a:latin typeface="Courier New" panose="02070309020205020404" pitchFamily="49" charset="0"/>
            </a:endParaRP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Đoạn</a:t>
            </a:r>
            <a:r>
              <a:rPr lang="en-US" altLang="en-US" sz="2400" dirty="0">
                <a:latin typeface="Courier New" panose="02070309020205020404" pitchFamily="49" charset="0"/>
              </a:rPr>
              <a:t> </a:t>
            </a:r>
            <a:r>
              <a:rPr lang="en-US" altLang="en-US" sz="2400" dirty="0" err="1">
                <a:latin typeface="Courier New" panose="02070309020205020404" pitchFamily="49" charset="0"/>
              </a:rPr>
              <a:t>lệnh</a:t>
            </a:r>
            <a:r>
              <a:rPr lang="en-US" altLang="en-US" sz="2400" dirty="0">
                <a:latin typeface="Courier New" panose="02070309020205020404" pitchFamily="49" charset="0"/>
              </a:rPr>
              <a:t> PHP ở </a:t>
            </a:r>
            <a:r>
              <a:rPr lang="en-US" altLang="en-US" sz="2400" dirty="0" err="1">
                <a:latin typeface="Courier New" panose="02070309020205020404" pitchFamily="49" charset="0"/>
              </a:rPr>
              <a:t>đây</a:t>
            </a:r>
            <a:endParaRPr lang="en-US" altLang="en-US" sz="2400" dirty="0">
              <a:latin typeface="Courier New" panose="02070309020205020404" pitchFamily="49" charset="0"/>
            </a:endParaRP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?&gt;</a:t>
            </a:r>
          </a:p>
          <a:p>
            <a:pPr eaLnBrk="1" hangingPunct="1">
              <a:lnSpc>
                <a:spcPct val="110000"/>
              </a:lnSpc>
            </a:pPr>
            <a:r>
              <a:rPr lang="en-US" altLang="en-US" sz="2400" dirty="0"/>
              <a:t>Ta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sử</a:t>
            </a:r>
            <a:r>
              <a:rPr lang="en-US" altLang="en-US" sz="2400" dirty="0"/>
              <a:t> </a:t>
            </a:r>
            <a:r>
              <a:rPr lang="en-US" altLang="en-US" sz="2400" dirty="0" err="1"/>
              <a:t>dụng</a:t>
            </a:r>
            <a:r>
              <a:rPr lang="en-US" altLang="en-US" sz="2400" dirty="0"/>
              <a:t> </a:t>
            </a:r>
            <a:r>
              <a:rPr lang="en-US" altLang="en-US" sz="2400" dirty="0" err="1"/>
              <a:t>dạng</a:t>
            </a:r>
            <a:r>
              <a:rPr lang="en-US" altLang="en-US" sz="2400" dirty="0"/>
              <a:t> </a:t>
            </a:r>
            <a:r>
              <a:rPr lang="en-US" altLang="en-US" sz="2400" dirty="0" err="1"/>
              <a:t>rút</a:t>
            </a:r>
            <a:r>
              <a:rPr lang="en-US" altLang="en-US" sz="2400" dirty="0"/>
              <a:t> </a:t>
            </a:r>
            <a:r>
              <a:rPr lang="en-US" altLang="en-US" sz="2400" dirty="0" err="1"/>
              <a:t>gọn</a:t>
            </a:r>
            <a:r>
              <a:rPr lang="en-US" altLang="en-US" sz="2400" dirty="0"/>
              <a:t> </a:t>
            </a:r>
            <a:r>
              <a:rPr lang="en-US" altLang="en-US" sz="2400" dirty="0" err="1"/>
              <a:t>như</a:t>
            </a:r>
            <a:r>
              <a:rPr lang="en-US" altLang="en-US" sz="2400" dirty="0"/>
              <a:t> </a:t>
            </a:r>
            <a:r>
              <a:rPr lang="en-US" altLang="en-US" sz="2400" dirty="0" err="1"/>
              <a:t>sau</a:t>
            </a:r>
            <a:r>
              <a:rPr lang="en-US" altLang="en-US" sz="2400" dirty="0"/>
              <a:t> (</a:t>
            </a:r>
            <a:r>
              <a:rPr lang="en-US" altLang="en-US" sz="2400" dirty="0" err="1"/>
              <a:t>không</a:t>
            </a:r>
            <a:r>
              <a:rPr lang="en-US" altLang="en-US" sz="2400" dirty="0"/>
              <a:t> </a:t>
            </a:r>
            <a:r>
              <a:rPr lang="en-US" altLang="en-US" sz="2400" dirty="0" err="1"/>
              <a:t>khuyến</a:t>
            </a:r>
            <a:r>
              <a:rPr lang="en-US" altLang="en-US" sz="2400" dirty="0"/>
              <a:t> </a:t>
            </a:r>
            <a:r>
              <a:rPr lang="en-US" altLang="en-US" sz="2400" dirty="0" err="1"/>
              <a:t>khích</a:t>
            </a:r>
            <a:r>
              <a:rPr lang="en-US" altLang="en-US" sz="2400" dirty="0"/>
              <a:t>):</a:t>
            </a: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&lt;? </a:t>
            </a:r>
            <a:r>
              <a:rPr lang="en-US" altLang="en-US" sz="2400" dirty="0">
                <a:latin typeface="Courier New" panose="02070309020205020404" pitchFamily="49" charset="0"/>
              </a:rPr>
              <a:t>	//</a:t>
            </a:r>
            <a:r>
              <a:rPr lang="en-US" altLang="en-US" sz="2400" dirty="0" err="1">
                <a:latin typeface="Courier New" panose="02070309020205020404" pitchFamily="49" charset="0"/>
              </a:rPr>
              <a:t>Đoạn</a:t>
            </a:r>
            <a:r>
              <a:rPr lang="en-US" altLang="en-US" sz="2400" dirty="0">
                <a:latin typeface="Courier New" panose="02070309020205020404" pitchFamily="49" charset="0"/>
              </a:rPr>
              <a:t> </a:t>
            </a:r>
            <a:r>
              <a:rPr lang="en-US" altLang="en-US" sz="2400" dirty="0" err="1">
                <a:latin typeface="Courier New" panose="02070309020205020404" pitchFamily="49" charset="0"/>
              </a:rPr>
              <a:t>lệnh</a:t>
            </a:r>
            <a:r>
              <a:rPr lang="en-US" altLang="en-US" sz="2400" dirty="0">
                <a:latin typeface="Courier New" panose="02070309020205020404" pitchFamily="49" charset="0"/>
              </a:rPr>
              <a:t> PHP ở </a:t>
            </a:r>
            <a:r>
              <a:rPr lang="en-US" altLang="en-US" sz="2400" dirty="0" err="1">
                <a:latin typeface="Courier New" panose="02070309020205020404" pitchFamily="49" charset="0"/>
              </a:rPr>
              <a:t>đây</a:t>
            </a: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?&gt;</a:t>
            </a: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&lt;% </a:t>
            </a:r>
            <a:r>
              <a:rPr lang="en-US" altLang="en-US" sz="2400" dirty="0">
                <a:latin typeface="Courier New" panose="02070309020205020404" pitchFamily="49" charset="0"/>
              </a:rPr>
              <a:t>	//</a:t>
            </a:r>
            <a:r>
              <a:rPr lang="en-US" altLang="en-US" sz="2400" dirty="0" err="1">
                <a:latin typeface="Courier New" panose="02070309020205020404" pitchFamily="49" charset="0"/>
              </a:rPr>
              <a:t>Đoạn</a:t>
            </a:r>
            <a:r>
              <a:rPr lang="en-US" altLang="en-US" sz="2400" dirty="0">
                <a:latin typeface="Courier New" panose="02070309020205020404" pitchFamily="49" charset="0"/>
              </a:rPr>
              <a:t> </a:t>
            </a:r>
            <a:r>
              <a:rPr lang="en-US" altLang="en-US" sz="2400" dirty="0" err="1">
                <a:latin typeface="Courier New" panose="02070309020205020404" pitchFamily="49" charset="0"/>
              </a:rPr>
              <a:t>lệnh</a:t>
            </a:r>
            <a:r>
              <a:rPr lang="en-US" altLang="en-US" sz="2400" dirty="0">
                <a:latin typeface="Courier New" panose="02070309020205020404" pitchFamily="49" charset="0"/>
              </a:rPr>
              <a:t> PHP ở </a:t>
            </a:r>
            <a:r>
              <a:rPr lang="en-US" altLang="en-US" sz="2400" dirty="0" err="1">
                <a:latin typeface="Courier New" panose="02070309020205020404" pitchFamily="49" charset="0"/>
              </a:rPr>
              <a:t>đây</a:t>
            </a: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%&gt;</a:t>
            </a:r>
          </a:p>
          <a:p>
            <a:pPr eaLnBrk="1" hangingPunct="1">
              <a:lnSpc>
                <a:spcPct val="110000"/>
              </a:lnSpc>
              <a:buFont typeface="Wingdings" panose="05000000000000000000" pitchFamily="2" charset="2"/>
              <a:buNone/>
            </a:pPr>
            <a:endParaRPr lang="en-US" altLang="en-US" sz="1813" b="1" dirty="0">
              <a:solidFill>
                <a:srgbClr val="D61510"/>
              </a:solidFill>
              <a:latin typeface="Courier New" panose="02070309020205020404" pitchFamily="49" charset="0"/>
            </a:endParaRPr>
          </a:p>
          <a:p>
            <a:pPr eaLnBrk="1" hangingPunct="1">
              <a:lnSpc>
                <a:spcPct val="110000"/>
              </a:lnSpc>
            </a:pPr>
            <a:endParaRPr lang="en-US" altLang="en-US" sz="1813" dirty="0"/>
          </a:p>
        </p:txBody>
      </p:sp>
    </p:spTree>
    <p:extLst>
      <p:ext uri="{BB962C8B-B14F-4D97-AF65-F5344CB8AC3E}">
        <p14:creationId xmlns:p14="http://schemas.microsoft.com/office/powerpoint/2010/main" val="32596201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fade">
                                      <p:cBhvr>
                                        <p:cTn id="7" dur="500"/>
                                        <p:tgtEl>
                                          <p:spTgt spid="235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fade">
                                      <p:cBhvr>
                                        <p:cTn id="12" dur="500"/>
                                        <p:tgtEl>
                                          <p:spTgt spid="23555">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3555">
                                            <p:txEl>
                                              <p:pRg st="2" end="2"/>
                                            </p:txEl>
                                          </p:spTgt>
                                        </p:tgtEl>
                                        <p:attrNameLst>
                                          <p:attrName>style.visibility</p:attrName>
                                        </p:attrNameLst>
                                      </p:cBhvr>
                                      <p:to>
                                        <p:strVal val="visible"/>
                                      </p:to>
                                    </p:set>
                                    <p:animEffect transition="in" filter="fade">
                                      <p:cBhvr>
                                        <p:cTn id="16" dur="500"/>
                                        <p:tgtEl>
                                          <p:spTgt spid="23555">
                                            <p:txEl>
                                              <p:pRg st="2" end="2"/>
                                            </p:txEl>
                                          </p:spTgt>
                                        </p:tgtEl>
                                      </p:cBhvr>
                                    </p:animEffect>
                                  </p:childTnLst>
                                </p:cTn>
                              </p:par>
                            </p:childTnLst>
                          </p:cTn>
                        </p:par>
                        <p:par>
                          <p:cTn id="17" fill="hold" nodeType="afterGroup">
                            <p:stCondLst>
                              <p:cond delay="1500"/>
                            </p:stCondLst>
                            <p:childTnLst>
                              <p:par>
                                <p:cTn id="18" presetID="10" presetClass="entr" presetSubtype="0" fill="hold" nodeType="afterEffect">
                                  <p:stCondLst>
                                    <p:cond delay="0"/>
                                  </p:stCondLst>
                                  <p:childTnLst>
                                    <p:set>
                                      <p:cBhvr>
                                        <p:cTn id="19" dur="1" fill="hold">
                                          <p:stCondLst>
                                            <p:cond delay="0"/>
                                          </p:stCondLst>
                                        </p:cTn>
                                        <p:tgtEl>
                                          <p:spTgt spid="23555">
                                            <p:txEl>
                                              <p:pRg st="4" end="4"/>
                                            </p:txEl>
                                          </p:spTgt>
                                        </p:tgtEl>
                                        <p:attrNameLst>
                                          <p:attrName>style.visibility</p:attrName>
                                        </p:attrNameLst>
                                      </p:cBhvr>
                                      <p:to>
                                        <p:strVal val="visible"/>
                                      </p:to>
                                    </p:set>
                                    <p:animEffect transition="in" filter="fade">
                                      <p:cBhvr>
                                        <p:cTn id="20" dur="500"/>
                                        <p:tgtEl>
                                          <p:spTgt spid="23555">
                                            <p:txEl>
                                              <p:pRg st="4" end="4"/>
                                            </p:txEl>
                                          </p:spTgt>
                                        </p:tgtEl>
                                      </p:cBhvr>
                                    </p:animEffect>
                                  </p:childTnLst>
                                </p:cTn>
                              </p:par>
                            </p:childTnLst>
                          </p:cTn>
                        </p:par>
                        <p:par>
                          <p:cTn id="21" fill="hold" nodeType="afterGroup">
                            <p:stCondLst>
                              <p:cond delay="2000"/>
                            </p:stCondLst>
                            <p:childTnLst>
                              <p:par>
                                <p:cTn id="22" presetID="10" presetClass="entr" presetSubtype="0" fill="hold" nodeType="afterEffect">
                                  <p:stCondLst>
                                    <p:cond delay="0"/>
                                  </p:stCondLst>
                                  <p:childTnLst>
                                    <p:set>
                                      <p:cBhvr>
                                        <p:cTn id="23" dur="1" fill="hold">
                                          <p:stCondLst>
                                            <p:cond delay="0"/>
                                          </p:stCondLst>
                                        </p:cTn>
                                        <p:tgtEl>
                                          <p:spTgt spid="23555">
                                            <p:txEl>
                                              <p:pRg st="3" end="3"/>
                                            </p:txEl>
                                          </p:spTgt>
                                        </p:tgtEl>
                                        <p:attrNameLst>
                                          <p:attrName>style.visibility</p:attrName>
                                        </p:attrNameLst>
                                      </p:cBhvr>
                                      <p:to>
                                        <p:strVal val="visible"/>
                                      </p:to>
                                    </p:set>
                                    <p:animEffect transition="in" filter="fade">
                                      <p:cBhvr>
                                        <p:cTn id="24" dur="500"/>
                                        <p:tgtEl>
                                          <p:spTgt spid="23555">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3555">
                                            <p:txEl>
                                              <p:pRg st="5" end="5"/>
                                            </p:txEl>
                                          </p:spTgt>
                                        </p:tgtEl>
                                        <p:attrNameLst>
                                          <p:attrName>style.visibility</p:attrName>
                                        </p:attrNameLst>
                                      </p:cBhvr>
                                      <p:to>
                                        <p:strVal val="visible"/>
                                      </p:to>
                                    </p:set>
                                    <p:animEffect transition="in" filter="fade">
                                      <p:cBhvr>
                                        <p:cTn id="29" dur="500"/>
                                        <p:tgtEl>
                                          <p:spTgt spid="23555">
                                            <p:txEl>
                                              <p:pRg st="5" end="5"/>
                                            </p:txEl>
                                          </p:spTgt>
                                        </p:tgtEl>
                                      </p:cBhvr>
                                    </p:animEffect>
                                  </p:childTnLst>
                                </p:cTn>
                              </p:par>
                            </p:childTnLst>
                          </p:cTn>
                        </p:par>
                        <p:par>
                          <p:cTn id="30" fill="hold" nodeType="afterGroup">
                            <p:stCondLst>
                              <p:cond delay="500"/>
                            </p:stCondLst>
                            <p:childTnLst>
                              <p:par>
                                <p:cTn id="31" presetID="10" presetClass="entr" presetSubtype="0" fill="hold" nodeType="afterEffect">
                                  <p:stCondLst>
                                    <p:cond delay="0"/>
                                  </p:stCondLst>
                                  <p:childTnLst>
                                    <p:set>
                                      <p:cBhvr>
                                        <p:cTn id="32" dur="1" fill="hold">
                                          <p:stCondLst>
                                            <p:cond delay="0"/>
                                          </p:stCondLst>
                                        </p:cTn>
                                        <p:tgtEl>
                                          <p:spTgt spid="23555">
                                            <p:txEl>
                                              <p:pRg st="6" end="6"/>
                                            </p:txEl>
                                          </p:spTgt>
                                        </p:tgtEl>
                                        <p:attrNameLst>
                                          <p:attrName>style.visibility</p:attrName>
                                        </p:attrNameLst>
                                      </p:cBhvr>
                                      <p:to>
                                        <p:strVal val="visible"/>
                                      </p:to>
                                    </p:set>
                                    <p:animEffect transition="in" filter="fade">
                                      <p:cBhvr>
                                        <p:cTn id="33" dur="500"/>
                                        <p:tgtEl>
                                          <p:spTgt spid="23555">
                                            <p:txEl>
                                              <p:pRg st="6" end="6"/>
                                            </p:txEl>
                                          </p:spTgt>
                                        </p:tgtEl>
                                      </p:cBhvr>
                                    </p:animEffect>
                                  </p:childTnLst>
                                </p:cTn>
                              </p:par>
                            </p:childTnLst>
                          </p:cTn>
                        </p:par>
                        <p:par>
                          <p:cTn id="34" fill="hold" nodeType="afterGroup">
                            <p:stCondLst>
                              <p:cond delay="1000"/>
                            </p:stCondLst>
                            <p:childTnLst>
                              <p:par>
                                <p:cTn id="35" presetID="10" presetClass="entr" presetSubtype="0" fill="hold" nodeType="afterEffect">
                                  <p:stCondLst>
                                    <p:cond delay="0"/>
                                  </p:stCondLst>
                                  <p:childTnLst>
                                    <p:set>
                                      <p:cBhvr>
                                        <p:cTn id="36" dur="1" fill="hold">
                                          <p:stCondLst>
                                            <p:cond delay="0"/>
                                          </p:stCondLst>
                                        </p:cTn>
                                        <p:tgtEl>
                                          <p:spTgt spid="23555">
                                            <p:txEl>
                                              <p:pRg st="7" end="7"/>
                                            </p:txEl>
                                          </p:spTgt>
                                        </p:tgtEl>
                                        <p:attrNameLst>
                                          <p:attrName>style.visibility</p:attrName>
                                        </p:attrNameLst>
                                      </p:cBhvr>
                                      <p:to>
                                        <p:strVal val="visible"/>
                                      </p:to>
                                    </p:set>
                                    <p:animEffect transition="in" filter="fade">
                                      <p:cBhvr>
                                        <p:cTn id="37" dur="500"/>
                                        <p:tgtEl>
                                          <p:spTgt spid="235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Nhúng PHP vào HTML</a:t>
            </a:r>
            <a:endParaRPr lang="en-US"/>
          </a:p>
        </p:txBody>
      </p:sp>
      <p:sp>
        <p:nvSpPr>
          <p:cNvPr id="62467" name="Content Placeholder 2"/>
          <p:cNvSpPr>
            <a:spLocks noGrp="1"/>
          </p:cNvSpPr>
          <p:nvPr>
            <p:ph idx="1"/>
          </p:nvPr>
        </p:nvSpPr>
        <p:spPr/>
        <p:txBody>
          <a:bodyPr>
            <a:normAutofit/>
          </a:bodyPr>
          <a:lstStyle/>
          <a:p>
            <a:r>
              <a:rPr lang="vi-VN" altLang="en-US" sz="2800" dirty="0" smtClean="0"/>
              <a:t>Một cấu trúc lệnh thông thường của PHP có thể được tách làm nhiều phần, mỗi phần đặt giữa </a:t>
            </a:r>
            <a:r>
              <a:rPr lang="vi-VN" altLang="en-US" sz="2800" dirty="0" smtClean="0">
                <a:latin typeface="Courier New" panose="02070309020205020404" pitchFamily="49" charset="0"/>
                <a:cs typeface="Courier New" panose="02070309020205020404" pitchFamily="49" charset="0"/>
              </a:rPr>
              <a:t>&lt;?php … ?&gt;</a:t>
            </a:r>
          </a:p>
          <a:p>
            <a:r>
              <a:rPr lang="vi-VN" altLang="en-US" sz="2800" dirty="0" smtClean="0"/>
              <a:t>Kết quả do đoạn lệnh PHP đưa ra </a:t>
            </a:r>
            <a:r>
              <a:rPr lang="en-US" altLang="en-US" sz="2800" dirty="0" smtClean="0"/>
              <a:t>(</a:t>
            </a:r>
            <a:r>
              <a:rPr lang="en-US" altLang="en-US" sz="2800" dirty="0" err="1" smtClean="0"/>
              <a:t>thường</a:t>
            </a:r>
            <a:r>
              <a:rPr lang="en-US" altLang="en-US" sz="2800" dirty="0" smtClean="0"/>
              <a:t> </a:t>
            </a:r>
            <a:r>
              <a:rPr lang="en-US" altLang="en-US" sz="2800" dirty="0" err="1" smtClean="0"/>
              <a:t>là</a:t>
            </a:r>
            <a:r>
              <a:rPr lang="en-US" altLang="en-US" sz="2800" dirty="0" smtClean="0"/>
              <a:t> </a:t>
            </a:r>
            <a:r>
              <a:rPr lang="en-US" altLang="en-US" sz="2800" dirty="0" err="1" smtClean="0"/>
              <a:t>mã</a:t>
            </a:r>
            <a:r>
              <a:rPr lang="en-US" altLang="en-US" sz="2800" dirty="0" smtClean="0"/>
              <a:t> HTML) </a:t>
            </a:r>
            <a:r>
              <a:rPr lang="vi-VN" altLang="en-US" sz="2800" dirty="0" smtClean="0"/>
              <a:t>được đưa vào vị trí mà đoạn lệnh PHP đang chiếm chỗ.</a:t>
            </a:r>
            <a:endParaRPr lang="en-US" altLang="en-US" sz="2800" dirty="0" smtClean="0"/>
          </a:p>
        </p:txBody>
      </p:sp>
    </p:spTree>
    <p:extLst>
      <p:ext uri="{BB962C8B-B14F-4D97-AF65-F5344CB8AC3E}">
        <p14:creationId xmlns:p14="http://schemas.microsoft.com/office/powerpoint/2010/main" val="3620229950"/>
      </p:ext>
    </p:extLst>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Trang PHP đầu tiên</a:t>
            </a:r>
            <a:endParaRPr lang="en-US"/>
          </a:p>
        </p:txBody>
      </p:sp>
      <p:sp>
        <p:nvSpPr>
          <p:cNvPr id="3" name="Content Placeholder 2"/>
          <p:cNvSpPr>
            <a:spLocks noGrp="1"/>
          </p:cNvSpPr>
          <p:nvPr>
            <p:ph idx="1"/>
          </p:nvPr>
        </p:nvSpPr>
        <p:spPr>
          <a:xfrm>
            <a:off x="762000" y="1596413"/>
            <a:ext cx="8077200" cy="4956787"/>
          </a:xfrm>
        </p:spPr>
        <p:txBody>
          <a:bodyPr>
            <a:normAutofit/>
          </a:bodyPr>
          <a:lstStyle/>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&lt;html&gt;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&lt;head&gt;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&lt;title&gt;</a:t>
            </a:r>
            <a:r>
              <a:rPr lang="en-US" altLang="en-US" sz="2000" dirty="0" err="1">
                <a:latin typeface="Courier New" panose="02070309020205020404" pitchFamily="49" charset="0"/>
                <a:cs typeface="Courier New" panose="02070309020205020404" pitchFamily="49" charset="0"/>
              </a:rPr>
              <a:t>Trang</a:t>
            </a:r>
            <a:r>
              <a:rPr lang="en-US" altLang="en-US" sz="2000" dirty="0">
                <a:latin typeface="Courier New" panose="02070309020205020404" pitchFamily="49" charset="0"/>
                <a:cs typeface="Courier New" panose="02070309020205020404" pitchFamily="49" charset="0"/>
              </a:rPr>
              <a:t> PHP </a:t>
            </a:r>
            <a:r>
              <a:rPr lang="en-US" altLang="en-US" sz="2000" dirty="0" err="1">
                <a:latin typeface="Courier New" panose="02070309020205020404" pitchFamily="49" charset="0"/>
                <a:cs typeface="Courier New" panose="02070309020205020404" pitchFamily="49" charset="0"/>
              </a:rPr>
              <a:t>dau</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tien</a:t>
            </a:r>
            <a:r>
              <a:rPr lang="en-US" altLang="en-US" sz="2000" b="1" dirty="0">
                <a:latin typeface="Courier New" panose="02070309020205020404" pitchFamily="49" charset="0"/>
                <a:cs typeface="Courier New" panose="02070309020205020404" pitchFamily="49" charset="0"/>
              </a:rPr>
              <a:t>&lt;/title&gt;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&lt;/head&gt;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&lt;body&gt;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Day la </a:t>
            </a:r>
            <a:r>
              <a:rPr lang="en-US" altLang="en-US" sz="2000" b="1" dirty="0" err="1">
                <a:latin typeface="Courier New" panose="02070309020205020404" pitchFamily="49" charset="0"/>
                <a:cs typeface="Courier New" panose="02070309020205020404" pitchFamily="49" charset="0"/>
              </a:rPr>
              <a:t>noi</a:t>
            </a:r>
            <a:r>
              <a:rPr lang="en-US" altLang="en-US" sz="2000" b="1" dirty="0">
                <a:latin typeface="Courier New" panose="02070309020205020404" pitchFamily="49" charset="0"/>
                <a:cs typeface="Courier New" panose="02070309020205020404" pitchFamily="49" charset="0"/>
              </a:rPr>
              <a:t> dung HTML</a:t>
            </a:r>
            <a:endParaRPr lang="en-US" altLang="en-US" sz="2000" dirty="0">
              <a:latin typeface="Courier New" panose="02070309020205020404" pitchFamily="49" charset="0"/>
              <a:cs typeface="Courier New" panose="02070309020205020404" pitchFamily="49" charset="0"/>
            </a:endParaRP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C00000"/>
                </a:solidFill>
                <a:latin typeface="Courier New" panose="02070309020205020404" pitchFamily="49" charset="0"/>
                <a:cs typeface="Courier New" panose="02070309020205020404" pitchFamily="49" charset="0"/>
              </a:rPr>
              <a:t>&lt;?</a:t>
            </a:r>
            <a:r>
              <a:rPr lang="en-US" altLang="en-US" sz="2000" dirty="0" err="1">
                <a:solidFill>
                  <a:srgbClr val="C00000"/>
                </a:solidFill>
                <a:latin typeface="Courier New" panose="02070309020205020404" pitchFamily="49" charset="0"/>
                <a:cs typeface="Courier New" panose="02070309020205020404" pitchFamily="49" charset="0"/>
              </a:rPr>
              <a:t>php</a:t>
            </a:r>
            <a:endParaRPr lang="en-US" altLang="en-US" sz="2000" dirty="0">
              <a:solidFill>
                <a:srgbClr val="C00000"/>
              </a:solidFill>
              <a:latin typeface="Courier New" panose="02070309020205020404" pitchFamily="49" charset="0"/>
              <a:cs typeface="Courier New" panose="02070309020205020404" pitchFamily="49" charset="0"/>
            </a:endParaRP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00682F"/>
                </a:solidFill>
                <a:latin typeface="Courier New" panose="02070309020205020404" pitchFamily="49" charset="0"/>
                <a:cs typeface="Courier New" panose="02070309020205020404" pitchFamily="49" charset="0"/>
              </a:rPr>
              <a:t>print</a:t>
            </a:r>
            <a:r>
              <a:rPr lang="en-US" altLang="en-US" sz="2000" dirty="0">
                <a:solidFill>
                  <a:srgbClr val="008E40"/>
                </a:solidFill>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"&lt;</a:t>
            </a:r>
            <a:r>
              <a:rPr lang="en-US" altLang="en-US" sz="2000" dirty="0" err="1">
                <a:latin typeface="Courier New" panose="02070309020205020404" pitchFamily="49" charset="0"/>
                <a:cs typeface="Courier New" panose="02070309020205020404" pitchFamily="49" charset="0"/>
              </a:rPr>
              <a:t>br</a:t>
            </a:r>
            <a:r>
              <a:rPr lang="en-US" altLang="en-US" sz="2000" dirty="0">
                <a:latin typeface="Courier New" panose="02070309020205020404" pitchFamily="49" charset="0"/>
                <a:cs typeface="Courier New" panose="02070309020205020404" pitchFamily="49" charset="0"/>
              </a:rPr>
              <a:t>/&gt;Day la </a:t>
            </a:r>
            <a:r>
              <a:rPr lang="en-US" altLang="en-US" sz="2000" dirty="0" err="1">
                <a:latin typeface="Courier New" panose="02070309020205020404" pitchFamily="49" charset="0"/>
                <a:cs typeface="Courier New" panose="02070309020205020404" pitchFamily="49" charset="0"/>
              </a:rPr>
              <a:t>noi</a:t>
            </a:r>
            <a:r>
              <a:rPr lang="en-US" altLang="en-US" sz="2000" dirty="0">
                <a:latin typeface="Courier New" panose="02070309020205020404" pitchFamily="49" charset="0"/>
                <a:cs typeface="Courier New" panose="02070309020205020404" pitchFamily="49" charset="0"/>
              </a:rPr>
              <a:t> dung PHP&lt;</a:t>
            </a:r>
            <a:r>
              <a:rPr lang="en-US" altLang="en-US" sz="2000" dirty="0" err="1">
                <a:latin typeface="Courier New" panose="02070309020205020404" pitchFamily="49" charset="0"/>
                <a:cs typeface="Courier New" panose="02070309020205020404" pitchFamily="49" charset="0"/>
              </a:rPr>
              <a:t>br</a:t>
            </a:r>
            <a:r>
              <a:rPr lang="en-US" altLang="en-US" sz="2000" dirty="0">
                <a:latin typeface="Courier New" panose="02070309020205020404" pitchFamily="49" charset="0"/>
                <a:cs typeface="Courier New" panose="02070309020205020404" pitchFamily="49" charset="0"/>
              </a:rPr>
              <a:t>/&gt;";</a:t>
            </a: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00682F"/>
                </a:solidFill>
                <a:latin typeface="Courier New" panose="02070309020205020404" pitchFamily="49" charset="0"/>
                <a:cs typeface="Courier New" panose="02070309020205020404" pitchFamily="49" charset="0"/>
              </a:rPr>
              <a:t>echo</a:t>
            </a:r>
            <a:r>
              <a:rPr lang="en-US" altLang="en-US" sz="2000" dirty="0">
                <a:solidFill>
                  <a:srgbClr val="008E40"/>
                </a:solidFill>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"Chao </a:t>
            </a:r>
            <a:r>
              <a:rPr lang="en-US" altLang="en-US" sz="2000" dirty="0" err="1">
                <a:latin typeface="Courier New" panose="02070309020205020404" pitchFamily="49" charset="0"/>
                <a:cs typeface="Courier New" panose="02070309020205020404" pitchFamily="49" charset="0"/>
              </a:rPr>
              <a:t>mung</a:t>
            </a:r>
            <a:r>
              <a:rPr lang="en-US" altLang="en-US" sz="2000" dirty="0">
                <a:latin typeface="Courier New" panose="02070309020205020404" pitchFamily="49" charset="0"/>
                <a:cs typeface="Courier New" panose="02070309020205020404" pitchFamily="49" charset="0"/>
              </a:rPr>
              <a:t> ban den </a:t>
            </a:r>
            <a:r>
              <a:rPr lang="en-US" altLang="en-US" sz="2000" dirty="0" err="1">
                <a:latin typeface="Courier New" panose="02070309020205020404" pitchFamily="49" charset="0"/>
                <a:cs typeface="Courier New" panose="02070309020205020404" pitchFamily="49" charset="0"/>
              </a:rPr>
              <a:t>voi</a:t>
            </a:r>
            <a:r>
              <a:rPr lang="en-US" altLang="en-US" sz="2000" dirty="0">
                <a:latin typeface="Courier New" panose="02070309020205020404" pitchFamily="49" charset="0"/>
                <a:cs typeface="Courier New" panose="02070309020205020404" pitchFamily="49" charset="0"/>
              </a:rPr>
              <a:t> &lt;u&gt;PHP&lt;/u&gt;";</a:t>
            </a: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C00000"/>
                </a:solidFill>
                <a:latin typeface="Courier New" panose="02070309020205020404" pitchFamily="49" charset="0"/>
                <a:cs typeface="Courier New" panose="02070309020205020404" pitchFamily="49" charset="0"/>
              </a:rPr>
              <a:t>?&gt;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&lt;/body&gt;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&lt;/html&gt;</a:t>
            </a:r>
          </a:p>
          <a:p>
            <a:pPr marL="0" indent="0">
              <a:buNone/>
              <a:tabLst>
                <a:tab pos="380985" algn="l"/>
                <a:tab pos="859200" algn="l"/>
                <a:tab pos="1283840" algn="l"/>
              </a:tabLst>
            </a:pPr>
            <a:endParaRPr lang="en-US" altLang="en-US" sz="1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971949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fade">
                                      <p:cBhvr>
                                        <p:cTn id="11" dur="500"/>
                                        <p:tgtEl>
                                          <p:spTgt spid="3">
                                            <p:txEl>
                                              <p:pRg st="11" end="1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par>
                          <p:cTn id="19" fill="hold" nodeType="afterGroup">
                            <p:stCondLst>
                              <p:cond delay="1500"/>
                            </p:stCondLst>
                            <p:childTnLst>
                              <p:par>
                                <p:cTn id="20" presetID="10"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fade">
                                      <p:cBhvr>
                                        <p:cTn id="25" dur="500"/>
                                        <p:tgtEl>
                                          <p:spTgt spid="3">
                                            <p:txEl>
                                              <p:pRg st="10" end="1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par>
                          <p:cTn id="43" fill="hold" nodeType="afterGroup">
                            <p:stCondLst>
                              <p:cond delay="500"/>
                            </p:stCondLst>
                            <p:childTnLst>
                              <p:par>
                                <p:cTn id="44" presetID="10" presetClass="entr" presetSubtype="0" fill="hold"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par>
                          <p:cTn id="47" fill="hold" nodeType="afterGroup">
                            <p:stCondLst>
                              <p:cond delay="1000"/>
                            </p:stCondLst>
                            <p:childTnLst>
                              <p:par>
                                <p:cTn id="48" presetID="10" presetClass="entr" presetSubtype="0" fill="hold" nodeType="after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dirty="0" err="1" smtClean="0"/>
              <a:t>Chương</a:t>
            </a:r>
            <a:r>
              <a:rPr lang="en-US" dirty="0" smtClean="0"/>
              <a:t> I: </a:t>
            </a:r>
            <a:r>
              <a:rPr lang="en-US" dirty="0" err="1" smtClean="0"/>
              <a:t>Tổng</a:t>
            </a:r>
            <a:r>
              <a:rPr lang="en-US" dirty="0" smtClean="0"/>
              <a:t> </a:t>
            </a:r>
            <a:r>
              <a:rPr lang="en-US" dirty="0" err="1" smtClean="0"/>
              <a:t>Quan</a:t>
            </a:r>
            <a:endParaRPr lang="en-US" dirty="0" smtClean="0"/>
          </a:p>
        </p:txBody>
      </p:sp>
      <p:sp>
        <p:nvSpPr>
          <p:cNvPr id="16387" name="Content Placeholder 2"/>
          <p:cNvSpPr>
            <a:spLocks noGrp="1"/>
          </p:cNvSpPr>
          <p:nvPr>
            <p:ph idx="1"/>
          </p:nvPr>
        </p:nvSpPr>
        <p:spPr>
          <a:xfrm>
            <a:off x="762000" y="1596413"/>
            <a:ext cx="8153400" cy="5261587"/>
          </a:xfrm>
        </p:spPr>
        <p:txBody>
          <a:bodyPr>
            <a:noAutofit/>
          </a:bodyPr>
          <a:lstStyle/>
          <a:p>
            <a:pPr marL="82296" indent="0">
              <a:buNone/>
            </a:pPr>
            <a:r>
              <a:rPr lang="en-US" sz="2400" b="1" dirty="0" err="1"/>
              <a:t>Một</a:t>
            </a:r>
            <a:r>
              <a:rPr lang="en-US" sz="2400" b="1" dirty="0"/>
              <a:t> </a:t>
            </a:r>
            <a:r>
              <a:rPr lang="en-US" sz="2400" b="1" dirty="0" err="1"/>
              <a:t>số</a:t>
            </a:r>
            <a:r>
              <a:rPr lang="en-US" sz="2400" b="1" dirty="0"/>
              <a:t> </a:t>
            </a:r>
            <a:r>
              <a:rPr lang="en-US" sz="2400" b="1" dirty="0" err="1"/>
              <a:t>khái</a:t>
            </a:r>
            <a:r>
              <a:rPr lang="en-US" sz="2400" b="1" dirty="0"/>
              <a:t> </a:t>
            </a:r>
            <a:r>
              <a:rPr lang="en-US" sz="2400" b="1" dirty="0" err="1"/>
              <a:t>niệm</a:t>
            </a:r>
            <a:r>
              <a:rPr lang="en-US" sz="2400" b="1" dirty="0"/>
              <a:t>:</a:t>
            </a:r>
            <a:endParaRPr lang="en-US" altLang="en-US" sz="2400" b="1" dirty="0"/>
          </a:p>
          <a:p>
            <a:pPr eaLnBrk="1" hangingPunct="1"/>
            <a:r>
              <a:rPr lang="en-US" altLang="en-US" sz="2400" dirty="0"/>
              <a:t>Domain Name (</a:t>
            </a:r>
            <a:r>
              <a:rPr lang="en-US" altLang="en-US" sz="2400" dirty="0" err="1"/>
              <a:t>tên</a:t>
            </a:r>
            <a:r>
              <a:rPr lang="en-US" altLang="en-US" sz="2400" dirty="0"/>
              <a:t> </a:t>
            </a:r>
            <a:r>
              <a:rPr lang="en-US" altLang="en-US" sz="2400" dirty="0" err="1"/>
              <a:t>miền</a:t>
            </a:r>
            <a:r>
              <a:rPr lang="en-US" altLang="en-US" sz="2400" dirty="0"/>
              <a:t>)</a:t>
            </a:r>
          </a:p>
          <a:p>
            <a:pPr lvl="1" eaLnBrk="1" hangingPunct="1"/>
            <a:r>
              <a:rPr lang="en-US" altLang="en-US" sz="2400" dirty="0" err="1"/>
              <a:t>Là</a:t>
            </a:r>
            <a:r>
              <a:rPr lang="en-US" altLang="en-US" sz="2400" dirty="0"/>
              <a:t> </a:t>
            </a:r>
            <a:r>
              <a:rPr lang="en-US" altLang="en-US" sz="2400" dirty="0" err="1"/>
              <a:t>tên</a:t>
            </a:r>
            <a:r>
              <a:rPr lang="en-US" altLang="en-US" sz="2400" dirty="0"/>
              <a:t> </a:t>
            </a:r>
            <a:r>
              <a:rPr lang="en-US" altLang="en-US" sz="2400" dirty="0" err="1"/>
              <a:t>máy</a:t>
            </a:r>
            <a:r>
              <a:rPr lang="en-US" altLang="en-US" sz="2400" dirty="0"/>
              <a:t> </a:t>
            </a:r>
            <a:r>
              <a:rPr lang="en-US" altLang="en-US" sz="2400" dirty="0" err="1"/>
              <a:t>chủ</a:t>
            </a:r>
            <a:r>
              <a:rPr lang="en-US" altLang="en-US" sz="2400" dirty="0"/>
              <a:t> </a:t>
            </a:r>
            <a:r>
              <a:rPr lang="en-US" altLang="en-US" sz="2400" dirty="0" err="1"/>
              <a:t>gắn</a:t>
            </a:r>
            <a:r>
              <a:rPr lang="en-US" altLang="en-US" sz="2400" dirty="0"/>
              <a:t> </a:t>
            </a:r>
            <a:r>
              <a:rPr lang="en-US" altLang="en-US" sz="2400" dirty="0" err="1"/>
              <a:t>với</a:t>
            </a:r>
            <a:r>
              <a:rPr lang="en-US" altLang="en-US" sz="2400" dirty="0"/>
              <a:t> </a:t>
            </a:r>
            <a:r>
              <a:rPr lang="en-US" altLang="en-US" sz="2400" dirty="0" err="1"/>
              <a:t>một</a:t>
            </a:r>
            <a:r>
              <a:rPr lang="en-US" altLang="en-US" sz="2400" dirty="0"/>
              <a:t> </a:t>
            </a:r>
            <a:r>
              <a:rPr lang="en-US" altLang="en-US" sz="2400" dirty="0" err="1"/>
              <a:t>địa</a:t>
            </a:r>
            <a:r>
              <a:rPr lang="en-US" altLang="en-US" sz="2400" dirty="0"/>
              <a:t> </a:t>
            </a:r>
            <a:r>
              <a:rPr lang="en-US" altLang="en-US" sz="2400" dirty="0" err="1"/>
              <a:t>chỉ</a:t>
            </a:r>
            <a:r>
              <a:rPr lang="en-US" altLang="en-US" sz="2400" dirty="0"/>
              <a:t> IP</a:t>
            </a:r>
          </a:p>
          <a:p>
            <a:pPr lvl="1" eaLnBrk="1" hangingPunct="1"/>
            <a:r>
              <a:rPr lang="en-US" altLang="en-US" sz="2400" dirty="0" err="1"/>
              <a:t>Máy</a:t>
            </a:r>
            <a:r>
              <a:rPr lang="en-US" altLang="en-US" sz="2400" dirty="0"/>
              <a:t> </a:t>
            </a:r>
            <a:r>
              <a:rPr lang="en-US" altLang="en-US" sz="2400" dirty="0" err="1"/>
              <a:t>chủ</a:t>
            </a:r>
            <a:r>
              <a:rPr lang="en-US" altLang="en-US" sz="2400" dirty="0"/>
              <a:t> DNS </a:t>
            </a:r>
            <a:r>
              <a:rPr lang="en-US" altLang="en-US" sz="2400" dirty="0" err="1"/>
              <a:t>sẽ</a:t>
            </a:r>
            <a:r>
              <a:rPr lang="en-US" altLang="en-US" sz="2400" dirty="0"/>
              <a:t> </a:t>
            </a:r>
            <a:r>
              <a:rPr lang="en-US" altLang="en-US" sz="2400" dirty="0" err="1"/>
              <a:t>thực</a:t>
            </a:r>
            <a:r>
              <a:rPr lang="en-US" altLang="en-US" sz="2400" dirty="0"/>
              <a:t> </a:t>
            </a:r>
            <a:r>
              <a:rPr lang="en-US" altLang="en-US" sz="2400" dirty="0" err="1"/>
              <a:t>hiện</a:t>
            </a:r>
            <a:r>
              <a:rPr lang="en-US" altLang="en-US" sz="2400" dirty="0"/>
              <a:t> </a:t>
            </a:r>
            <a:r>
              <a:rPr lang="en-US" altLang="en-US" sz="2400" dirty="0" err="1"/>
              <a:t>việc</a:t>
            </a:r>
            <a:r>
              <a:rPr lang="en-US" altLang="en-US" sz="2400" dirty="0"/>
              <a:t> </a:t>
            </a:r>
            <a:r>
              <a:rPr lang="en-US" altLang="en-US" sz="2400" dirty="0" err="1"/>
              <a:t>ánh</a:t>
            </a:r>
            <a:r>
              <a:rPr lang="en-US" altLang="en-US" sz="2400" dirty="0"/>
              <a:t> </a:t>
            </a:r>
            <a:r>
              <a:rPr lang="en-US" altLang="en-US" sz="2400" dirty="0" err="1"/>
              <a:t>xạ</a:t>
            </a:r>
            <a:r>
              <a:rPr lang="en-US" altLang="en-US" sz="2400" dirty="0"/>
              <a:t> </a:t>
            </a:r>
            <a:r>
              <a:rPr lang="en-US" altLang="en-US" sz="2400" dirty="0" err="1"/>
              <a:t>khi</a:t>
            </a:r>
            <a:r>
              <a:rPr lang="en-US" altLang="en-US" sz="2400" dirty="0"/>
              <a:t> </a:t>
            </a:r>
            <a:r>
              <a:rPr lang="en-US" altLang="en-US" sz="2400" dirty="0" err="1"/>
              <a:t>có</a:t>
            </a:r>
            <a:r>
              <a:rPr lang="en-US" altLang="en-US" sz="2400" dirty="0"/>
              <a:t> </a:t>
            </a:r>
            <a:r>
              <a:rPr lang="en-US" altLang="en-US" sz="2400" dirty="0" err="1"/>
              <a:t>yêu</a:t>
            </a:r>
            <a:r>
              <a:rPr lang="en-US" altLang="en-US" sz="2400" dirty="0"/>
              <a:t> </a:t>
            </a:r>
            <a:r>
              <a:rPr lang="en-US" altLang="en-US" sz="2400" dirty="0" err="1"/>
              <a:t>cầu</a:t>
            </a:r>
            <a:r>
              <a:rPr lang="en-US" altLang="en-US" sz="2400" dirty="0"/>
              <a:t> </a:t>
            </a:r>
            <a:r>
              <a:rPr lang="en-US" altLang="en-US" sz="2400" dirty="0" err="1"/>
              <a:t>truy</a:t>
            </a:r>
            <a:r>
              <a:rPr lang="en-US" altLang="en-US" sz="2400" dirty="0"/>
              <a:t> </a:t>
            </a:r>
            <a:r>
              <a:rPr lang="en-US" altLang="en-US" sz="2400" dirty="0" err="1"/>
              <a:t>cập</a:t>
            </a:r>
            <a:endParaRPr lang="en-US" altLang="en-US" sz="2400" dirty="0"/>
          </a:p>
          <a:p>
            <a:pPr lvl="1" eaLnBrk="1" hangingPunct="1"/>
            <a:r>
              <a:rPr lang="en-US" altLang="en-US" sz="2400" dirty="0" err="1" smtClean="0"/>
              <a:t>Ví</a:t>
            </a:r>
            <a:r>
              <a:rPr lang="en-US" altLang="en-US" sz="2400" dirty="0" smtClean="0"/>
              <a:t> </a:t>
            </a:r>
            <a:r>
              <a:rPr lang="en-US" altLang="en-US" sz="2400" dirty="0" err="1"/>
              <a:t>dụ</a:t>
            </a:r>
            <a:r>
              <a:rPr lang="en-US" altLang="en-US" sz="2400" dirty="0"/>
              <a:t>: </a:t>
            </a:r>
            <a:r>
              <a:rPr lang="en-US" altLang="en-US" sz="2400" b="1" i="1" dirty="0"/>
              <a:t>qnu.edu.vn</a:t>
            </a:r>
            <a:r>
              <a:rPr lang="en-US" altLang="en-US" sz="2400" i="1" dirty="0"/>
              <a:t> </a:t>
            </a:r>
            <a:r>
              <a:rPr lang="en-US" altLang="en-US" sz="2400" dirty="0" err="1"/>
              <a:t>gắn</a:t>
            </a:r>
            <a:r>
              <a:rPr lang="en-US" altLang="en-US" sz="2400" dirty="0"/>
              <a:t> </a:t>
            </a:r>
            <a:r>
              <a:rPr lang="en-US" altLang="en-US" sz="2400" dirty="0" err="1"/>
              <a:t>với</a:t>
            </a:r>
            <a:r>
              <a:rPr lang="en-US" altLang="en-US" sz="2400" dirty="0"/>
              <a:t> 203.162.31.116</a:t>
            </a:r>
          </a:p>
          <a:p>
            <a:pPr lvl="2" eaLnBrk="1" hangingPunct="1"/>
            <a:r>
              <a:rPr lang="en-US" altLang="en-US" dirty="0" err="1"/>
              <a:t>vn</a:t>
            </a:r>
            <a:r>
              <a:rPr lang="en-US" altLang="en-US" dirty="0"/>
              <a:t>: </a:t>
            </a:r>
            <a:r>
              <a:rPr lang="en-US" altLang="en-US" dirty="0" err="1"/>
              <a:t>Việt</a:t>
            </a:r>
            <a:r>
              <a:rPr lang="en-US" altLang="en-US" dirty="0"/>
              <a:t> Nam (</a:t>
            </a:r>
            <a:r>
              <a:rPr lang="en-US" altLang="en-US" dirty="0" err="1"/>
              <a:t>cấp</a:t>
            </a:r>
            <a:r>
              <a:rPr lang="en-US" altLang="en-US" dirty="0"/>
              <a:t> 1)</a:t>
            </a:r>
          </a:p>
          <a:p>
            <a:pPr lvl="2" eaLnBrk="1" hangingPunct="1"/>
            <a:r>
              <a:rPr lang="en-US" altLang="en-US" dirty="0" err="1"/>
              <a:t>edu</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giáo</a:t>
            </a:r>
            <a:r>
              <a:rPr lang="en-US" altLang="en-US" dirty="0"/>
              <a:t> </a:t>
            </a:r>
            <a:r>
              <a:rPr lang="en-US" altLang="en-US" dirty="0" err="1"/>
              <a:t>dục</a:t>
            </a:r>
            <a:r>
              <a:rPr lang="en-US" altLang="en-US" dirty="0"/>
              <a:t> (</a:t>
            </a:r>
            <a:r>
              <a:rPr lang="en-US" altLang="en-US" dirty="0" err="1"/>
              <a:t>cấp</a:t>
            </a:r>
            <a:r>
              <a:rPr lang="en-US" altLang="en-US" dirty="0"/>
              <a:t> 2)</a:t>
            </a:r>
          </a:p>
          <a:p>
            <a:pPr lvl="2" eaLnBrk="1" hangingPunct="1"/>
            <a:r>
              <a:rPr lang="en-US" altLang="en-US" dirty="0" err="1"/>
              <a:t>qnu</a:t>
            </a:r>
            <a:r>
              <a:rPr lang="en-US" altLang="en-US" dirty="0"/>
              <a:t>: </a:t>
            </a:r>
            <a:r>
              <a:rPr lang="en-US" altLang="en-US" dirty="0" err="1"/>
              <a:t>tên</a:t>
            </a:r>
            <a:r>
              <a:rPr lang="en-US" altLang="en-US" dirty="0"/>
              <a:t> </a:t>
            </a:r>
            <a:r>
              <a:rPr lang="en-US" altLang="en-US" dirty="0" err="1"/>
              <a:t>cơ</a:t>
            </a:r>
            <a:r>
              <a:rPr lang="en-US" altLang="en-US" dirty="0"/>
              <a:t> </a:t>
            </a:r>
            <a:r>
              <a:rPr lang="en-US" altLang="en-US" dirty="0" err="1"/>
              <a:t>quan</a:t>
            </a:r>
            <a:r>
              <a:rPr lang="en-US" altLang="en-US" dirty="0"/>
              <a:t> (</a:t>
            </a:r>
            <a:r>
              <a:rPr lang="en-US" altLang="en-US" dirty="0" err="1"/>
              <a:t>cấp</a:t>
            </a:r>
            <a:r>
              <a:rPr lang="en-US" altLang="en-US" dirty="0"/>
              <a:t> 3)</a:t>
            </a:r>
          </a:p>
          <a:p>
            <a:pPr lvl="1" eaLnBrk="1" hangingPunct="1"/>
            <a:r>
              <a:rPr lang="en-US" altLang="en-US" sz="2400" dirty="0" err="1"/>
              <a:t>Chú</a:t>
            </a:r>
            <a:r>
              <a:rPr lang="en-US" altLang="en-US" sz="2400" dirty="0"/>
              <a:t> ý: </a:t>
            </a:r>
            <a:r>
              <a:rPr lang="en-US" altLang="en-US" sz="2400" dirty="0" err="1"/>
              <a:t>tên</a:t>
            </a:r>
            <a:r>
              <a:rPr lang="en-US" altLang="en-US" sz="2400" dirty="0"/>
              <a:t> </a:t>
            </a:r>
            <a:r>
              <a:rPr lang="en-US" altLang="en-US" sz="2400" b="1" i="1" dirty="0" err="1"/>
              <a:t>localhost</a:t>
            </a:r>
            <a:r>
              <a:rPr lang="en-US" altLang="en-US" sz="2400" dirty="0"/>
              <a:t> </a:t>
            </a:r>
            <a:r>
              <a:rPr lang="en-US" altLang="en-US" sz="2400" dirty="0" err="1"/>
              <a:t>được</a:t>
            </a:r>
            <a:r>
              <a:rPr lang="en-US" altLang="en-US" sz="2400" dirty="0"/>
              <a:t> </a:t>
            </a:r>
            <a:r>
              <a:rPr lang="en-US" altLang="en-US" sz="2400" dirty="0" err="1"/>
              <a:t>gắn</a:t>
            </a:r>
            <a:r>
              <a:rPr lang="en-US" altLang="en-US" sz="2400" dirty="0"/>
              <a:t> </a:t>
            </a:r>
            <a:r>
              <a:rPr lang="en-US" altLang="en-US" sz="2400" dirty="0" err="1"/>
              <a:t>với</a:t>
            </a:r>
            <a:r>
              <a:rPr lang="en-US" altLang="en-US" sz="2400" dirty="0"/>
              <a:t> IP 127.0.0.1</a:t>
            </a:r>
          </a:p>
        </p:txBody>
      </p:sp>
    </p:spTree>
    <p:extLst>
      <p:ext uri="{BB962C8B-B14F-4D97-AF65-F5344CB8AC3E}">
        <p14:creationId xmlns:p14="http://schemas.microsoft.com/office/powerpoint/2010/main" val="18628852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fade">
                                      <p:cBhvr>
                                        <p:cTn id="7" dur="500"/>
                                        <p:tgtEl>
                                          <p:spTgt spid="16387">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animEffect transition="in" filter="fade">
                                      <p:cBhvr>
                                        <p:cTn id="11" dur="500"/>
                                        <p:tgtEl>
                                          <p:spTgt spid="16387">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animEffect transition="in" filter="fade">
                                      <p:cBhvr>
                                        <p:cTn id="15" dur="500"/>
                                        <p:tgtEl>
                                          <p:spTgt spid="16387">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animEffect transition="in" filter="fade">
                                      <p:cBhvr>
                                        <p:cTn id="19" dur="500"/>
                                        <p:tgtEl>
                                          <p:spTgt spid="16387">
                                            <p:txEl>
                                              <p:pRg st="5" end="5"/>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387">
                                            <p:txEl>
                                              <p:pRg st="6" end="6"/>
                                            </p:txEl>
                                          </p:spTgt>
                                        </p:tgtEl>
                                        <p:attrNameLst>
                                          <p:attrName>style.visibility</p:attrName>
                                        </p:attrNameLst>
                                      </p:cBhvr>
                                      <p:to>
                                        <p:strVal val="visible"/>
                                      </p:to>
                                    </p:set>
                                    <p:animEffect transition="in" filter="fade">
                                      <p:cBhvr>
                                        <p:cTn id="23" dur="500"/>
                                        <p:tgtEl>
                                          <p:spTgt spid="16387">
                                            <p:txEl>
                                              <p:pRg st="6" end="6"/>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387">
                                            <p:txEl>
                                              <p:pRg st="7" end="7"/>
                                            </p:txEl>
                                          </p:spTgt>
                                        </p:tgtEl>
                                        <p:attrNameLst>
                                          <p:attrName>style.visibility</p:attrName>
                                        </p:attrNameLst>
                                      </p:cBhvr>
                                      <p:to>
                                        <p:strVal val="visible"/>
                                      </p:to>
                                    </p:set>
                                    <p:animEffect transition="in" filter="fade">
                                      <p:cBhvr>
                                        <p:cTn id="27" dur="500"/>
                                        <p:tgtEl>
                                          <p:spTgt spid="1638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6387">
                                            <p:txEl>
                                              <p:pRg st="8" end="8"/>
                                            </p:txEl>
                                          </p:spTgt>
                                        </p:tgtEl>
                                        <p:attrNameLst>
                                          <p:attrName>style.visibility</p:attrName>
                                        </p:attrNameLst>
                                      </p:cBhvr>
                                      <p:to>
                                        <p:strVal val="visible"/>
                                      </p:to>
                                    </p:set>
                                    <p:animEffect transition="in" filter="fade">
                                      <p:cBhvr>
                                        <p:cTn id="30" dur="500"/>
                                        <p:tgtEl>
                                          <p:spTgt spid="163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Trang PHP đầu tiên (tiếp)</a:t>
            </a:r>
            <a:endParaRPr lang="en-US"/>
          </a:p>
        </p:txBody>
      </p:sp>
      <p:sp>
        <p:nvSpPr>
          <p:cNvPr id="64515" name="Content Placeholder 2"/>
          <p:cNvSpPr>
            <a:spLocks noGrp="1"/>
          </p:cNvSpPr>
          <p:nvPr>
            <p:ph idx="1"/>
          </p:nvPr>
        </p:nvSpPr>
        <p:spPr/>
        <p:txBody>
          <a:bodyPr/>
          <a:lstStyle/>
          <a:p>
            <a:endParaRPr lang="en-US" altLang="en-US" smtClean="0"/>
          </a:p>
        </p:txBody>
      </p:sp>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6694289" cy="27562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pic>
    </p:spTree>
    <p:extLst>
      <p:ext uri="{BB962C8B-B14F-4D97-AF65-F5344CB8AC3E}">
        <p14:creationId xmlns:p14="http://schemas.microsoft.com/office/powerpoint/2010/main" val="34101370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fade">
                                      <p:cBhvr>
                                        <p:cTn id="7" dur="500"/>
                                        <p:tgtEl>
                                          <p:spTgt spid="145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Quy tắc viết mã lệnh trong PHP</a:t>
            </a:r>
          </a:p>
        </p:txBody>
      </p:sp>
      <p:sp>
        <p:nvSpPr>
          <p:cNvPr id="26627" name="Content Placeholder 2"/>
          <p:cNvSpPr>
            <a:spLocks noGrp="1"/>
          </p:cNvSpPr>
          <p:nvPr>
            <p:ph idx="1"/>
          </p:nvPr>
        </p:nvSpPr>
        <p:spPr/>
        <p:txBody>
          <a:bodyPr>
            <a:normAutofit fontScale="92500" lnSpcReduction="10000"/>
          </a:bodyPr>
          <a:lstStyle/>
          <a:p>
            <a:pPr eaLnBrk="1" hangingPunct="1"/>
            <a:r>
              <a:rPr lang="en-US" altLang="en-US" dirty="0" err="1" smtClean="0"/>
              <a:t>Phân</a:t>
            </a:r>
            <a:r>
              <a:rPr lang="en-US" altLang="en-US" dirty="0" smtClean="0"/>
              <a:t> </a:t>
            </a:r>
            <a:r>
              <a:rPr lang="en-US" altLang="en-US" dirty="0" err="1" smtClean="0"/>
              <a:t>biệt</a:t>
            </a:r>
            <a:r>
              <a:rPr lang="en-US" altLang="en-US" dirty="0" smtClean="0"/>
              <a:t> </a:t>
            </a:r>
            <a:r>
              <a:rPr lang="en-US" altLang="en-US" dirty="0" err="1" smtClean="0"/>
              <a:t>chữ</a:t>
            </a:r>
            <a:r>
              <a:rPr lang="en-US" altLang="en-US" dirty="0" smtClean="0"/>
              <a:t> </a:t>
            </a:r>
            <a:r>
              <a:rPr lang="en-US" altLang="en-US" dirty="0" err="1" smtClean="0"/>
              <a:t>hoa</a:t>
            </a:r>
            <a:r>
              <a:rPr lang="en-US" altLang="en-US" dirty="0" smtClean="0"/>
              <a:t>/</a:t>
            </a:r>
            <a:r>
              <a:rPr lang="en-US" altLang="en-US" dirty="0" err="1" smtClean="0"/>
              <a:t>chữ</a:t>
            </a:r>
            <a:r>
              <a:rPr lang="en-US" altLang="en-US" dirty="0" smtClean="0"/>
              <a:t> </a:t>
            </a:r>
            <a:r>
              <a:rPr lang="en-US" altLang="en-US" dirty="0" err="1" smtClean="0"/>
              <a:t>thường</a:t>
            </a:r>
            <a:endParaRPr lang="en-US" altLang="en-US" dirty="0" smtClean="0"/>
          </a:p>
          <a:p>
            <a:pPr eaLnBrk="1" hangingPunct="1"/>
            <a:r>
              <a:rPr lang="en-US" altLang="en-US" dirty="0" err="1" smtClean="0"/>
              <a:t>Mỗi</a:t>
            </a:r>
            <a:r>
              <a:rPr lang="en-US" altLang="en-US" dirty="0" smtClean="0"/>
              <a:t> </a:t>
            </a:r>
            <a:r>
              <a:rPr lang="en-US" altLang="en-US" dirty="0" err="1" smtClean="0"/>
              <a:t>lệnh</a:t>
            </a:r>
            <a:r>
              <a:rPr lang="en-US" altLang="en-US" dirty="0" smtClean="0"/>
              <a:t> </a:t>
            </a:r>
            <a:r>
              <a:rPr lang="en-US" altLang="en-US" dirty="0" err="1" smtClean="0"/>
              <a:t>kết</a:t>
            </a:r>
            <a:r>
              <a:rPr lang="en-US" altLang="en-US" dirty="0" smtClean="0"/>
              <a:t> </a:t>
            </a:r>
            <a:r>
              <a:rPr lang="en-US" altLang="en-US" dirty="0" err="1" smtClean="0"/>
              <a:t>thúc</a:t>
            </a:r>
            <a:r>
              <a:rPr lang="en-US" altLang="en-US" dirty="0" smtClean="0"/>
              <a:t> </a:t>
            </a:r>
            <a:r>
              <a:rPr lang="en-US" altLang="en-US" dirty="0" err="1" smtClean="0"/>
              <a:t>bởi</a:t>
            </a:r>
            <a:r>
              <a:rPr lang="en-US" altLang="en-US" dirty="0" smtClean="0"/>
              <a:t> </a:t>
            </a:r>
            <a:r>
              <a:rPr lang="en-US" altLang="en-US" dirty="0" err="1" smtClean="0"/>
              <a:t>chấm</a:t>
            </a:r>
            <a:r>
              <a:rPr lang="en-US" altLang="en-US" dirty="0" smtClean="0"/>
              <a:t> </a:t>
            </a:r>
            <a:r>
              <a:rPr lang="en-US" altLang="en-US" dirty="0" err="1" smtClean="0"/>
              <a:t>phẩy</a:t>
            </a:r>
            <a:r>
              <a:rPr lang="en-US" altLang="en-US" dirty="0" smtClean="0"/>
              <a:t> (;)</a:t>
            </a:r>
          </a:p>
          <a:p>
            <a:pPr lvl="1" eaLnBrk="1" hangingPunct="1"/>
            <a:r>
              <a:rPr lang="en-US" altLang="en-US" dirty="0" err="1" smtClean="0"/>
              <a:t>Trừ</a:t>
            </a:r>
            <a:r>
              <a:rPr lang="en-US" altLang="en-US" dirty="0" smtClean="0"/>
              <a:t> </a:t>
            </a:r>
            <a:r>
              <a:rPr lang="en-US" altLang="en-US" dirty="0" err="1" smtClean="0"/>
              <a:t>lệnh</a:t>
            </a:r>
            <a:r>
              <a:rPr lang="en-US" altLang="en-US" dirty="0" smtClean="0"/>
              <a:t> </a:t>
            </a:r>
            <a:r>
              <a:rPr lang="en-US" altLang="en-US" dirty="0" err="1" smtClean="0"/>
              <a:t>cuối</a:t>
            </a:r>
            <a:r>
              <a:rPr lang="en-US" altLang="en-US" dirty="0" smtClean="0"/>
              <a:t> </a:t>
            </a:r>
            <a:r>
              <a:rPr lang="en-US" altLang="en-US" dirty="0" err="1" smtClean="0"/>
              <a:t>trước</a:t>
            </a:r>
            <a:r>
              <a:rPr lang="en-US" altLang="en-US" dirty="0" smtClean="0"/>
              <a:t> </a:t>
            </a:r>
            <a:r>
              <a:rPr lang="en-US" altLang="en-US" dirty="0" err="1" smtClean="0"/>
              <a:t>khóa</a:t>
            </a:r>
            <a:r>
              <a:rPr lang="en-US" altLang="en-US" dirty="0" smtClean="0"/>
              <a:t> ?&gt;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bỏ</a:t>
            </a:r>
            <a:r>
              <a:rPr lang="en-US" altLang="en-US" dirty="0" smtClean="0"/>
              <a:t> qua ;</a:t>
            </a:r>
          </a:p>
          <a:p>
            <a:pPr eaLnBrk="1" hangingPunct="1"/>
            <a:r>
              <a:rPr lang="en-US" altLang="en-US" dirty="0" err="1" smtClean="0"/>
              <a:t>Khối</a:t>
            </a:r>
            <a:r>
              <a:rPr lang="en-US" altLang="en-US" dirty="0" smtClean="0"/>
              <a:t> (</a:t>
            </a:r>
            <a:r>
              <a:rPr lang="en-US" altLang="en-US" dirty="0" err="1" smtClean="0"/>
              <a:t>nhiều</a:t>
            </a:r>
            <a:r>
              <a:rPr lang="en-US" altLang="en-US" dirty="0" smtClean="0"/>
              <a:t>) </a:t>
            </a:r>
            <a:r>
              <a:rPr lang="en-US" altLang="en-US" dirty="0" err="1" smtClean="0"/>
              <a:t>lệnh</a:t>
            </a:r>
            <a:r>
              <a:rPr lang="en-US" altLang="en-US" dirty="0" smtClean="0"/>
              <a:t> </a:t>
            </a:r>
            <a:r>
              <a:rPr lang="en-US" altLang="en-US" dirty="0" err="1" smtClean="0"/>
              <a:t>được</a:t>
            </a:r>
            <a:r>
              <a:rPr lang="en-US" altLang="en-US" dirty="0" smtClean="0"/>
              <a:t> </a:t>
            </a:r>
            <a:r>
              <a:rPr lang="en-US" altLang="en-US" dirty="0" err="1" smtClean="0"/>
              <a:t>đặt</a:t>
            </a:r>
            <a:r>
              <a:rPr lang="en-US" altLang="en-US" dirty="0" smtClean="0"/>
              <a:t> </a:t>
            </a:r>
            <a:r>
              <a:rPr lang="en-US" altLang="en-US" dirty="0" err="1" smtClean="0"/>
              <a:t>trong</a:t>
            </a:r>
            <a:r>
              <a:rPr lang="en-US" altLang="en-US" dirty="0" smtClean="0"/>
              <a:t> </a:t>
            </a:r>
            <a:r>
              <a:rPr lang="en-US" altLang="en-US" dirty="0" err="1" smtClean="0"/>
              <a:t>cặp</a:t>
            </a:r>
            <a:r>
              <a:rPr lang="en-US" altLang="en-US" dirty="0" smtClean="0"/>
              <a:t> { }</a:t>
            </a:r>
          </a:p>
          <a:p>
            <a:pPr algn="l" eaLnBrk="1" hangingPunct="1"/>
            <a:r>
              <a:rPr lang="en-US" altLang="en-US" dirty="0" err="1" smtClean="0"/>
              <a:t>Xem</a:t>
            </a:r>
            <a:r>
              <a:rPr lang="en-US" altLang="en-US" dirty="0" smtClean="0"/>
              <a:t> </a:t>
            </a:r>
            <a:r>
              <a:rPr lang="en-US" altLang="en-US" dirty="0" err="1" smtClean="0"/>
              <a:t>thêm</a:t>
            </a:r>
            <a:r>
              <a:rPr lang="en-US" altLang="en-US" dirty="0" smtClean="0"/>
              <a:t> </a:t>
            </a:r>
            <a:r>
              <a:rPr lang="en-US" altLang="en-US" dirty="0" err="1" smtClean="0"/>
              <a:t>tại</a:t>
            </a:r>
            <a:r>
              <a:rPr lang="en-US" altLang="en-US" dirty="0" smtClean="0"/>
              <a:t>: </a:t>
            </a:r>
          </a:p>
          <a:p>
            <a:pPr lvl="1" algn="l" eaLnBrk="1" hangingPunct="1"/>
            <a:r>
              <a:rPr lang="en-US" altLang="en-US" dirty="0" smtClean="0">
                <a:hlinkClick r:id="rId2"/>
              </a:rPr>
              <a:t>https://sites.google.com/site/pcdinh2/phpvietnamcodingstandards</a:t>
            </a:r>
            <a:r>
              <a:rPr lang="en-US" altLang="en-US" dirty="0" smtClean="0"/>
              <a:t> </a:t>
            </a:r>
          </a:p>
          <a:p>
            <a:pPr lvl="1" algn="l" eaLnBrk="1" hangingPunct="1"/>
            <a:r>
              <a:rPr lang="en-US" altLang="en-US" dirty="0" smtClean="0">
                <a:hlinkClick r:id="rId3"/>
              </a:rPr>
              <a:t>http://framework.zend.com/manual/en/coding-standard.coding-style.html</a:t>
            </a:r>
            <a:r>
              <a:rPr lang="en-US" altLang="en-US" dirty="0" smtClean="0"/>
              <a:t>  </a:t>
            </a:r>
          </a:p>
          <a:p>
            <a:pPr eaLnBrk="1" hangingPunct="1"/>
            <a:endParaRPr lang="en-US" altLang="en-US" dirty="0" smtClean="0"/>
          </a:p>
        </p:txBody>
      </p:sp>
    </p:spTree>
    <p:extLst>
      <p:ext uri="{BB962C8B-B14F-4D97-AF65-F5344CB8AC3E}">
        <p14:creationId xmlns:p14="http://schemas.microsoft.com/office/powerpoint/2010/main" val="38780081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500"/>
                                        <p:tgtEl>
                                          <p:spTgt spid="2662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animEffect transition="in" filter="fade">
                                      <p:cBhvr>
                                        <p:cTn id="11" dur="500"/>
                                        <p:tgtEl>
                                          <p:spTgt spid="26627">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animEffect transition="in" filter="fade">
                                      <p:cBhvr>
                                        <p:cTn id="15" dur="500"/>
                                        <p:tgtEl>
                                          <p:spTgt spid="26627">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animEffect transition="in" filter="fade">
                                      <p:cBhvr>
                                        <p:cTn id="19" dur="500"/>
                                        <p:tgtEl>
                                          <p:spTgt spid="26627">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6627">
                                            <p:txEl>
                                              <p:pRg st="4" end="4"/>
                                            </p:txEl>
                                          </p:spTgt>
                                        </p:tgtEl>
                                        <p:attrNameLst>
                                          <p:attrName>style.visibility</p:attrName>
                                        </p:attrNameLst>
                                      </p:cBhvr>
                                      <p:to>
                                        <p:strVal val="visible"/>
                                      </p:to>
                                    </p:set>
                                    <p:animEffect transition="in" filter="fade">
                                      <p:cBhvr>
                                        <p:cTn id="24" dur="500"/>
                                        <p:tgtEl>
                                          <p:spTgt spid="26627">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6627">
                                            <p:txEl>
                                              <p:pRg st="5" end="5"/>
                                            </p:txEl>
                                          </p:spTgt>
                                        </p:tgtEl>
                                        <p:attrNameLst>
                                          <p:attrName>style.visibility</p:attrName>
                                        </p:attrNameLst>
                                      </p:cBhvr>
                                      <p:to>
                                        <p:strVal val="visible"/>
                                      </p:to>
                                    </p:set>
                                    <p:animEffect transition="in" filter="fade">
                                      <p:cBhvr>
                                        <p:cTn id="29" dur="500"/>
                                        <p:tgtEl>
                                          <p:spTgt spid="26627">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6627">
                                            <p:txEl>
                                              <p:pRg st="6" end="6"/>
                                            </p:txEl>
                                          </p:spTgt>
                                        </p:tgtEl>
                                        <p:attrNameLst>
                                          <p:attrName>style.visibility</p:attrName>
                                        </p:attrNameLst>
                                      </p:cBhvr>
                                      <p:to>
                                        <p:strVal val="visible"/>
                                      </p:to>
                                    </p:set>
                                    <p:animEffect transition="in" filter="fade">
                                      <p:cBhvr>
                                        <p:cTn id="34"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defRPr/>
            </a:pPr>
            <a:r>
              <a:rPr lang="en-US" smtClean="0"/>
              <a:t>Chú thích trong PHP</a:t>
            </a:r>
          </a:p>
        </p:txBody>
      </p:sp>
      <p:sp>
        <p:nvSpPr>
          <p:cNvPr id="27651" name="Rectangle 3"/>
          <p:cNvSpPr>
            <a:spLocks noGrp="1" noChangeArrowheads="1"/>
          </p:cNvSpPr>
          <p:nvPr>
            <p:ph type="body" idx="1"/>
          </p:nvPr>
        </p:nvSpPr>
        <p:spPr/>
        <p:txBody>
          <a:bodyPr/>
          <a:lstStyle/>
          <a:p>
            <a:pPr eaLnBrk="1" hangingPunct="1"/>
            <a:r>
              <a:rPr lang="en-US" altLang="en-US" smtClean="0">
                <a:latin typeface="Courier New" panose="02070309020205020404" pitchFamily="49" charset="0"/>
              </a:rPr>
              <a:t>//Dòng chú thích</a:t>
            </a:r>
          </a:p>
          <a:p>
            <a:pPr eaLnBrk="1" hangingPunct="1"/>
            <a:r>
              <a:rPr lang="en-US" altLang="en-US" smtClean="0">
                <a:latin typeface="Courier New" panose="02070309020205020404" pitchFamily="49" charset="0"/>
              </a:rPr>
              <a:t>#Dòng chú thích</a:t>
            </a:r>
          </a:p>
          <a:p>
            <a:pPr eaLnBrk="1" hangingPunct="1"/>
            <a:r>
              <a:rPr lang="en-US" altLang="en-US" smtClean="0">
                <a:latin typeface="Courier New" panose="02070309020205020404" pitchFamily="49" charset="0"/>
              </a:rPr>
              <a:t>/*</a:t>
            </a:r>
          </a:p>
          <a:p>
            <a:pPr lvl="1" eaLnBrk="1" hangingPunct="1">
              <a:buFontTx/>
              <a:buNone/>
            </a:pPr>
            <a:r>
              <a:rPr lang="en-US" altLang="en-US" smtClean="0">
                <a:latin typeface="Courier New" panose="02070309020205020404" pitchFamily="49" charset="0"/>
              </a:rPr>
              <a:t>Đoạn chú thích trên nhiều dòng</a:t>
            </a:r>
          </a:p>
          <a:p>
            <a:pPr lvl="1" eaLnBrk="1" hangingPunct="1">
              <a:buFontTx/>
              <a:buNone/>
            </a:pPr>
            <a:r>
              <a:rPr lang="en-US" altLang="en-US" smtClean="0">
                <a:latin typeface="Courier New" panose="02070309020205020404" pitchFamily="49" charset="0"/>
              </a:rPr>
              <a:t>*/</a:t>
            </a:r>
          </a:p>
        </p:txBody>
      </p:sp>
    </p:spTree>
    <p:extLst>
      <p:ext uri="{BB962C8B-B14F-4D97-AF65-F5344CB8AC3E}">
        <p14:creationId xmlns:p14="http://schemas.microsoft.com/office/powerpoint/2010/main" val="11544878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fade">
                                      <p:cBhvr>
                                        <p:cTn id="7" dur="500"/>
                                        <p:tgtEl>
                                          <p:spTgt spid="2765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animEffect transition="in" filter="fade">
                                      <p:cBhvr>
                                        <p:cTn id="11" dur="500"/>
                                        <p:tgtEl>
                                          <p:spTgt spid="27651">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animEffect transition="in" filter="fade">
                                      <p:cBhvr>
                                        <p:cTn id="15" dur="500"/>
                                        <p:tgtEl>
                                          <p:spTgt spid="27651">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animEffect transition="in" filter="fade">
                                      <p:cBhvr>
                                        <p:cTn id="19" dur="500"/>
                                        <p:tgtEl>
                                          <p:spTgt spid="27651">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animEffect transition="in" filter="fade">
                                      <p:cBhvr>
                                        <p:cTn id="23" dur="500"/>
                                        <p:tgtEl>
                                          <p:spTgt spid="276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Chương</a:t>
            </a:r>
            <a:r>
              <a:rPr lang="en-US" dirty="0" smtClean="0"/>
              <a:t> III: </a:t>
            </a:r>
            <a:r>
              <a:rPr lang="en-US" dirty="0" err="1" smtClean="0"/>
              <a:t>Lập</a:t>
            </a:r>
            <a:r>
              <a:rPr lang="en-US" dirty="0" smtClean="0"/>
              <a:t> </a:t>
            </a:r>
            <a:r>
              <a:rPr lang="en-US" dirty="0" err="1" smtClean="0"/>
              <a:t>Trình</a:t>
            </a:r>
            <a:r>
              <a:rPr lang="en-US" dirty="0" smtClean="0"/>
              <a:t> PHP</a:t>
            </a:r>
            <a:endParaRPr lang="en-US" dirty="0"/>
          </a:p>
        </p:txBody>
      </p:sp>
      <p:sp>
        <p:nvSpPr>
          <p:cNvPr id="3" name="Content Placeholder 2"/>
          <p:cNvSpPr>
            <a:spLocks noGrp="1"/>
          </p:cNvSpPr>
          <p:nvPr>
            <p:ph idx="1"/>
          </p:nvPr>
        </p:nvSpPr>
        <p:spPr>
          <a:xfrm>
            <a:off x="762000" y="1596413"/>
            <a:ext cx="8077200" cy="5032987"/>
          </a:xfrm>
        </p:spPr>
        <p:txBody>
          <a:bodyPr>
            <a:normAutofit/>
          </a:bodyPr>
          <a:lstStyle/>
          <a:p>
            <a:pPr marL="82296" indent="0">
              <a:buNone/>
              <a:defRPr/>
            </a:pPr>
            <a:r>
              <a:rPr lang="en-US" sz="2800" b="1" dirty="0" err="1"/>
              <a:t>Biến</a:t>
            </a:r>
            <a:r>
              <a:rPr lang="en-US" sz="2800" b="1" dirty="0"/>
              <a:t>:</a:t>
            </a:r>
          </a:p>
          <a:p>
            <a:pPr>
              <a:defRPr/>
            </a:pPr>
            <a:r>
              <a:rPr lang="en-US" sz="2800" dirty="0" err="1" smtClean="0"/>
              <a:t>Biến</a:t>
            </a:r>
            <a:r>
              <a:rPr lang="en-US" sz="2800" dirty="0" smtClean="0"/>
              <a:t> </a:t>
            </a:r>
            <a:r>
              <a:rPr lang="en-US" sz="2800" dirty="0" err="1" smtClean="0"/>
              <a:t>là</a:t>
            </a:r>
            <a:r>
              <a:rPr lang="en-US" sz="2800" dirty="0" smtClean="0"/>
              <a:t> </a:t>
            </a:r>
            <a:r>
              <a:rPr lang="en-US" sz="2800" dirty="0" err="1" smtClean="0"/>
              <a:t>vùng</a:t>
            </a:r>
            <a:r>
              <a:rPr lang="en-US" sz="2800" dirty="0" smtClean="0"/>
              <a:t> </a:t>
            </a:r>
            <a:r>
              <a:rPr lang="en-US" sz="2800" dirty="0" err="1" smtClean="0"/>
              <a:t>nhớ</a:t>
            </a:r>
            <a:r>
              <a:rPr lang="en-US" sz="2800" dirty="0" smtClean="0"/>
              <a:t> </a:t>
            </a:r>
            <a:r>
              <a:rPr lang="en-US" sz="2800" dirty="0" err="1" smtClean="0"/>
              <a:t>lưu</a:t>
            </a:r>
            <a:r>
              <a:rPr lang="en-US" sz="2800" dirty="0" smtClean="0"/>
              <a:t> </a:t>
            </a:r>
            <a:r>
              <a:rPr lang="en-US" sz="2800" dirty="0" err="1" smtClean="0"/>
              <a:t>giá</a:t>
            </a:r>
            <a:r>
              <a:rPr lang="en-US" sz="2800" dirty="0" smtClean="0"/>
              <a:t> </a:t>
            </a:r>
            <a:r>
              <a:rPr lang="en-US" sz="2800" dirty="0" err="1" smtClean="0"/>
              <a:t>trị</a:t>
            </a:r>
            <a:r>
              <a:rPr lang="en-US" sz="2800" dirty="0" smtClean="0"/>
              <a:t> </a:t>
            </a:r>
            <a:r>
              <a:rPr lang="en-US" sz="2800" dirty="0" err="1" smtClean="0"/>
              <a:t>có</a:t>
            </a:r>
            <a:r>
              <a:rPr lang="en-US" sz="2800" dirty="0" smtClean="0"/>
              <a:t> </a:t>
            </a:r>
            <a:r>
              <a:rPr lang="en-US" sz="2800" dirty="0" err="1" smtClean="0"/>
              <a:t>thể</a:t>
            </a:r>
            <a:r>
              <a:rPr lang="en-US" sz="2800" dirty="0" smtClean="0"/>
              <a:t> </a:t>
            </a:r>
            <a:r>
              <a:rPr lang="en-US" sz="2800" dirty="0" err="1" smtClean="0"/>
              <a:t>thay</a:t>
            </a:r>
            <a:r>
              <a:rPr lang="en-US" sz="2800" dirty="0" smtClean="0"/>
              <a:t> </a:t>
            </a:r>
            <a:r>
              <a:rPr lang="en-US" sz="2800" dirty="0" err="1" smtClean="0"/>
              <a:t>đổi</a:t>
            </a:r>
            <a:r>
              <a:rPr lang="en-US" sz="2800" dirty="0" smtClean="0"/>
              <a:t> </a:t>
            </a:r>
            <a:r>
              <a:rPr lang="en-US" sz="2800" dirty="0" err="1" smtClean="0"/>
              <a:t>được</a:t>
            </a:r>
            <a:r>
              <a:rPr lang="en-US" sz="2800" dirty="0" smtClean="0"/>
              <a:t> </a:t>
            </a:r>
            <a:r>
              <a:rPr lang="en-US" sz="2800" dirty="0" err="1" smtClean="0"/>
              <a:t>trong</a:t>
            </a:r>
            <a:r>
              <a:rPr lang="en-US" sz="2800" dirty="0" smtClean="0"/>
              <a:t> </a:t>
            </a:r>
            <a:r>
              <a:rPr lang="en-US" sz="2800" dirty="0" err="1" smtClean="0"/>
              <a:t>chương</a:t>
            </a:r>
            <a:r>
              <a:rPr lang="en-US" sz="2800" dirty="0" smtClean="0"/>
              <a:t> </a:t>
            </a:r>
            <a:r>
              <a:rPr lang="en-US" sz="2800" dirty="0" err="1" smtClean="0"/>
              <a:t>trình</a:t>
            </a:r>
            <a:r>
              <a:rPr lang="en-US" sz="2800" dirty="0" smtClean="0"/>
              <a:t>.</a:t>
            </a:r>
          </a:p>
          <a:p>
            <a:pPr>
              <a:defRPr/>
            </a:pPr>
            <a:r>
              <a:rPr lang="en-US" sz="2800" dirty="0" err="1" smtClean="0"/>
              <a:t>Khai</a:t>
            </a:r>
            <a:r>
              <a:rPr lang="en-US" sz="2800" dirty="0" smtClean="0"/>
              <a:t> </a:t>
            </a:r>
            <a:r>
              <a:rPr lang="en-US" sz="2800" dirty="0" err="1" smtClean="0"/>
              <a:t>báo</a:t>
            </a:r>
            <a:r>
              <a:rPr lang="en-US" sz="2800" dirty="0" smtClean="0"/>
              <a:t> </a:t>
            </a:r>
            <a:r>
              <a:rPr lang="en-US" sz="2800" dirty="0" err="1" smtClean="0"/>
              <a:t>biến</a:t>
            </a:r>
            <a:r>
              <a:rPr lang="en-US" sz="2800" dirty="0" smtClean="0"/>
              <a:t> </a:t>
            </a:r>
            <a:r>
              <a:rPr lang="en-US" sz="2800" dirty="0" err="1" smtClean="0"/>
              <a:t>trong</a:t>
            </a:r>
            <a:r>
              <a:rPr lang="en-US" sz="2800" dirty="0" smtClean="0"/>
              <a:t> PHP:</a:t>
            </a:r>
          </a:p>
          <a:p>
            <a:pPr marL="0" indent="0" algn="ctr">
              <a:buNone/>
              <a:defRPr/>
            </a:pPr>
            <a:r>
              <a:rPr lang="en-US" sz="2800" dirty="0" smtClean="0">
                <a:solidFill>
                  <a:srgbClr val="C00000"/>
                </a:solidFill>
                <a:latin typeface="Courier New" pitchFamily="49" charset="0"/>
              </a:rPr>
              <a:t>$</a:t>
            </a:r>
            <a:r>
              <a:rPr lang="en-US" sz="2800" dirty="0" err="1" smtClean="0">
                <a:latin typeface="Courier New" pitchFamily="49" charset="0"/>
              </a:rPr>
              <a:t>tên_biến</a:t>
            </a:r>
            <a:endParaRPr lang="en-US" sz="2800" dirty="0" smtClean="0"/>
          </a:p>
          <a:p>
            <a:pPr lvl="1">
              <a:defRPr/>
            </a:pPr>
            <a:r>
              <a:rPr lang="en-US" dirty="0" err="1" smtClean="0"/>
              <a:t>Ví</a:t>
            </a:r>
            <a:r>
              <a:rPr lang="en-US" dirty="0" smtClean="0"/>
              <a:t> </a:t>
            </a:r>
            <a:r>
              <a:rPr lang="en-US" dirty="0" err="1" smtClean="0"/>
              <a:t>dụ</a:t>
            </a:r>
            <a:r>
              <a:rPr lang="en-US" dirty="0" smtClean="0"/>
              <a:t>:   </a:t>
            </a:r>
            <a:r>
              <a:rPr lang="en-US" dirty="0" smtClean="0">
                <a:latin typeface="Courier New" pitchFamily="49" charset="0"/>
                <a:cs typeface="Courier New" pitchFamily="49" charset="0"/>
              </a:rPr>
              <a:t>$a;   $</a:t>
            </a:r>
            <a:r>
              <a:rPr lang="en-US" dirty="0" err="1" smtClean="0">
                <a:latin typeface="Courier New" pitchFamily="49" charset="0"/>
                <a:cs typeface="Courier New" pitchFamily="49" charset="0"/>
              </a:rPr>
              <a:t>dem</a:t>
            </a:r>
            <a:r>
              <a:rPr lang="en-US" dirty="0" smtClean="0">
                <a:latin typeface="Courier New" pitchFamily="49" charset="0"/>
                <a:cs typeface="Courier New" pitchFamily="49" charset="0"/>
              </a:rPr>
              <a:t>;</a:t>
            </a:r>
          </a:p>
          <a:p>
            <a:pPr>
              <a:defRPr/>
            </a:pPr>
            <a:r>
              <a:rPr lang="en-US" sz="2800" dirty="0" err="1" smtClean="0"/>
              <a:t>Biến</a:t>
            </a:r>
            <a:r>
              <a:rPr lang="en-US" sz="2800" dirty="0" smtClean="0"/>
              <a:t> </a:t>
            </a:r>
            <a:r>
              <a:rPr lang="en-US" sz="2800" dirty="0" err="1" smtClean="0"/>
              <a:t>trong</a:t>
            </a:r>
            <a:r>
              <a:rPr lang="en-US" sz="2800" dirty="0" smtClean="0"/>
              <a:t> PHP </a:t>
            </a:r>
            <a:r>
              <a:rPr lang="en-US" sz="2800" dirty="0" err="1" smtClean="0"/>
              <a:t>có</a:t>
            </a:r>
            <a:r>
              <a:rPr lang="en-US" sz="2800" dirty="0" smtClean="0"/>
              <a:t> </a:t>
            </a:r>
            <a:r>
              <a:rPr lang="en-US" sz="2800" dirty="0" err="1" smtClean="0"/>
              <a:t>tính</a:t>
            </a:r>
            <a:r>
              <a:rPr lang="en-US" sz="2800" dirty="0" smtClean="0"/>
              <a:t> </a:t>
            </a:r>
            <a:r>
              <a:rPr lang="en-US" sz="2800" dirty="0" err="1" smtClean="0"/>
              <a:t>định</a:t>
            </a:r>
            <a:r>
              <a:rPr lang="en-US" sz="2800" dirty="0" smtClean="0"/>
              <a:t> </a:t>
            </a:r>
            <a:r>
              <a:rPr lang="en-US" sz="2800" dirty="0" err="1" smtClean="0"/>
              <a:t>kiểu</a:t>
            </a:r>
            <a:r>
              <a:rPr lang="en-US" sz="2800" dirty="0" smtClean="0"/>
              <a:t> </a:t>
            </a:r>
            <a:r>
              <a:rPr lang="en-US" sz="2800" dirty="0" err="1" smtClean="0"/>
              <a:t>thấp</a:t>
            </a:r>
            <a:endParaRPr lang="en-US" sz="2800" dirty="0" smtClean="0"/>
          </a:p>
          <a:p>
            <a:pPr lvl="1">
              <a:defRPr/>
            </a:pPr>
            <a:r>
              <a:rPr lang="en-US" dirty="0" err="1" smtClean="0"/>
              <a:t>Không</a:t>
            </a:r>
            <a:r>
              <a:rPr lang="en-US" dirty="0" smtClean="0"/>
              <a:t> </a:t>
            </a:r>
            <a:r>
              <a:rPr lang="en-US" dirty="0" err="1" smtClean="0"/>
              <a:t>chỉ</a:t>
            </a:r>
            <a:r>
              <a:rPr lang="en-US" dirty="0" smtClean="0"/>
              <a:t> </a:t>
            </a:r>
            <a:r>
              <a:rPr lang="en-US" dirty="0" err="1" smtClean="0"/>
              <a:t>định</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khi</a:t>
            </a:r>
            <a:r>
              <a:rPr lang="en-US" dirty="0" smtClean="0"/>
              <a:t> </a:t>
            </a:r>
            <a:r>
              <a:rPr lang="en-US" dirty="0" err="1" smtClean="0"/>
              <a:t>khai</a:t>
            </a:r>
            <a:r>
              <a:rPr lang="en-US" dirty="0" smtClean="0"/>
              <a:t> </a:t>
            </a:r>
            <a:r>
              <a:rPr lang="en-US" dirty="0" err="1" smtClean="0"/>
              <a:t>báo</a:t>
            </a:r>
            <a:r>
              <a:rPr lang="en-US" dirty="0" smtClean="0"/>
              <a:t> </a:t>
            </a:r>
            <a:r>
              <a:rPr lang="en-US" dirty="0" err="1" smtClean="0"/>
              <a:t>biến</a:t>
            </a:r>
            <a:endParaRPr lang="en-US" dirty="0"/>
          </a:p>
        </p:txBody>
      </p:sp>
    </p:spTree>
    <p:extLst>
      <p:ext uri="{BB962C8B-B14F-4D97-AF65-F5344CB8AC3E}">
        <p14:creationId xmlns:p14="http://schemas.microsoft.com/office/powerpoint/2010/main" val="25189427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Biến (tiếp)</a:t>
            </a:r>
            <a:endParaRPr lang="en-US"/>
          </a:p>
        </p:txBody>
      </p:sp>
      <p:sp>
        <p:nvSpPr>
          <p:cNvPr id="30723" name="Content Placeholder 2"/>
          <p:cNvSpPr>
            <a:spLocks noGrp="1"/>
          </p:cNvSpPr>
          <p:nvPr>
            <p:ph idx="1"/>
          </p:nvPr>
        </p:nvSpPr>
        <p:spPr/>
        <p:txBody>
          <a:bodyPr/>
          <a:lstStyle/>
          <a:p>
            <a:r>
              <a:rPr lang="en-US" altLang="en-US" smtClean="0"/>
              <a:t>Một số quy định khi khai báo biến:</a:t>
            </a:r>
          </a:p>
          <a:p>
            <a:pPr lvl="1" eaLnBrk="1" hangingPunct="1"/>
            <a:r>
              <a:rPr lang="en-US" altLang="en-US" smtClean="0"/>
              <a:t>Bắt đầu bằng dấu đô la ($), tiếp ngay sau $ là tên biến (không có khoảng trắng ở giữa).</a:t>
            </a:r>
          </a:p>
          <a:p>
            <a:pPr lvl="1" eaLnBrk="1" hangingPunct="1"/>
            <a:r>
              <a:rPr lang="en-US" altLang="en-US" smtClean="0"/>
              <a:t>Tên biến bao gồm chữ cái, chữ số, dấu gạch nối (_) và chỉ được bắt đầu là chữ cái hoặc dấu gạch dưới.</a:t>
            </a:r>
          </a:p>
          <a:p>
            <a:pPr lvl="1" eaLnBrk="1" hangingPunct="1"/>
            <a:endParaRPr lang="en-US" altLang="en-US" smtClean="0"/>
          </a:p>
          <a:p>
            <a:pPr lvl="1"/>
            <a:endParaRPr lang="en-US" altLang="en-US" smtClean="0"/>
          </a:p>
        </p:txBody>
      </p:sp>
    </p:spTree>
    <p:extLst>
      <p:ext uri="{BB962C8B-B14F-4D97-AF65-F5344CB8AC3E}">
        <p14:creationId xmlns:p14="http://schemas.microsoft.com/office/powerpoint/2010/main" val="17493848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500"/>
                                        <p:tgtEl>
                                          <p:spTgt spid="3072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transition="in" filter="fade">
                                      <p:cBhvr>
                                        <p:cTn id="10" dur="500"/>
                                        <p:tgtEl>
                                          <p:spTgt spid="3072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animEffect transition="in" filter="fade">
                                      <p:cBhvr>
                                        <p:cTn id="13" dur="500"/>
                                        <p:tgtEl>
                                          <p:spTgt spid="30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Biến (tiếp)</a:t>
            </a:r>
            <a:endParaRPr lang="en-US"/>
          </a:p>
        </p:txBody>
      </p:sp>
      <p:sp>
        <p:nvSpPr>
          <p:cNvPr id="31747" name="Content Placeholder 2"/>
          <p:cNvSpPr>
            <a:spLocks noGrp="1"/>
          </p:cNvSpPr>
          <p:nvPr>
            <p:ph idx="1"/>
          </p:nvPr>
        </p:nvSpPr>
        <p:spPr/>
        <p:txBody>
          <a:bodyPr/>
          <a:lstStyle/>
          <a:p>
            <a:r>
              <a:rPr lang="en-US" altLang="en-US" smtClean="0"/>
              <a:t>Chú ý:</a:t>
            </a:r>
          </a:p>
          <a:p>
            <a:pPr lvl="1" eaLnBrk="1" hangingPunct="1"/>
            <a:r>
              <a:rPr lang="en-US" altLang="en-US" smtClean="0"/>
              <a:t>Biến trong PHP phân biệt chữ hoa, chữ thường</a:t>
            </a:r>
          </a:p>
          <a:p>
            <a:pPr lvl="1" eaLnBrk="1" hangingPunct="1"/>
            <a:r>
              <a:rPr lang="en-US" altLang="en-US" smtClean="0"/>
              <a:t>Biến trong PHP không bắt buộc phải khai báo trước khi sử dụng</a:t>
            </a:r>
          </a:p>
          <a:p>
            <a:pPr lvl="2" eaLnBrk="1" hangingPunct="1"/>
            <a:r>
              <a:rPr lang="en-US" altLang="en-US" smtClean="0"/>
              <a:t>Được tự động khai báo vào lần gán giá trị đầu tiên.</a:t>
            </a:r>
          </a:p>
          <a:p>
            <a:pPr lvl="2" eaLnBrk="1" hangingPunct="1"/>
            <a:r>
              <a:rPr lang="en-US" altLang="en-US" smtClean="0"/>
              <a:t>Tuy nhiên nếu sử dụng biến chưa khởi tạo có thể gây lỗi. (có khai báo nhưng không khởi tạo)</a:t>
            </a:r>
          </a:p>
          <a:p>
            <a:pPr lvl="1" eaLnBrk="1" hangingPunct="1"/>
            <a:r>
              <a:rPr lang="en-US" altLang="en-US" smtClean="0"/>
              <a:t>Kiểu dữ liệu lưu trong biến có thể thay đổi trong quá trình lập trình.</a:t>
            </a:r>
          </a:p>
          <a:p>
            <a:endParaRPr lang="en-US" altLang="en-US" smtClean="0"/>
          </a:p>
          <a:p>
            <a:pPr lvl="1"/>
            <a:endParaRPr lang="en-US" altLang="en-US" smtClean="0"/>
          </a:p>
        </p:txBody>
      </p:sp>
    </p:spTree>
    <p:extLst>
      <p:ext uri="{BB962C8B-B14F-4D97-AF65-F5344CB8AC3E}">
        <p14:creationId xmlns:p14="http://schemas.microsoft.com/office/powerpoint/2010/main" val="86885131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Effect transition="in" filter="fade">
                                      <p:cBhvr>
                                        <p:cTn id="11" dur="500"/>
                                        <p:tgtEl>
                                          <p:spTgt spid="31747">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fade">
                                      <p:cBhvr>
                                        <p:cTn id="15" dur="500"/>
                                        <p:tgtEl>
                                          <p:spTgt spid="31747">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animEffect transition="in" filter="fade">
                                      <p:cBhvr>
                                        <p:cTn id="19" dur="500"/>
                                        <p:tgtEl>
                                          <p:spTgt spid="31747">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animEffect transition="in" filter="fade">
                                      <p:cBhvr>
                                        <p:cTn id="23" dur="500"/>
                                        <p:tgtEl>
                                          <p:spTgt spid="31747">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1747">
                                            <p:txEl>
                                              <p:pRg st="5" end="5"/>
                                            </p:txEl>
                                          </p:spTgt>
                                        </p:tgtEl>
                                        <p:attrNameLst>
                                          <p:attrName>style.visibility</p:attrName>
                                        </p:attrNameLst>
                                      </p:cBhvr>
                                      <p:to>
                                        <p:strVal val="visible"/>
                                      </p:to>
                                    </p:set>
                                    <p:animEffect transition="in" filter="fade">
                                      <p:cBhvr>
                                        <p:cTn id="27" dur="500"/>
                                        <p:tgtEl>
                                          <p:spTgt spid="31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eaLnBrk="1" hangingPunct="1">
              <a:defRPr/>
            </a:pPr>
            <a:r>
              <a:rPr lang="en-US" dirty="0" err="1"/>
              <a:t>Ví</a:t>
            </a:r>
            <a:r>
              <a:rPr lang="en-US" dirty="0"/>
              <a:t> </a:t>
            </a:r>
            <a:r>
              <a:rPr lang="en-US" dirty="0" err="1"/>
              <a:t>dụ</a:t>
            </a:r>
            <a:r>
              <a:rPr lang="en-US" dirty="0"/>
              <a:t> </a:t>
            </a:r>
            <a:r>
              <a:rPr lang="en-US" dirty="0" err="1"/>
              <a:t>sử</a:t>
            </a:r>
            <a:r>
              <a:rPr lang="en-US" dirty="0"/>
              <a:t> </a:t>
            </a:r>
            <a:r>
              <a:rPr lang="en-US" dirty="0" err="1"/>
              <a:t>dụng</a:t>
            </a:r>
            <a:r>
              <a:rPr lang="en-US" dirty="0"/>
              <a:t> </a:t>
            </a:r>
            <a:r>
              <a:rPr lang="en-US" dirty="0" err="1"/>
              <a:t>biến</a:t>
            </a:r>
            <a:endParaRPr lang="en-US" dirty="0" smtClean="0"/>
          </a:p>
        </p:txBody>
      </p:sp>
      <p:sp>
        <p:nvSpPr>
          <p:cNvPr id="32771" name="Content Placeholder 2"/>
          <p:cNvSpPr>
            <a:spLocks noGrp="1"/>
          </p:cNvSpPr>
          <p:nvPr>
            <p:ph idx="1"/>
          </p:nvPr>
        </p:nvSpPr>
        <p:spPr>
          <a:xfrm>
            <a:off x="812984" y="1295400"/>
            <a:ext cx="7950016" cy="5334000"/>
          </a:xfrm>
        </p:spPr>
        <p:txBody>
          <a:bodyPr>
            <a:normAutofit/>
          </a:bodyPr>
          <a:lstStyle/>
          <a:p>
            <a:pPr>
              <a:lnSpc>
                <a:spcPct val="90000"/>
              </a:lnSpc>
              <a:defRPr/>
            </a:pPr>
            <a:r>
              <a:rPr lang="en-US" sz="2000" dirty="0" err="1">
                <a:solidFill>
                  <a:srgbClr val="000099"/>
                </a:solidFill>
              </a:rPr>
              <a:t>Ví</a:t>
            </a:r>
            <a:r>
              <a:rPr lang="en-US" sz="2000" dirty="0">
                <a:solidFill>
                  <a:srgbClr val="000099"/>
                </a:solidFill>
              </a:rPr>
              <a:t> </a:t>
            </a:r>
            <a:r>
              <a:rPr lang="en-US" sz="2000" dirty="0" err="1">
                <a:solidFill>
                  <a:srgbClr val="000099"/>
                </a:solidFill>
              </a:rPr>
              <a:t>dụ</a:t>
            </a:r>
            <a:r>
              <a:rPr lang="en-US" sz="2000" dirty="0">
                <a:solidFill>
                  <a:srgbClr val="000099"/>
                </a:solidFill>
              </a:rPr>
              <a:t> 1</a:t>
            </a:r>
          </a:p>
          <a:p>
            <a:pPr marL="234147" lvl="1">
              <a:lnSpc>
                <a:spcPct val="90000"/>
              </a:lnSpc>
              <a:buNone/>
              <a:tabLst>
                <a:tab pos="321456" algn="l"/>
              </a:tabLst>
              <a:defRPr/>
            </a:pPr>
            <a:r>
              <a:rPr lang="en-US" sz="2000" b="1" i="1" dirty="0">
                <a:solidFill>
                  <a:srgbClr val="000099"/>
                </a:solidFill>
                <a:latin typeface="Courier New" pitchFamily="49" charset="0"/>
                <a:cs typeface="Courier New" pitchFamily="49" charset="0"/>
              </a:rPr>
              <a:t>&lt;?</a:t>
            </a:r>
            <a:r>
              <a:rPr lang="en-US" sz="2000" b="1" i="1" dirty="0" err="1">
                <a:solidFill>
                  <a:srgbClr val="000099"/>
                </a:solidFill>
                <a:latin typeface="Courier New" pitchFamily="49" charset="0"/>
                <a:cs typeface="Courier New" pitchFamily="49" charset="0"/>
              </a:rPr>
              <a:t>php</a:t>
            </a:r>
            <a:endParaRPr lang="en-US" sz="2000" b="1" i="1" dirty="0">
              <a:solidFill>
                <a:srgbClr val="000099"/>
              </a:solidFill>
              <a:latin typeface="Courier New" pitchFamily="49" charset="0"/>
              <a:cs typeface="Courier New" pitchFamily="49" charset="0"/>
            </a:endParaRP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$a = 10;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a co </a:t>
            </a:r>
            <a:r>
              <a:rPr lang="en-US" sz="2000" i="1" dirty="0" err="1">
                <a:solidFill>
                  <a:srgbClr val="000099"/>
                </a:solidFill>
                <a:latin typeface="Courier New" pitchFamily="49" charset="0"/>
                <a:cs typeface="Courier New" pitchFamily="49" charset="0"/>
              </a:rPr>
              <a:t>gia</a:t>
            </a:r>
            <a:r>
              <a:rPr lang="en-US" sz="2000" i="1" dirty="0">
                <a:solidFill>
                  <a:srgbClr val="000099"/>
                </a:solidFill>
                <a:latin typeface="Courier New" pitchFamily="49" charset="0"/>
                <a:cs typeface="Courier New" pitchFamily="49" charset="0"/>
              </a:rPr>
              <a:t> tri </a:t>
            </a:r>
            <a:r>
              <a:rPr lang="en-US" sz="2000" i="1" dirty="0" err="1">
                <a:solidFill>
                  <a:srgbClr val="000099"/>
                </a:solidFill>
                <a:latin typeface="Courier New" pitchFamily="49" charset="0"/>
                <a:cs typeface="Courier New" pitchFamily="49" charset="0"/>
              </a:rPr>
              <a:t>kieu</a:t>
            </a:r>
            <a:r>
              <a:rPr lang="en-US" sz="2000" i="1" dirty="0">
                <a:solidFill>
                  <a:srgbClr val="000099"/>
                </a:solidFill>
                <a:latin typeface="Courier New" pitchFamily="49" charset="0"/>
                <a:cs typeface="Courier New" pitchFamily="49" charset="0"/>
              </a:rPr>
              <a:t> so la 10</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$a = "Hello";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a co </a:t>
            </a:r>
            <a:r>
              <a:rPr lang="en-US" sz="2000" i="1" dirty="0" err="1">
                <a:solidFill>
                  <a:srgbClr val="000099"/>
                </a:solidFill>
                <a:latin typeface="Courier New" pitchFamily="49" charset="0"/>
                <a:cs typeface="Courier New" pitchFamily="49" charset="0"/>
              </a:rPr>
              <a:t>gia</a:t>
            </a:r>
            <a:r>
              <a:rPr lang="en-US" sz="2000" i="1" dirty="0">
                <a:solidFill>
                  <a:srgbClr val="000099"/>
                </a:solidFill>
                <a:latin typeface="Courier New" pitchFamily="49" charset="0"/>
                <a:cs typeface="Courier New" pitchFamily="49" charset="0"/>
              </a:rPr>
              <a:t> tri </a:t>
            </a:r>
            <a:r>
              <a:rPr lang="en-US" sz="2000" i="1" dirty="0" err="1">
                <a:solidFill>
                  <a:srgbClr val="000099"/>
                </a:solidFill>
                <a:latin typeface="Courier New" pitchFamily="49" charset="0"/>
                <a:cs typeface="Courier New" pitchFamily="49" charset="0"/>
              </a:rPr>
              <a:t>kieu</a:t>
            </a: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chuoi</a:t>
            </a:r>
            <a:r>
              <a:rPr lang="en-US" sz="2000" i="1" dirty="0">
                <a:solidFill>
                  <a:srgbClr val="000099"/>
                </a:solidFill>
                <a:latin typeface="Courier New" pitchFamily="49" charset="0"/>
                <a:cs typeface="Courier New" pitchFamily="49" charset="0"/>
              </a:rPr>
              <a:t> la Hello</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$_a1 = true;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_a1 co </a:t>
            </a:r>
            <a:r>
              <a:rPr lang="en-US" sz="2000" i="1" dirty="0" err="1">
                <a:solidFill>
                  <a:srgbClr val="000099"/>
                </a:solidFill>
                <a:latin typeface="Courier New" pitchFamily="49" charset="0"/>
                <a:cs typeface="Courier New" pitchFamily="49" charset="0"/>
              </a:rPr>
              <a:t>gia</a:t>
            </a:r>
            <a:r>
              <a:rPr lang="en-US" sz="2000" i="1" dirty="0">
                <a:solidFill>
                  <a:srgbClr val="000099"/>
                </a:solidFill>
                <a:latin typeface="Courier New" pitchFamily="49" charset="0"/>
                <a:cs typeface="Courier New" pitchFamily="49" charset="0"/>
              </a:rPr>
              <a:t> tri </a:t>
            </a:r>
            <a:r>
              <a:rPr lang="en-US" sz="2000" i="1" dirty="0" err="1">
                <a:solidFill>
                  <a:srgbClr val="000099"/>
                </a:solidFill>
                <a:latin typeface="Courier New" pitchFamily="49" charset="0"/>
                <a:cs typeface="Courier New" pitchFamily="49" charset="0"/>
              </a:rPr>
              <a:t>kieu</a:t>
            </a: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bool</a:t>
            </a:r>
            <a:r>
              <a:rPr lang="en-US" sz="2000" i="1" dirty="0">
                <a:solidFill>
                  <a:srgbClr val="000099"/>
                </a:solidFill>
                <a:latin typeface="Courier New" pitchFamily="49" charset="0"/>
                <a:cs typeface="Courier New" pitchFamily="49" charset="0"/>
              </a:rPr>
              <a:t> </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a12 = 20;	//</a:t>
            </a:r>
            <a:r>
              <a:rPr lang="en-US" sz="2000" i="1" dirty="0" err="1">
                <a:solidFill>
                  <a:srgbClr val="FF0000"/>
                </a:solidFill>
                <a:latin typeface="Courier New" pitchFamily="49" charset="0"/>
                <a:cs typeface="Courier New" pitchFamily="49" charset="0"/>
              </a:rPr>
              <a:t>loi</a:t>
            </a:r>
            <a:r>
              <a:rPr lang="en-US" sz="2000" i="1" dirty="0">
                <a:solidFill>
                  <a:srgbClr val="000099"/>
                </a:solidFill>
                <a:latin typeface="Courier New" pitchFamily="49" charset="0"/>
                <a:cs typeface="Courier New" pitchFamily="49" charset="0"/>
              </a:rPr>
              <a:t>, vi ten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khong</a:t>
            </a:r>
            <a:r>
              <a:rPr lang="en-US" sz="2000" i="1" dirty="0">
                <a:solidFill>
                  <a:srgbClr val="000099"/>
                </a:solidFill>
                <a:latin typeface="Courier New" pitchFamily="49" charset="0"/>
                <a:cs typeface="Courier New" pitchFamily="49" charset="0"/>
              </a:rPr>
              <a:t> bat </a:t>
            </a:r>
            <a:r>
              <a:rPr lang="en-US" sz="2000" i="1" dirty="0" err="1">
                <a:solidFill>
                  <a:srgbClr val="000099"/>
                </a:solidFill>
                <a:latin typeface="Courier New" pitchFamily="49" charset="0"/>
                <a:cs typeface="Courier New" pitchFamily="49" charset="0"/>
              </a:rPr>
              <a:t>dau</a:t>
            </a:r>
            <a:r>
              <a:rPr lang="en-US" sz="2000" i="1" dirty="0">
                <a:solidFill>
                  <a:srgbClr val="000099"/>
                </a:solidFill>
                <a:latin typeface="Courier New" pitchFamily="49" charset="0"/>
                <a:cs typeface="Courier New" pitchFamily="49" charset="0"/>
              </a:rPr>
              <a:t> bang $</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$12a = 20;	//</a:t>
            </a:r>
            <a:r>
              <a:rPr lang="en-US" sz="2000" i="1" dirty="0" err="1">
                <a:solidFill>
                  <a:srgbClr val="FF0000"/>
                </a:solidFill>
                <a:latin typeface="Courier New" pitchFamily="49" charset="0"/>
                <a:cs typeface="Courier New" pitchFamily="49" charset="0"/>
              </a:rPr>
              <a:t>loi</a:t>
            </a:r>
            <a:r>
              <a:rPr lang="en-US" sz="2000" i="1" dirty="0">
                <a:solidFill>
                  <a:srgbClr val="000099"/>
                </a:solidFill>
                <a:latin typeface="Courier New" pitchFamily="49" charset="0"/>
                <a:cs typeface="Courier New" pitchFamily="49" charset="0"/>
              </a:rPr>
              <a:t>, vi </a:t>
            </a:r>
            <a:r>
              <a:rPr lang="en-US" sz="2000" i="1" dirty="0" err="1">
                <a:solidFill>
                  <a:srgbClr val="000099"/>
                </a:solidFill>
                <a:latin typeface="Courier New" pitchFamily="49" charset="0"/>
                <a:cs typeface="Courier New" pitchFamily="49" charset="0"/>
              </a:rPr>
              <a:t>sau</a:t>
            </a:r>
            <a:r>
              <a:rPr lang="en-US" sz="2000" i="1" dirty="0">
                <a:solidFill>
                  <a:srgbClr val="000099"/>
                </a:solidFill>
                <a:latin typeface="Courier New" pitchFamily="49" charset="0"/>
                <a:cs typeface="Courier New" pitchFamily="49" charset="0"/>
              </a:rPr>
              <a:t> $ bat </a:t>
            </a:r>
            <a:r>
              <a:rPr lang="en-US" sz="2000" i="1" dirty="0" err="1">
                <a:solidFill>
                  <a:srgbClr val="000099"/>
                </a:solidFill>
                <a:latin typeface="Courier New" pitchFamily="49" charset="0"/>
                <a:cs typeface="Courier New" pitchFamily="49" charset="0"/>
              </a:rPr>
              <a:t>dau</a:t>
            </a:r>
            <a:r>
              <a:rPr lang="en-US" sz="2000" i="1" dirty="0">
                <a:solidFill>
                  <a:srgbClr val="000099"/>
                </a:solidFill>
                <a:latin typeface="Courier New" pitchFamily="49" charset="0"/>
                <a:cs typeface="Courier New" pitchFamily="49" charset="0"/>
              </a:rPr>
              <a:t> bang so</a:t>
            </a:r>
          </a:p>
          <a:p>
            <a:pPr marL="234147" lvl="1">
              <a:lnSpc>
                <a:spcPct val="90000"/>
              </a:lnSpc>
              <a:buNone/>
              <a:tabLst>
                <a:tab pos="321456" algn="l"/>
              </a:tabLst>
              <a:defRPr/>
            </a:pPr>
            <a:r>
              <a:rPr lang="en-US" sz="2000" b="1" i="1" dirty="0">
                <a:solidFill>
                  <a:srgbClr val="000099"/>
                </a:solidFill>
                <a:latin typeface="Courier New" pitchFamily="49" charset="0"/>
                <a:cs typeface="Courier New" pitchFamily="49" charset="0"/>
              </a:rPr>
              <a:t>?&gt;</a:t>
            </a:r>
          </a:p>
          <a:p>
            <a:pPr>
              <a:lnSpc>
                <a:spcPct val="90000"/>
              </a:lnSpc>
              <a:defRPr/>
            </a:pPr>
            <a:r>
              <a:rPr lang="en-US" sz="2000" dirty="0" err="1">
                <a:solidFill>
                  <a:srgbClr val="000099"/>
                </a:solidFill>
              </a:rPr>
              <a:t>Ví</a:t>
            </a:r>
            <a:r>
              <a:rPr lang="en-US" sz="2000" dirty="0">
                <a:solidFill>
                  <a:srgbClr val="000099"/>
                </a:solidFill>
              </a:rPr>
              <a:t> </a:t>
            </a:r>
            <a:r>
              <a:rPr lang="en-US" sz="2000" dirty="0" err="1">
                <a:solidFill>
                  <a:srgbClr val="000099"/>
                </a:solidFill>
              </a:rPr>
              <a:t>dụ</a:t>
            </a:r>
            <a:r>
              <a:rPr lang="en-US" sz="2000" dirty="0">
                <a:solidFill>
                  <a:srgbClr val="000099"/>
                </a:solidFill>
              </a:rPr>
              <a:t> 2</a:t>
            </a:r>
          </a:p>
          <a:p>
            <a:pPr marL="252005" lvl="1">
              <a:lnSpc>
                <a:spcPct val="90000"/>
              </a:lnSpc>
              <a:buNone/>
              <a:tabLst>
                <a:tab pos="250022" algn="l"/>
              </a:tabLst>
              <a:defRPr/>
            </a:pPr>
            <a:r>
              <a:rPr lang="en-US" sz="2000" b="1" i="1" dirty="0">
                <a:solidFill>
                  <a:srgbClr val="000099"/>
                </a:solidFill>
                <a:latin typeface="Courier New" pitchFamily="49" charset="0"/>
                <a:cs typeface="Courier New" pitchFamily="49" charset="0"/>
              </a:rPr>
              <a:t>&lt;?</a:t>
            </a:r>
            <a:r>
              <a:rPr lang="en-US" sz="2000" b="1" i="1" dirty="0" err="1">
                <a:solidFill>
                  <a:srgbClr val="000099"/>
                </a:solidFill>
                <a:latin typeface="Courier New" pitchFamily="49" charset="0"/>
                <a:cs typeface="Courier New" pitchFamily="49" charset="0"/>
              </a:rPr>
              <a:t>php</a:t>
            </a:r>
            <a:endParaRPr lang="en-US" sz="2000" b="1" i="1" dirty="0">
              <a:solidFill>
                <a:srgbClr val="000099"/>
              </a:solidFill>
              <a:latin typeface="Courier New" pitchFamily="49" charset="0"/>
              <a:cs typeface="Courier New" pitchFamily="49" charset="0"/>
            </a:endParaRP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soLuong</a:t>
            </a:r>
            <a:r>
              <a:rPr lang="en-US" sz="2000" i="1" dirty="0">
                <a:solidFill>
                  <a:srgbClr val="000099"/>
                </a:solidFill>
                <a:latin typeface="Courier New" pitchFamily="49" charset="0"/>
                <a:cs typeface="Courier New" pitchFamily="49" charset="0"/>
              </a:rPr>
              <a:t> = 30;</a:t>
            </a: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donGia</a:t>
            </a:r>
            <a:r>
              <a:rPr lang="en-US" sz="2000" i="1" dirty="0">
                <a:solidFill>
                  <a:srgbClr val="000099"/>
                </a:solidFill>
                <a:latin typeface="Courier New" pitchFamily="49" charset="0"/>
                <a:cs typeface="Courier New" pitchFamily="49" charset="0"/>
              </a:rPr>
              <a:t> = 20;</a:t>
            </a: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thanhTien</a:t>
            </a:r>
            <a:r>
              <a:rPr lang="en-US" sz="2000" i="1" dirty="0">
                <a:solidFill>
                  <a:srgbClr val="000099"/>
                </a:solidFill>
                <a:latin typeface="Courier New" pitchFamily="49" charset="0"/>
                <a:cs typeface="Courier New" pitchFamily="49" charset="0"/>
              </a:rPr>
              <a:t> = $</a:t>
            </a:r>
            <a:r>
              <a:rPr lang="en-US" sz="2000" i="1" dirty="0" err="1">
                <a:solidFill>
                  <a:srgbClr val="000099"/>
                </a:solidFill>
                <a:latin typeface="Courier New" pitchFamily="49" charset="0"/>
                <a:cs typeface="Courier New" pitchFamily="49" charset="0"/>
              </a:rPr>
              <a:t>soLuong</a:t>
            </a:r>
            <a:r>
              <a:rPr lang="en-US" sz="2000" i="1" dirty="0">
                <a:solidFill>
                  <a:srgbClr val="000099"/>
                </a:solidFill>
                <a:latin typeface="Courier New" pitchFamily="49" charset="0"/>
                <a:cs typeface="Courier New" pitchFamily="49" charset="0"/>
              </a:rPr>
              <a:t> * $</a:t>
            </a:r>
            <a:r>
              <a:rPr lang="en-US" sz="2000" i="1" dirty="0" err="1">
                <a:solidFill>
                  <a:srgbClr val="000099"/>
                </a:solidFill>
                <a:latin typeface="Courier New" pitchFamily="49" charset="0"/>
                <a:cs typeface="Courier New" pitchFamily="49" charset="0"/>
              </a:rPr>
              <a:t>donGia</a:t>
            </a:r>
            <a:r>
              <a:rPr lang="en-US" sz="2000" i="1" dirty="0">
                <a:solidFill>
                  <a:srgbClr val="000099"/>
                </a:solidFill>
                <a:latin typeface="Courier New" pitchFamily="49" charset="0"/>
                <a:cs typeface="Courier New" pitchFamily="49" charset="0"/>
              </a:rPr>
              <a:t>;</a:t>
            </a: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echo "Tong </a:t>
            </a:r>
            <a:r>
              <a:rPr lang="en-US" sz="2000" i="1" dirty="0" err="1">
                <a:solidFill>
                  <a:srgbClr val="000099"/>
                </a:solidFill>
                <a:latin typeface="Courier New" pitchFamily="49" charset="0"/>
                <a:cs typeface="Courier New" pitchFamily="49" charset="0"/>
              </a:rPr>
              <a:t>tien</a:t>
            </a:r>
            <a:r>
              <a:rPr lang="en-US" sz="2000" i="1" dirty="0">
                <a:solidFill>
                  <a:srgbClr val="000099"/>
                </a:solidFill>
                <a:latin typeface="Courier New" pitchFamily="49" charset="0"/>
                <a:cs typeface="Courier New" pitchFamily="49" charset="0"/>
              </a:rPr>
              <a:t>: " . $</a:t>
            </a:r>
            <a:r>
              <a:rPr lang="en-US" sz="2000" i="1" dirty="0" err="1">
                <a:solidFill>
                  <a:srgbClr val="000099"/>
                </a:solidFill>
                <a:latin typeface="Courier New" pitchFamily="49" charset="0"/>
                <a:cs typeface="Courier New" pitchFamily="49" charset="0"/>
              </a:rPr>
              <a:t>thanhTien</a:t>
            </a:r>
            <a:r>
              <a:rPr lang="en-US" sz="2000" i="1" dirty="0">
                <a:solidFill>
                  <a:srgbClr val="000099"/>
                </a:solidFill>
                <a:latin typeface="Courier New" pitchFamily="49" charset="0"/>
                <a:cs typeface="Courier New" pitchFamily="49" charset="0"/>
              </a:rPr>
              <a:t>;</a:t>
            </a:r>
          </a:p>
          <a:p>
            <a:pPr marL="252005" lvl="1">
              <a:lnSpc>
                <a:spcPct val="90000"/>
              </a:lnSpc>
              <a:buNone/>
              <a:tabLst>
                <a:tab pos="250022" algn="l"/>
              </a:tabLst>
              <a:defRPr/>
            </a:pPr>
            <a:r>
              <a:rPr lang="en-US" sz="2000" b="1" i="1" dirty="0">
                <a:solidFill>
                  <a:srgbClr val="000099"/>
                </a:solidFill>
                <a:latin typeface="Courier New" pitchFamily="49" charset="0"/>
                <a:cs typeface="Courier New" pitchFamily="49" charset="0"/>
              </a:rPr>
              <a:t>?&gt;</a:t>
            </a:r>
          </a:p>
          <a:p>
            <a:pPr lvl="1">
              <a:lnSpc>
                <a:spcPct val="90000"/>
              </a:lnSpc>
              <a:buFont typeface="Wingdings" pitchFamily="2" charset="2"/>
              <a:buNone/>
              <a:defRPr/>
            </a:pPr>
            <a:endParaRPr lang="en-US" sz="1500" i="1" dirty="0">
              <a:solidFill>
                <a:srgbClr val="000099"/>
              </a:solidFill>
            </a:endParaRPr>
          </a:p>
        </p:txBody>
      </p:sp>
    </p:spTree>
    <p:extLst>
      <p:ext uri="{BB962C8B-B14F-4D97-AF65-F5344CB8AC3E}">
        <p14:creationId xmlns:p14="http://schemas.microsoft.com/office/powerpoint/2010/main" val="17441265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fade">
                                      <p:cBhvr>
                                        <p:cTn id="7" dur="500"/>
                                        <p:tgtEl>
                                          <p:spTgt spid="3277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animEffect transition="in" filter="fade">
                                      <p:cBhvr>
                                        <p:cTn id="11" dur="500"/>
                                        <p:tgtEl>
                                          <p:spTgt spid="32771">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animEffect transition="in" filter="fade">
                                      <p:cBhvr>
                                        <p:cTn id="15" dur="500"/>
                                        <p:tgtEl>
                                          <p:spTgt spid="32771">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animEffect transition="in" filter="fade">
                                      <p:cBhvr>
                                        <p:cTn id="19" dur="500"/>
                                        <p:tgtEl>
                                          <p:spTgt spid="32771">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771">
                                            <p:txEl>
                                              <p:pRg st="4" end="4"/>
                                            </p:txEl>
                                          </p:spTgt>
                                        </p:tgtEl>
                                        <p:attrNameLst>
                                          <p:attrName>style.visibility</p:attrName>
                                        </p:attrNameLst>
                                      </p:cBhvr>
                                      <p:to>
                                        <p:strVal val="visible"/>
                                      </p:to>
                                    </p:set>
                                    <p:animEffect transition="in" filter="fade">
                                      <p:cBhvr>
                                        <p:cTn id="23" dur="500"/>
                                        <p:tgtEl>
                                          <p:spTgt spid="32771">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2771">
                                            <p:txEl>
                                              <p:pRg st="7" end="7"/>
                                            </p:txEl>
                                          </p:spTgt>
                                        </p:tgtEl>
                                        <p:attrNameLst>
                                          <p:attrName>style.visibility</p:attrName>
                                        </p:attrNameLst>
                                      </p:cBhvr>
                                      <p:to>
                                        <p:strVal val="visible"/>
                                      </p:to>
                                    </p:set>
                                    <p:animEffect transition="in" filter="fade">
                                      <p:cBhvr>
                                        <p:cTn id="27" dur="500"/>
                                        <p:tgtEl>
                                          <p:spTgt spid="32771">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2771">
                                            <p:txEl>
                                              <p:pRg st="5" end="5"/>
                                            </p:txEl>
                                          </p:spTgt>
                                        </p:tgtEl>
                                        <p:attrNameLst>
                                          <p:attrName>style.visibility</p:attrName>
                                        </p:attrNameLst>
                                      </p:cBhvr>
                                      <p:to>
                                        <p:strVal val="visible"/>
                                      </p:to>
                                    </p:set>
                                    <p:animEffect transition="in" filter="fade">
                                      <p:cBhvr>
                                        <p:cTn id="32" dur="500"/>
                                        <p:tgtEl>
                                          <p:spTgt spid="32771">
                                            <p:txEl>
                                              <p:pRg st="5" end="5"/>
                                            </p:txEl>
                                          </p:spTgt>
                                        </p:tgtEl>
                                      </p:cBhvr>
                                    </p:animEffec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32771">
                                            <p:txEl>
                                              <p:pRg st="6" end="6"/>
                                            </p:txEl>
                                          </p:spTgt>
                                        </p:tgtEl>
                                        <p:attrNameLst>
                                          <p:attrName>style.visibility</p:attrName>
                                        </p:attrNameLst>
                                      </p:cBhvr>
                                      <p:to>
                                        <p:strVal val="visible"/>
                                      </p:to>
                                    </p:set>
                                    <p:animEffect transition="in" filter="fade">
                                      <p:cBhvr>
                                        <p:cTn id="36" dur="500"/>
                                        <p:tgtEl>
                                          <p:spTgt spid="32771">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2771">
                                            <p:txEl>
                                              <p:pRg st="8" end="8"/>
                                            </p:txEl>
                                          </p:spTgt>
                                        </p:tgtEl>
                                        <p:attrNameLst>
                                          <p:attrName>style.visibility</p:attrName>
                                        </p:attrNameLst>
                                      </p:cBhvr>
                                      <p:to>
                                        <p:strVal val="visible"/>
                                      </p:to>
                                    </p:set>
                                    <p:animEffect transition="in" filter="fade">
                                      <p:cBhvr>
                                        <p:cTn id="41" dur="500"/>
                                        <p:tgtEl>
                                          <p:spTgt spid="32771">
                                            <p:txEl>
                                              <p:pRg st="8" end="8"/>
                                            </p:txEl>
                                          </p:spTgt>
                                        </p:tgtEl>
                                      </p:cBhvr>
                                    </p:animEffect>
                                  </p:childTnLst>
                                </p:cTn>
                              </p:par>
                            </p:childTnLst>
                          </p:cTn>
                        </p:par>
                        <p:par>
                          <p:cTn id="42" fill="hold" nodeType="afterGroup">
                            <p:stCondLst>
                              <p:cond delay="500"/>
                            </p:stCondLst>
                            <p:childTnLst>
                              <p:par>
                                <p:cTn id="43" presetID="10" presetClass="entr" presetSubtype="0" fill="hold" nodeType="afterEffect">
                                  <p:stCondLst>
                                    <p:cond delay="0"/>
                                  </p:stCondLst>
                                  <p:childTnLst>
                                    <p:set>
                                      <p:cBhvr>
                                        <p:cTn id="44" dur="1" fill="hold">
                                          <p:stCondLst>
                                            <p:cond delay="0"/>
                                          </p:stCondLst>
                                        </p:cTn>
                                        <p:tgtEl>
                                          <p:spTgt spid="32771">
                                            <p:txEl>
                                              <p:pRg st="9" end="9"/>
                                            </p:txEl>
                                          </p:spTgt>
                                        </p:tgtEl>
                                        <p:attrNameLst>
                                          <p:attrName>style.visibility</p:attrName>
                                        </p:attrNameLst>
                                      </p:cBhvr>
                                      <p:to>
                                        <p:strVal val="visible"/>
                                      </p:to>
                                    </p:set>
                                    <p:animEffect transition="in" filter="fade">
                                      <p:cBhvr>
                                        <p:cTn id="45" dur="500"/>
                                        <p:tgtEl>
                                          <p:spTgt spid="32771">
                                            <p:txEl>
                                              <p:pRg st="9" end="9"/>
                                            </p:txEl>
                                          </p:spTgt>
                                        </p:tgtEl>
                                      </p:cBhvr>
                                    </p:animEffect>
                                  </p:childTnLst>
                                </p:cTn>
                              </p:par>
                            </p:childTnLst>
                          </p:cTn>
                        </p:par>
                        <p:par>
                          <p:cTn id="46" fill="hold" nodeType="afterGroup">
                            <p:stCondLst>
                              <p:cond delay="1000"/>
                            </p:stCondLst>
                            <p:childTnLst>
                              <p:par>
                                <p:cTn id="47" presetID="10" presetClass="entr" presetSubtype="0" fill="hold" nodeType="afterEffect">
                                  <p:stCondLst>
                                    <p:cond delay="0"/>
                                  </p:stCondLst>
                                  <p:childTnLst>
                                    <p:set>
                                      <p:cBhvr>
                                        <p:cTn id="48" dur="1" fill="hold">
                                          <p:stCondLst>
                                            <p:cond delay="0"/>
                                          </p:stCondLst>
                                        </p:cTn>
                                        <p:tgtEl>
                                          <p:spTgt spid="32771">
                                            <p:txEl>
                                              <p:pRg st="10" end="10"/>
                                            </p:txEl>
                                          </p:spTgt>
                                        </p:tgtEl>
                                        <p:attrNameLst>
                                          <p:attrName>style.visibility</p:attrName>
                                        </p:attrNameLst>
                                      </p:cBhvr>
                                      <p:to>
                                        <p:strVal val="visible"/>
                                      </p:to>
                                    </p:set>
                                    <p:animEffect transition="in" filter="fade">
                                      <p:cBhvr>
                                        <p:cTn id="49" dur="500"/>
                                        <p:tgtEl>
                                          <p:spTgt spid="32771">
                                            <p:txEl>
                                              <p:pRg st="10" end="10"/>
                                            </p:txEl>
                                          </p:spTgt>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32771">
                                            <p:txEl>
                                              <p:pRg st="11" end="11"/>
                                            </p:txEl>
                                          </p:spTgt>
                                        </p:tgtEl>
                                        <p:attrNameLst>
                                          <p:attrName>style.visibility</p:attrName>
                                        </p:attrNameLst>
                                      </p:cBhvr>
                                      <p:to>
                                        <p:strVal val="visible"/>
                                      </p:to>
                                    </p:set>
                                    <p:animEffect transition="in" filter="fade">
                                      <p:cBhvr>
                                        <p:cTn id="53" dur="500"/>
                                        <p:tgtEl>
                                          <p:spTgt spid="32771">
                                            <p:txEl>
                                              <p:pRg st="11" end="11"/>
                                            </p:txEl>
                                          </p:spTgt>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32771">
                                            <p:txEl>
                                              <p:pRg st="12" end="12"/>
                                            </p:txEl>
                                          </p:spTgt>
                                        </p:tgtEl>
                                        <p:attrNameLst>
                                          <p:attrName>style.visibility</p:attrName>
                                        </p:attrNameLst>
                                      </p:cBhvr>
                                      <p:to>
                                        <p:strVal val="visible"/>
                                      </p:to>
                                    </p:set>
                                    <p:animEffect transition="in" filter="fade">
                                      <p:cBhvr>
                                        <p:cTn id="57" dur="500"/>
                                        <p:tgtEl>
                                          <p:spTgt spid="32771">
                                            <p:txEl>
                                              <p:pRg st="12" end="12"/>
                                            </p:txEl>
                                          </p:spTgt>
                                        </p:tgtEl>
                                      </p:cBhvr>
                                    </p:animEffect>
                                  </p:childTnLst>
                                </p:cTn>
                              </p:par>
                            </p:childTnLst>
                          </p:cTn>
                        </p:par>
                        <p:par>
                          <p:cTn id="58" fill="hold" nodeType="afterGroup">
                            <p:stCondLst>
                              <p:cond delay="2500"/>
                            </p:stCondLst>
                            <p:childTnLst>
                              <p:par>
                                <p:cTn id="59" presetID="10" presetClass="entr" presetSubtype="0" fill="hold" nodeType="afterEffect">
                                  <p:stCondLst>
                                    <p:cond delay="0"/>
                                  </p:stCondLst>
                                  <p:childTnLst>
                                    <p:set>
                                      <p:cBhvr>
                                        <p:cTn id="60" dur="1" fill="hold">
                                          <p:stCondLst>
                                            <p:cond delay="0"/>
                                          </p:stCondLst>
                                        </p:cTn>
                                        <p:tgtEl>
                                          <p:spTgt spid="32771">
                                            <p:txEl>
                                              <p:pRg st="13" end="13"/>
                                            </p:txEl>
                                          </p:spTgt>
                                        </p:tgtEl>
                                        <p:attrNameLst>
                                          <p:attrName>style.visibility</p:attrName>
                                        </p:attrNameLst>
                                      </p:cBhvr>
                                      <p:to>
                                        <p:strVal val="visible"/>
                                      </p:to>
                                    </p:set>
                                    <p:animEffect transition="in" filter="fade">
                                      <p:cBhvr>
                                        <p:cTn id="61" dur="500"/>
                                        <p:tgtEl>
                                          <p:spTgt spid="32771">
                                            <p:txEl>
                                              <p:pRg st="13" end="13"/>
                                            </p:txEl>
                                          </p:spTgt>
                                        </p:tgtEl>
                                      </p:cBhvr>
                                    </p:animEffect>
                                  </p:childTnLst>
                                </p:cTn>
                              </p:par>
                            </p:childTnLst>
                          </p:cTn>
                        </p:par>
                        <p:par>
                          <p:cTn id="62" fill="hold" nodeType="afterGroup">
                            <p:stCondLst>
                              <p:cond delay="3000"/>
                            </p:stCondLst>
                            <p:childTnLst>
                              <p:par>
                                <p:cTn id="63" presetID="10" presetClass="entr" presetSubtype="0" fill="hold" nodeType="afterEffect">
                                  <p:stCondLst>
                                    <p:cond delay="0"/>
                                  </p:stCondLst>
                                  <p:childTnLst>
                                    <p:set>
                                      <p:cBhvr>
                                        <p:cTn id="64" dur="1" fill="hold">
                                          <p:stCondLst>
                                            <p:cond delay="0"/>
                                          </p:stCondLst>
                                        </p:cTn>
                                        <p:tgtEl>
                                          <p:spTgt spid="32771">
                                            <p:txEl>
                                              <p:pRg st="14" end="14"/>
                                            </p:txEl>
                                          </p:spTgt>
                                        </p:tgtEl>
                                        <p:attrNameLst>
                                          <p:attrName>style.visibility</p:attrName>
                                        </p:attrNameLst>
                                      </p:cBhvr>
                                      <p:to>
                                        <p:strVal val="visible"/>
                                      </p:to>
                                    </p:set>
                                    <p:animEffect transition="in" filter="fade">
                                      <p:cBhvr>
                                        <p:cTn id="65" dur="500"/>
                                        <p:tgtEl>
                                          <p:spTgt spid="3277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mtClean="0"/>
              <a:t>Biến động (biến biến)</a:t>
            </a:r>
          </a:p>
        </p:txBody>
      </p:sp>
      <p:sp>
        <p:nvSpPr>
          <p:cNvPr id="33795" name="Rectangle 3"/>
          <p:cNvSpPr>
            <a:spLocks noGrp="1" noChangeArrowheads="1"/>
          </p:cNvSpPr>
          <p:nvPr>
            <p:ph type="body" idx="1"/>
          </p:nvPr>
        </p:nvSpPr>
        <p:spPr/>
        <p:txBody>
          <a:bodyPr/>
          <a:lstStyle/>
          <a:p>
            <a:pPr eaLnBrk="1" hangingPunct="1"/>
            <a:r>
              <a:rPr lang="en-US" altLang="en-US" dirty="0" smtClean="0"/>
              <a:t>Cho </a:t>
            </a:r>
            <a:r>
              <a:rPr lang="en-US" altLang="en-US" dirty="0" err="1" smtClean="0"/>
              <a:t>phép</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của</a:t>
            </a:r>
            <a:r>
              <a:rPr lang="en-US" altLang="en-US" dirty="0" smtClean="0"/>
              <a:t> </a:t>
            </a:r>
            <a:r>
              <a:rPr lang="en-US" altLang="en-US" dirty="0" err="1" smtClean="0"/>
              <a:t>biến</a:t>
            </a:r>
            <a:r>
              <a:rPr lang="en-US" altLang="en-US" dirty="0" smtClean="0"/>
              <a:t> </a:t>
            </a:r>
            <a:r>
              <a:rPr lang="en-US" altLang="en-US" dirty="0" err="1" smtClean="0"/>
              <a:t>làm</a:t>
            </a:r>
            <a:r>
              <a:rPr lang="en-US" altLang="en-US" dirty="0" smtClean="0"/>
              <a:t> </a:t>
            </a:r>
            <a:r>
              <a:rPr lang="en-US" altLang="en-US" dirty="0" err="1" smtClean="0"/>
              <a:t>tên</a:t>
            </a:r>
            <a:r>
              <a:rPr lang="en-US" altLang="en-US" dirty="0" smtClean="0"/>
              <a:t> </a:t>
            </a:r>
            <a:r>
              <a:rPr lang="en-US" altLang="en-US" dirty="0" err="1" smtClean="0"/>
              <a:t>biến</a:t>
            </a:r>
            <a:r>
              <a:rPr lang="en-US" altLang="en-US" dirty="0" smtClean="0"/>
              <a:t> </a:t>
            </a:r>
            <a:r>
              <a:rPr lang="en-US" altLang="en-US" dirty="0" err="1" smtClean="0"/>
              <a:t>khác</a:t>
            </a:r>
            <a:r>
              <a:rPr lang="en-US" altLang="en-US" dirty="0" smtClean="0"/>
              <a:t>.</a:t>
            </a:r>
          </a:p>
          <a:p>
            <a:pPr eaLnBrk="1" hangingPunct="1"/>
            <a:r>
              <a:rPr lang="en-US" altLang="en-US" dirty="0" smtClean="0"/>
              <a:t>VD: </a:t>
            </a:r>
          </a:p>
          <a:p>
            <a:pPr lvl="1" eaLnBrk="1" hangingPunct="1">
              <a:buFontTx/>
              <a:buNone/>
            </a:pPr>
            <a:r>
              <a:rPr lang="en-US" altLang="en-US" dirty="0" smtClean="0">
                <a:latin typeface="Courier New" panose="02070309020205020404" pitchFamily="49" charset="0"/>
              </a:rPr>
              <a:t>$a = "hello";</a:t>
            </a:r>
          </a:p>
          <a:p>
            <a:pPr lvl="1" eaLnBrk="1" hangingPunct="1">
              <a:buFontTx/>
              <a:buNone/>
            </a:pPr>
            <a:r>
              <a:rPr lang="en-US" altLang="en-US" dirty="0" smtClean="0">
                <a:latin typeface="Courier New" panose="02070309020205020404" pitchFamily="49" charset="0"/>
              </a:rPr>
              <a:t>$</a:t>
            </a:r>
            <a:r>
              <a:rPr lang="en-US" altLang="en-US" dirty="0" smtClean="0">
                <a:solidFill>
                  <a:srgbClr val="FF0000"/>
                </a:solidFill>
                <a:latin typeface="Courier New" panose="02070309020205020404" pitchFamily="49" charset="0"/>
              </a:rPr>
              <a:t>$a</a:t>
            </a:r>
            <a:r>
              <a:rPr lang="en-US" altLang="en-US" dirty="0" smtClean="0">
                <a:latin typeface="Courier New" panose="02070309020205020404" pitchFamily="49" charset="0"/>
              </a:rPr>
              <a:t> = "world"; //$hello = "world"</a:t>
            </a:r>
          </a:p>
        </p:txBody>
      </p:sp>
    </p:spTree>
    <p:extLst>
      <p:ext uri="{BB962C8B-B14F-4D97-AF65-F5344CB8AC3E}">
        <p14:creationId xmlns:p14="http://schemas.microsoft.com/office/powerpoint/2010/main" val="36331102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fade">
                                      <p:cBhvr>
                                        <p:cTn id="7" dur="500"/>
                                        <p:tgtEl>
                                          <p:spTgt spid="33795">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animEffect transition="in" filter="fade">
                                      <p:cBhvr>
                                        <p:cTn id="11" dur="500"/>
                                        <p:tgtEl>
                                          <p:spTgt spid="33795">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795">
                                            <p:txEl>
                                              <p:pRg st="3" end="3"/>
                                            </p:txEl>
                                          </p:spTgt>
                                        </p:tgtEl>
                                        <p:attrNameLst>
                                          <p:attrName>style.visibility</p:attrName>
                                        </p:attrNameLst>
                                      </p:cBhvr>
                                      <p:to>
                                        <p:strVal val="visible"/>
                                      </p:to>
                                    </p:set>
                                    <p:animEffect transition="in" filter="fade">
                                      <p:cBhvr>
                                        <p:cTn id="15" dur="500"/>
                                        <p:tgtEl>
                                          <p:spTgt spid="33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Tham t</a:t>
            </a:r>
            <a:r>
              <a:rPr lang="vi-VN" smtClean="0"/>
              <a:t>rị và tham chiếu</a:t>
            </a:r>
            <a:endParaRPr lang="en-US"/>
          </a:p>
        </p:txBody>
      </p:sp>
      <p:sp>
        <p:nvSpPr>
          <p:cNvPr id="34819" name="Content Placeholder 2"/>
          <p:cNvSpPr>
            <a:spLocks noGrp="1"/>
          </p:cNvSpPr>
          <p:nvPr>
            <p:ph idx="1"/>
          </p:nvPr>
        </p:nvSpPr>
        <p:spPr/>
        <p:txBody>
          <a:bodyPr>
            <a:normAutofit/>
          </a:bodyPr>
          <a:lstStyle/>
          <a:p>
            <a:r>
              <a:rPr lang="en-US" altLang="en-US" sz="2800" dirty="0" err="1" smtClean="0"/>
              <a:t>Tham</a:t>
            </a:r>
            <a:r>
              <a:rPr lang="en-US" altLang="en-US" sz="2800" dirty="0" smtClean="0"/>
              <a:t> </a:t>
            </a:r>
            <a:r>
              <a:rPr lang="en-US" altLang="en-US" sz="2800" dirty="0" err="1" smtClean="0"/>
              <a:t>trị</a:t>
            </a:r>
            <a:r>
              <a:rPr lang="en-US" altLang="en-US" sz="2400" dirty="0" smtClean="0"/>
              <a:t>: k</a:t>
            </a:r>
            <a:r>
              <a:rPr lang="vi-VN" altLang="en-US" sz="2400" dirty="0" smtClean="0"/>
              <a:t>hi thực hiện phép gán biến cho biến thì mặc định giá trị được sao chép từ biến nguồn sang biến đích</a:t>
            </a:r>
            <a:endParaRPr lang="en-US" altLang="en-US" sz="2400" dirty="0" smtClean="0"/>
          </a:p>
          <a:p>
            <a:pPr lvl="1"/>
            <a:r>
              <a:rPr lang="vi-VN" altLang="en-US" sz="2400" dirty="0" smtClean="0"/>
              <a:t>Ví dụ: </a:t>
            </a:r>
            <a:r>
              <a:rPr lang="vi-VN" altLang="en-US" sz="2400" dirty="0" smtClean="0">
                <a:latin typeface="Courier New" panose="02070309020205020404" pitchFamily="49" charset="0"/>
                <a:cs typeface="Courier New" panose="02070309020205020404" pitchFamily="49" charset="0"/>
              </a:rPr>
              <a:t>$a</a:t>
            </a:r>
            <a:r>
              <a:rPr lang="en-US" altLang="en-US" sz="2400" dirty="0" smtClean="0">
                <a:latin typeface="Courier New" panose="02070309020205020404" pitchFamily="49" charset="0"/>
                <a:cs typeface="Courier New" panose="02070309020205020404" pitchFamily="49" charset="0"/>
              </a:rPr>
              <a:t> = 10; $b</a:t>
            </a:r>
            <a:r>
              <a:rPr lang="vi-VN" altLang="en-US" sz="2400" dirty="0" smtClean="0">
                <a:latin typeface="Courier New" panose="02070309020205020404" pitchFamily="49" charset="0"/>
                <a:cs typeface="Courier New" panose="02070309020205020404" pitchFamily="49" charset="0"/>
              </a:rPr>
              <a:t> = $</a:t>
            </a:r>
            <a:r>
              <a:rPr lang="en-US" altLang="en-US" sz="2400" dirty="0" smtClean="0">
                <a:latin typeface="Courier New" panose="02070309020205020404" pitchFamily="49" charset="0"/>
                <a:cs typeface="Courier New" panose="02070309020205020404" pitchFamily="49" charset="0"/>
              </a:rPr>
              <a:t>a</a:t>
            </a:r>
            <a:r>
              <a:rPr lang="vi-VN" altLang="en-US" sz="2400" dirty="0" smtClean="0">
                <a:latin typeface="Courier New" panose="02070309020205020404" pitchFamily="49" charset="0"/>
                <a:cs typeface="Courier New" panose="02070309020205020404" pitchFamily="49" charset="0"/>
              </a:rPr>
              <a:t> </a:t>
            </a:r>
            <a:r>
              <a:rPr lang="vi-VN" altLang="en-US" sz="2400" dirty="0" smtClean="0"/>
              <a:t>(</a:t>
            </a:r>
            <a:r>
              <a:rPr lang="en-US" altLang="en-US" sz="2400" dirty="0" smtClean="0"/>
              <a:t>g</a:t>
            </a:r>
            <a:r>
              <a:rPr lang="vi-VN" altLang="en-US" sz="2400" dirty="0" smtClean="0"/>
              <a:t>iá trị của $</a:t>
            </a:r>
            <a:r>
              <a:rPr lang="en-US" altLang="en-US" sz="2400" dirty="0" smtClean="0"/>
              <a:t>a</a:t>
            </a:r>
            <a:r>
              <a:rPr lang="vi-VN" altLang="en-US" sz="2400" dirty="0" smtClean="0"/>
              <a:t> được sao chép sang $</a:t>
            </a:r>
            <a:r>
              <a:rPr lang="en-US" altLang="en-US" sz="2400" dirty="0" smtClean="0"/>
              <a:t>b</a:t>
            </a:r>
            <a:r>
              <a:rPr lang="vi-VN" altLang="en-US" sz="2400" dirty="0" smtClean="0"/>
              <a:t>)</a:t>
            </a:r>
          </a:p>
          <a:p>
            <a:r>
              <a:rPr lang="vi-VN" altLang="en-US" sz="2400" dirty="0" smtClean="0"/>
              <a:t>Dùng tham chiếu khi muốn đặt thêm một tên cho một biến có sẵn</a:t>
            </a:r>
            <a:endParaRPr lang="en-US" altLang="en-US" sz="2400" dirty="0" smtClean="0"/>
          </a:p>
          <a:p>
            <a:pPr lvl="1"/>
            <a:r>
              <a:rPr lang="vi-VN" altLang="en-US" sz="2400" dirty="0" smtClean="0"/>
              <a:t>Ví dụ: </a:t>
            </a:r>
            <a:r>
              <a:rPr lang="vi-VN" altLang="en-US" sz="2400" dirty="0" smtClean="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a = 10; $b</a:t>
            </a:r>
            <a:r>
              <a:rPr lang="vi-VN" altLang="en-US" sz="2400" dirty="0" smtClean="0">
                <a:latin typeface="Courier New" panose="02070309020205020404" pitchFamily="49" charset="0"/>
                <a:cs typeface="Courier New" panose="02070309020205020404" pitchFamily="49" charset="0"/>
              </a:rPr>
              <a:t> = </a:t>
            </a:r>
            <a:r>
              <a:rPr lang="vi-VN" altLang="en-US" sz="2400" dirty="0" smtClean="0">
                <a:solidFill>
                  <a:srgbClr val="C00000"/>
                </a:solidFill>
                <a:latin typeface="Courier New" panose="02070309020205020404" pitchFamily="49" charset="0"/>
                <a:cs typeface="Courier New" panose="02070309020205020404" pitchFamily="49" charset="0"/>
              </a:rPr>
              <a:t>&amp;</a:t>
            </a:r>
            <a:r>
              <a:rPr lang="vi-VN" altLang="en-US" sz="2400" dirty="0" smtClean="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a</a:t>
            </a:r>
            <a:r>
              <a:rPr lang="vi-VN" altLang="en-US" sz="2400" dirty="0" smtClean="0">
                <a:latin typeface="Courier New" panose="02070309020205020404" pitchFamily="49" charset="0"/>
                <a:cs typeface="Courier New" panose="02070309020205020404" pitchFamily="49" charset="0"/>
              </a:rPr>
              <a:t> </a:t>
            </a:r>
            <a:r>
              <a:rPr lang="vi-VN" altLang="en-US" sz="2400" dirty="0" smtClean="0"/>
              <a:t>(lúc này $</a:t>
            </a:r>
            <a:r>
              <a:rPr lang="en-US" altLang="en-US" sz="2400" dirty="0" smtClean="0"/>
              <a:t>a</a:t>
            </a:r>
            <a:r>
              <a:rPr lang="vi-VN" altLang="en-US" sz="2400" dirty="0" smtClean="0"/>
              <a:t> và $</a:t>
            </a:r>
            <a:r>
              <a:rPr lang="en-US" altLang="en-US" sz="2400" dirty="0" smtClean="0"/>
              <a:t>b</a:t>
            </a:r>
            <a:r>
              <a:rPr lang="vi-VN" altLang="en-US" sz="2400" dirty="0" smtClean="0"/>
              <a:t> là hai tên của cùng một biến)</a:t>
            </a:r>
          </a:p>
        </p:txBody>
      </p:sp>
    </p:spTree>
    <p:extLst>
      <p:ext uri="{BB962C8B-B14F-4D97-AF65-F5344CB8AC3E}">
        <p14:creationId xmlns:p14="http://schemas.microsoft.com/office/powerpoint/2010/main" val="107177525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fade">
                                      <p:cBhvr>
                                        <p:cTn id="7" dur="500"/>
                                        <p:tgtEl>
                                          <p:spTgt spid="3481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animEffect transition="in" filter="fade">
                                      <p:cBhvr>
                                        <p:cTn id="11" dur="500"/>
                                        <p:tgtEl>
                                          <p:spTgt spid="3481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4819">
                                            <p:txEl>
                                              <p:pRg st="2" end="2"/>
                                            </p:txEl>
                                          </p:spTgt>
                                        </p:tgtEl>
                                        <p:attrNameLst>
                                          <p:attrName>style.visibility</p:attrName>
                                        </p:attrNameLst>
                                      </p:cBhvr>
                                      <p:to>
                                        <p:strVal val="visible"/>
                                      </p:to>
                                    </p:set>
                                    <p:animEffect transition="in" filter="fade">
                                      <p:cBhvr>
                                        <p:cTn id="16" dur="500"/>
                                        <p:tgtEl>
                                          <p:spTgt spid="3481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4819">
                                            <p:txEl>
                                              <p:pRg st="3" end="3"/>
                                            </p:txEl>
                                          </p:spTgt>
                                        </p:tgtEl>
                                        <p:attrNameLst>
                                          <p:attrName>style.visibility</p:attrName>
                                        </p:attrNameLst>
                                      </p:cBhvr>
                                      <p:to>
                                        <p:strVal val="visible"/>
                                      </p:to>
                                    </p:set>
                                    <p:animEffect transition="in" filter="fade">
                                      <p:cBhvr>
                                        <p:cTn id="20" dur="500"/>
                                        <p:tgtEl>
                                          <p:spTgt spid="34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Tuổi thọ của biến</a:t>
            </a:r>
          </a:p>
        </p:txBody>
      </p:sp>
      <p:sp>
        <p:nvSpPr>
          <p:cNvPr id="35843" name="Content Placeholder 2"/>
          <p:cNvSpPr>
            <a:spLocks noGrp="1"/>
          </p:cNvSpPr>
          <p:nvPr>
            <p:ph idx="1"/>
          </p:nvPr>
        </p:nvSpPr>
        <p:spPr/>
        <p:txBody>
          <a:bodyPr/>
          <a:lstStyle/>
          <a:p>
            <a:pPr eaLnBrk="1" hangingPunct="1"/>
            <a:r>
              <a:rPr lang="vi-VN" altLang="en-US" sz="2800" dirty="0" smtClean="0"/>
              <a:t>Biến được tạo ra khi được gán giá trị lần đầu và tồn tại trong suốt quá trình thực thi script</a:t>
            </a:r>
            <a:r>
              <a:rPr lang="en-US" altLang="en-US" sz="2800" dirty="0" smtClean="0"/>
              <a:t>.</a:t>
            </a:r>
          </a:p>
          <a:p>
            <a:pPr lvl="1" eaLnBrk="1" hangingPunct="1"/>
            <a:r>
              <a:rPr lang="en-US" altLang="en-US" sz="2400" dirty="0" err="1" smtClean="0"/>
              <a:t>Bao</a:t>
            </a:r>
            <a:r>
              <a:rPr lang="en-US" altLang="en-US" sz="2400" dirty="0" smtClean="0"/>
              <a:t> </a:t>
            </a:r>
            <a:r>
              <a:rPr lang="en-US" altLang="en-US" sz="2400" dirty="0" err="1" smtClean="0"/>
              <a:t>gồm</a:t>
            </a:r>
            <a:r>
              <a:rPr lang="en-US" altLang="en-US" sz="2400" dirty="0" smtClean="0"/>
              <a:t> </a:t>
            </a:r>
            <a:r>
              <a:rPr lang="en-US" altLang="en-US" sz="2400" dirty="0" err="1" smtClean="0"/>
              <a:t>cả</a:t>
            </a:r>
            <a:r>
              <a:rPr lang="en-US" altLang="en-US" sz="2400" dirty="0" smtClean="0"/>
              <a:t> </a:t>
            </a:r>
            <a:r>
              <a:rPr lang="en-US" altLang="en-US" sz="2400" dirty="0" err="1" smtClean="0"/>
              <a:t>các</a:t>
            </a:r>
            <a:r>
              <a:rPr lang="en-US" altLang="en-US" sz="2400" dirty="0" smtClean="0"/>
              <a:t> </a:t>
            </a:r>
            <a:r>
              <a:rPr lang="en-US" altLang="en-US" sz="2400" dirty="0" err="1" smtClean="0"/>
              <a:t>khai</a:t>
            </a:r>
            <a:r>
              <a:rPr lang="en-US" altLang="en-US" sz="2400" dirty="0" smtClean="0"/>
              <a:t> </a:t>
            </a:r>
            <a:r>
              <a:rPr lang="en-US" altLang="en-US" sz="2400" dirty="0" err="1" smtClean="0"/>
              <a:t>báo</a:t>
            </a:r>
            <a:r>
              <a:rPr lang="en-US" altLang="en-US" sz="2400" dirty="0" smtClean="0"/>
              <a:t> </a:t>
            </a:r>
            <a:r>
              <a:rPr lang="en-US" altLang="en-US" sz="2400" dirty="0" err="1" smtClean="0"/>
              <a:t>trong</a:t>
            </a:r>
            <a:r>
              <a:rPr lang="en-US" altLang="en-US" sz="2400" dirty="0" smtClean="0"/>
              <a:t> </a:t>
            </a:r>
            <a:r>
              <a:rPr lang="en-US" altLang="en-US" sz="2400" dirty="0" err="1" smtClean="0"/>
              <a:t>các</a:t>
            </a:r>
            <a:r>
              <a:rPr lang="en-US" altLang="en-US" sz="2400" dirty="0" smtClean="0"/>
              <a:t> file </a:t>
            </a:r>
            <a:r>
              <a:rPr lang="en-US" altLang="en-US" sz="2400" dirty="0" err="1" smtClean="0"/>
              <a:t>được</a:t>
            </a:r>
            <a:r>
              <a:rPr lang="en-US" altLang="en-US" sz="2400" dirty="0" smtClean="0"/>
              <a:t> </a:t>
            </a:r>
            <a:r>
              <a:rPr lang="en-US" altLang="en-US" sz="2400" dirty="0" err="1" smtClean="0"/>
              <a:t>chèn</a:t>
            </a:r>
            <a:r>
              <a:rPr lang="en-US" altLang="en-US" sz="2400" dirty="0" smtClean="0"/>
              <a:t> </a:t>
            </a:r>
            <a:r>
              <a:rPr lang="en-US" altLang="en-US" sz="2400" dirty="0" err="1" smtClean="0"/>
              <a:t>bởi</a:t>
            </a:r>
            <a:r>
              <a:rPr lang="en-US" altLang="en-US" sz="2400" dirty="0" smtClean="0"/>
              <a:t> include(), require().</a:t>
            </a:r>
            <a:endParaRPr lang="vi-VN" altLang="en-US" sz="2400" dirty="0" smtClean="0"/>
          </a:p>
          <a:p>
            <a:pPr eaLnBrk="1" hangingPunct="1"/>
            <a:r>
              <a:rPr lang="vi-VN" altLang="en-US" sz="2800" dirty="0" smtClean="0"/>
              <a:t>Mỗi lần script được thực thi là biến được tạo ra </a:t>
            </a:r>
            <a:r>
              <a:rPr lang="vi-VN" altLang="en-US" sz="2800" u="sng" dirty="0" smtClean="0"/>
              <a:t>độc lập</a:t>
            </a:r>
            <a:r>
              <a:rPr lang="vi-VN" altLang="en-US" sz="2800" dirty="0" smtClean="0"/>
              <a:t> với các lần thực thi khác của cùng script đó</a:t>
            </a:r>
            <a:r>
              <a:rPr lang="en-US" altLang="en-US" sz="2800" dirty="0" smtClean="0"/>
              <a:t>.</a:t>
            </a:r>
            <a:endParaRPr lang="vi-VN" altLang="en-US" sz="2800" dirty="0" smtClean="0"/>
          </a:p>
          <a:p>
            <a:pPr eaLnBrk="1" hangingPunct="1"/>
            <a:endParaRPr lang="en-US" altLang="en-US" dirty="0" smtClean="0"/>
          </a:p>
        </p:txBody>
      </p:sp>
    </p:spTree>
    <p:extLst>
      <p:ext uri="{BB962C8B-B14F-4D97-AF65-F5344CB8AC3E}">
        <p14:creationId xmlns:p14="http://schemas.microsoft.com/office/powerpoint/2010/main" val="28268922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500"/>
                                        <p:tgtEl>
                                          <p:spTgt spid="3584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animEffect transition="in" filter="fade">
                                      <p:cBhvr>
                                        <p:cTn id="11" dur="500"/>
                                        <p:tgtEl>
                                          <p:spTgt spid="3584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5843">
                                            <p:txEl>
                                              <p:pRg st="2" end="2"/>
                                            </p:txEl>
                                          </p:spTgt>
                                        </p:tgtEl>
                                        <p:attrNameLst>
                                          <p:attrName>style.visibility</p:attrName>
                                        </p:attrNameLst>
                                      </p:cBhvr>
                                      <p:to>
                                        <p:strVal val="visible"/>
                                      </p:to>
                                    </p:set>
                                    <p:animEffect transition="in" filter="fade">
                                      <p:cBhvr>
                                        <p:cTn id="16" dur="500"/>
                                        <p:tgtEl>
                                          <p:spTgt spid="358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defRPr/>
            </a:pPr>
            <a:r>
              <a:rPr lang="en-US" smtClean="0"/>
              <a:t>Một số khái niệm (tiếp)</a:t>
            </a:r>
          </a:p>
        </p:txBody>
      </p:sp>
      <p:sp>
        <p:nvSpPr>
          <p:cNvPr id="17411" name="Content Placeholder 2"/>
          <p:cNvSpPr>
            <a:spLocks noGrp="1"/>
          </p:cNvSpPr>
          <p:nvPr>
            <p:ph idx="1"/>
          </p:nvPr>
        </p:nvSpPr>
        <p:spPr/>
        <p:txBody>
          <a:bodyPr>
            <a:normAutofit lnSpcReduction="10000"/>
          </a:bodyPr>
          <a:lstStyle/>
          <a:p>
            <a:pPr eaLnBrk="1" hangingPunct="1"/>
            <a:r>
              <a:rPr lang="en-US" altLang="en-US" smtClean="0"/>
              <a:t>Server (máy chủ)</a:t>
            </a:r>
          </a:p>
          <a:p>
            <a:pPr lvl="1" eaLnBrk="1" hangingPunct="1"/>
            <a:r>
              <a:rPr lang="en-US" altLang="en-US" smtClean="0"/>
              <a:t>Là máy tính có cấu hình cao, hoạt động ổn định, chuyên cung cấp tài nguyên, dịch vụ cho các máy tính khác.</a:t>
            </a:r>
          </a:p>
          <a:p>
            <a:pPr lvl="1" eaLnBrk="1" hangingPunct="1"/>
            <a:r>
              <a:rPr lang="en-US" altLang="en-US" smtClean="0"/>
              <a:t>Một máy chủ có thể dùng cho một hay nhiều mục đích. Tên máy chủ thường gắn với mục đích sử dụng, ví dụ:</a:t>
            </a:r>
          </a:p>
          <a:p>
            <a:pPr lvl="2" eaLnBrk="1" hangingPunct="1"/>
            <a:r>
              <a:rPr lang="en-US" altLang="en-US" smtClean="0"/>
              <a:t>File server</a:t>
            </a:r>
          </a:p>
          <a:p>
            <a:pPr lvl="2" eaLnBrk="1" hangingPunct="1"/>
            <a:r>
              <a:rPr lang="en-US" altLang="en-US" smtClean="0"/>
              <a:t>Mail server</a:t>
            </a:r>
          </a:p>
          <a:p>
            <a:pPr lvl="2" eaLnBrk="1" hangingPunct="1"/>
            <a:r>
              <a:rPr lang="en-US" altLang="en-US" b="1" smtClean="0"/>
              <a:t>Web server</a:t>
            </a:r>
          </a:p>
        </p:txBody>
      </p:sp>
    </p:spTree>
    <p:extLst>
      <p:ext uri="{BB962C8B-B14F-4D97-AF65-F5344CB8AC3E}">
        <p14:creationId xmlns:p14="http://schemas.microsoft.com/office/powerpoint/2010/main" val="28362476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fade">
                                      <p:cBhvr>
                                        <p:cTn id="7" dur="500"/>
                                        <p:tgtEl>
                                          <p:spTgt spid="174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411">
                                            <p:txEl>
                                              <p:pRg st="2" end="2"/>
                                            </p:txEl>
                                          </p:spTgt>
                                        </p:tgtEl>
                                        <p:attrNameLst>
                                          <p:attrName>style.visibility</p:attrName>
                                        </p:attrNameLst>
                                      </p:cBhvr>
                                      <p:to>
                                        <p:strVal val="visible"/>
                                      </p:to>
                                    </p:set>
                                    <p:animEffect transition="in" filter="fade">
                                      <p:cBhvr>
                                        <p:cTn id="12" dur="500"/>
                                        <p:tgtEl>
                                          <p:spTgt spid="17411">
                                            <p:txEl>
                                              <p:pRg st="2" end="2"/>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7411">
                                            <p:txEl>
                                              <p:pRg st="3" end="3"/>
                                            </p:txEl>
                                          </p:spTgt>
                                        </p:tgtEl>
                                        <p:attrNameLst>
                                          <p:attrName>style.visibility</p:attrName>
                                        </p:attrNameLst>
                                      </p:cBhvr>
                                      <p:to>
                                        <p:strVal val="visible"/>
                                      </p:to>
                                    </p:set>
                                    <p:animEffect transition="in" filter="fade">
                                      <p:cBhvr>
                                        <p:cTn id="16" dur="500"/>
                                        <p:tgtEl>
                                          <p:spTgt spid="17411">
                                            <p:txEl>
                                              <p:pRg st="3" end="3"/>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7411">
                                            <p:txEl>
                                              <p:pRg st="4" end="4"/>
                                            </p:txEl>
                                          </p:spTgt>
                                        </p:tgtEl>
                                        <p:attrNameLst>
                                          <p:attrName>style.visibility</p:attrName>
                                        </p:attrNameLst>
                                      </p:cBhvr>
                                      <p:to>
                                        <p:strVal val="visible"/>
                                      </p:to>
                                    </p:set>
                                    <p:animEffect transition="in" filter="fade">
                                      <p:cBhvr>
                                        <p:cTn id="20" dur="500"/>
                                        <p:tgtEl>
                                          <p:spTgt spid="17411">
                                            <p:txEl>
                                              <p:pRg st="4" end="4"/>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17411">
                                            <p:txEl>
                                              <p:pRg st="5" end="5"/>
                                            </p:txEl>
                                          </p:spTgt>
                                        </p:tgtEl>
                                        <p:attrNameLst>
                                          <p:attrName>style.visibility</p:attrName>
                                        </p:attrNameLst>
                                      </p:cBhvr>
                                      <p:to>
                                        <p:strVal val="visible"/>
                                      </p:to>
                                    </p:set>
                                    <p:animEffect transition="in" filter="fade">
                                      <p:cBhvr>
                                        <p:cTn id="24" dur="5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Phạm vi của biến</a:t>
            </a:r>
          </a:p>
        </p:txBody>
      </p:sp>
      <p:sp>
        <p:nvSpPr>
          <p:cNvPr id="36867" name="Content Placeholder 2"/>
          <p:cNvSpPr>
            <a:spLocks noGrp="1"/>
          </p:cNvSpPr>
          <p:nvPr>
            <p:ph idx="1"/>
          </p:nvPr>
        </p:nvSpPr>
        <p:spPr/>
        <p:txBody>
          <a:bodyPr/>
          <a:lstStyle/>
          <a:p>
            <a:pPr eaLnBrk="1" hangingPunct="1"/>
            <a:r>
              <a:rPr lang="en-US" altLang="en-US" dirty="0" err="1" smtClean="0"/>
              <a:t>Phạm</a:t>
            </a:r>
            <a:r>
              <a:rPr lang="en-US" altLang="en-US" dirty="0" smtClean="0"/>
              <a:t> vi </a:t>
            </a:r>
            <a:r>
              <a:rPr lang="en-US" altLang="en-US" dirty="0" err="1" smtClean="0"/>
              <a:t>của</a:t>
            </a:r>
            <a:r>
              <a:rPr lang="en-US" altLang="en-US" dirty="0" smtClean="0"/>
              <a:t> </a:t>
            </a:r>
            <a:r>
              <a:rPr lang="en-US" altLang="en-US" dirty="0" err="1" smtClean="0"/>
              <a:t>biến</a:t>
            </a:r>
            <a:r>
              <a:rPr lang="en-US" altLang="en-US" dirty="0" smtClean="0"/>
              <a:t> </a:t>
            </a:r>
            <a:r>
              <a:rPr lang="en-US" altLang="en-US" dirty="0" err="1" smtClean="0"/>
              <a:t>là</a:t>
            </a:r>
            <a:r>
              <a:rPr lang="en-US" altLang="en-US" dirty="0" smtClean="0"/>
              <a:t> </a:t>
            </a:r>
            <a:r>
              <a:rPr lang="en-US" altLang="en-US" dirty="0" err="1" smtClean="0"/>
              <a:t>phạm</a:t>
            </a:r>
            <a:r>
              <a:rPr lang="en-US" altLang="en-US" dirty="0" smtClean="0"/>
              <a:t> vi ở </a:t>
            </a:r>
            <a:r>
              <a:rPr lang="en-US" altLang="en-US" dirty="0" err="1" smtClean="0"/>
              <a:t>đó</a:t>
            </a:r>
            <a:r>
              <a:rPr lang="en-US" altLang="en-US" dirty="0" smtClean="0"/>
              <a:t> </a:t>
            </a:r>
            <a:r>
              <a:rPr lang="en-US" altLang="en-US" dirty="0" err="1" smtClean="0"/>
              <a:t>biến</a:t>
            </a:r>
            <a:r>
              <a:rPr lang="en-US" altLang="en-US" dirty="0" smtClean="0"/>
              <a:t> </a:t>
            </a:r>
            <a:r>
              <a:rPr lang="en-US" altLang="en-US" dirty="0" err="1" smtClean="0"/>
              <a:t>xác</a:t>
            </a:r>
            <a:r>
              <a:rPr lang="en-US" altLang="en-US" dirty="0" smtClean="0"/>
              <a:t> </a:t>
            </a:r>
            <a:r>
              <a:rPr lang="en-US" altLang="en-US" dirty="0" err="1" smtClean="0"/>
              <a:t>định</a:t>
            </a:r>
            <a:r>
              <a:rPr lang="en-US" altLang="en-US" dirty="0" smtClean="0"/>
              <a:t>. </a:t>
            </a:r>
          </a:p>
          <a:p>
            <a:pPr eaLnBrk="1" hangingPunct="1"/>
            <a:r>
              <a:rPr lang="en-US" altLang="en-US" dirty="0" err="1" smtClean="0"/>
              <a:t>Trong</a:t>
            </a:r>
            <a:r>
              <a:rPr lang="en-US" altLang="en-US" dirty="0" smtClean="0"/>
              <a:t> PHP, </a:t>
            </a:r>
            <a:r>
              <a:rPr lang="en-US" altLang="en-US" dirty="0" err="1" smtClean="0"/>
              <a:t>biến</a:t>
            </a:r>
            <a:r>
              <a:rPr lang="en-US" altLang="en-US" dirty="0" smtClean="0"/>
              <a:t> c</a:t>
            </a:r>
            <a:r>
              <a:rPr lang="vi-VN" altLang="en-US" dirty="0" smtClean="0"/>
              <a:t>ó ba mức phạm vi:</a:t>
            </a:r>
          </a:p>
          <a:p>
            <a:pPr lvl="1" eaLnBrk="1" hangingPunct="1"/>
            <a:r>
              <a:rPr lang="en-US" altLang="en-US" i="1" dirty="0" smtClean="0"/>
              <a:t>Local variables </a:t>
            </a:r>
            <a:r>
              <a:rPr lang="en-US" altLang="en-US" dirty="0" smtClean="0"/>
              <a:t>– </a:t>
            </a:r>
            <a:r>
              <a:rPr lang="en-US" altLang="en-US" dirty="0" err="1" smtClean="0"/>
              <a:t>biến</a:t>
            </a:r>
            <a:r>
              <a:rPr lang="en-US" altLang="en-US" dirty="0" smtClean="0"/>
              <a:t> </a:t>
            </a:r>
            <a:r>
              <a:rPr lang="en-US" altLang="en-US" dirty="0" err="1" smtClean="0"/>
              <a:t>cục</a:t>
            </a:r>
            <a:r>
              <a:rPr lang="en-US" altLang="en-US" dirty="0" smtClean="0"/>
              <a:t> </a:t>
            </a:r>
            <a:r>
              <a:rPr lang="en-US" altLang="en-US" dirty="0" err="1" smtClean="0"/>
              <a:t>bộ</a:t>
            </a:r>
            <a:endParaRPr lang="en-US" altLang="en-US" dirty="0" smtClean="0"/>
          </a:p>
          <a:p>
            <a:pPr lvl="2" eaLnBrk="1" hangingPunct="1"/>
            <a:r>
              <a:rPr lang="en-US" altLang="en-US" dirty="0" smtClean="0"/>
              <a:t>K</a:t>
            </a:r>
            <a:r>
              <a:rPr lang="vi-VN" altLang="en-US" dirty="0" smtClean="0"/>
              <a:t>hai báo</a:t>
            </a:r>
            <a:r>
              <a:rPr lang="en-US" altLang="en-US" dirty="0" smtClean="0"/>
              <a:t>, </a:t>
            </a:r>
            <a:r>
              <a:rPr lang="en-US" altLang="en-US" dirty="0" err="1" smtClean="0"/>
              <a:t>khởi</a:t>
            </a:r>
            <a:r>
              <a:rPr lang="en-US" altLang="en-US" dirty="0" smtClean="0"/>
              <a:t> </a:t>
            </a:r>
            <a:r>
              <a:rPr lang="en-US" altLang="en-US" dirty="0" err="1" smtClean="0"/>
              <a:t>tạo</a:t>
            </a:r>
            <a:r>
              <a:rPr lang="en-US" altLang="en-US" dirty="0" smtClean="0"/>
              <a:t> </a:t>
            </a:r>
            <a:r>
              <a:rPr lang="en-US" altLang="en-US" dirty="0" err="1" smtClean="0"/>
              <a:t>trong</a:t>
            </a:r>
            <a:r>
              <a:rPr lang="en-US" altLang="en-US" dirty="0" smtClean="0"/>
              <a:t> </a:t>
            </a:r>
            <a:r>
              <a:rPr lang="en-US" altLang="en-US" dirty="0" err="1" smtClean="0"/>
              <a:t>hàm</a:t>
            </a:r>
            <a:endParaRPr lang="en-US" altLang="en-US" dirty="0" smtClean="0"/>
          </a:p>
          <a:p>
            <a:pPr lvl="2" eaLnBrk="1" hangingPunct="1"/>
            <a:r>
              <a:rPr lang="en-US" altLang="en-US" dirty="0" err="1" smtClean="0"/>
              <a:t>Có</a:t>
            </a:r>
            <a:r>
              <a:rPr lang="en-US" altLang="en-US" dirty="0" smtClean="0"/>
              <a:t> </a:t>
            </a:r>
            <a:r>
              <a:rPr lang="en-US" altLang="en-US" dirty="0" err="1" smtClean="0"/>
              <a:t>tác</a:t>
            </a:r>
            <a:r>
              <a:rPr lang="en-US" altLang="en-US" dirty="0" smtClean="0"/>
              <a:t> </a:t>
            </a:r>
            <a:r>
              <a:rPr lang="en-US" altLang="en-US" dirty="0" err="1" smtClean="0"/>
              <a:t>dụng</a:t>
            </a:r>
            <a:r>
              <a:rPr lang="en-US" altLang="en-US" dirty="0" smtClean="0"/>
              <a:t> </a:t>
            </a:r>
            <a:r>
              <a:rPr lang="en-US" altLang="en-US" dirty="0" err="1" smtClean="0"/>
              <a:t>từ</a:t>
            </a:r>
            <a:r>
              <a:rPr lang="en-US" altLang="en-US" dirty="0" smtClean="0"/>
              <a:t> </a:t>
            </a:r>
            <a:r>
              <a:rPr lang="en-US" altLang="en-US" dirty="0" err="1" smtClean="0"/>
              <a:t>khi</a:t>
            </a:r>
            <a:r>
              <a:rPr lang="en-US" altLang="en-US" dirty="0" smtClean="0"/>
              <a:t> </a:t>
            </a:r>
            <a:r>
              <a:rPr lang="en-US" altLang="en-US" dirty="0" err="1" smtClean="0"/>
              <a:t>khởi</a:t>
            </a:r>
            <a:r>
              <a:rPr lang="en-US" altLang="en-US" dirty="0" smtClean="0"/>
              <a:t> </a:t>
            </a:r>
            <a:r>
              <a:rPr lang="en-US" altLang="en-US" dirty="0" err="1" smtClean="0"/>
              <a:t>tạo</a:t>
            </a:r>
            <a:r>
              <a:rPr lang="en-US" altLang="en-US" dirty="0" smtClean="0"/>
              <a:t> </a:t>
            </a:r>
            <a:r>
              <a:rPr lang="en-US" altLang="en-US" dirty="0" err="1" smtClean="0"/>
              <a:t>đến</a:t>
            </a:r>
            <a:r>
              <a:rPr lang="en-US" altLang="en-US" dirty="0" smtClean="0"/>
              <a:t> </a:t>
            </a:r>
            <a:r>
              <a:rPr lang="en-US" altLang="en-US" dirty="0" err="1" smtClean="0"/>
              <a:t>hết</a:t>
            </a:r>
            <a:r>
              <a:rPr lang="en-US" altLang="en-US" dirty="0" smtClean="0"/>
              <a:t> </a:t>
            </a:r>
            <a:r>
              <a:rPr lang="en-US" altLang="en-US" dirty="0" err="1" smtClean="0"/>
              <a:t>hàm</a:t>
            </a:r>
            <a:r>
              <a:rPr lang="en-US" altLang="en-US" dirty="0" smtClean="0"/>
              <a:t>.</a:t>
            </a:r>
            <a:endParaRPr lang="vi-VN" altLang="en-US" dirty="0" smtClean="0"/>
          </a:p>
          <a:p>
            <a:pPr lvl="1" eaLnBrk="1" hangingPunct="1"/>
            <a:endParaRPr lang="vi-VN" altLang="en-US" dirty="0" smtClean="0"/>
          </a:p>
        </p:txBody>
      </p:sp>
    </p:spTree>
    <p:extLst>
      <p:ext uri="{BB962C8B-B14F-4D97-AF65-F5344CB8AC3E}">
        <p14:creationId xmlns:p14="http://schemas.microsoft.com/office/powerpoint/2010/main" val="2169320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fade">
                                      <p:cBhvr>
                                        <p:cTn id="7" dur="500"/>
                                        <p:tgtEl>
                                          <p:spTgt spid="3686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7">
                                            <p:txEl>
                                              <p:pRg st="2" end="2"/>
                                            </p:txEl>
                                          </p:spTgt>
                                        </p:tgtEl>
                                        <p:attrNameLst>
                                          <p:attrName>style.visibility</p:attrName>
                                        </p:attrNameLst>
                                      </p:cBhvr>
                                      <p:to>
                                        <p:strVal val="visible"/>
                                      </p:to>
                                    </p:set>
                                    <p:animEffect transition="in" filter="fade">
                                      <p:cBhvr>
                                        <p:cTn id="10" dur="500"/>
                                        <p:tgtEl>
                                          <p:spTgt spid="3686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7">
                                            <p:txEl>
                                              <p:pRg st="3" end="3"/>
                                            </p:txEl>
                                          </p:spTgt>
                                        </p:tgtEl>
                                        <p:attrNameLst>
                                          <p:attrName>style.visibility</p:attrName>
                                        </p:attrNameLst>
                                      </p:cBhvr>
                                      <p:to>
                                        <p:strVal val="visible"/>
                                      </p:to>
                                    </p:set>
                                    <p:animEffect transition="in" filter="fade">
                                      <p:cBhvr>
                                        <p:cTn id="13" dur="500"/>
                                        <p:tgtEl>
                                          <p:spTgt spid="3686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7">
                                            <p:txEl>
                                              <p:pRg st="4" end="4"/>
                                            </p:txEl>
                                          </p:spTgt>
                                        </p:tgtEl>
                                        <p:attrNameLst>
                                          <p:attrName>style.visibility</p:attrName>
                                        </p:attrNameLst>
                                      </p:cBhvr>
                                      <p:to>
                                        <p:strVal val="visible"/>
                                      </p:to>
                                    </p:set>
                                    <p:animEffect transition="in" filter="fade">
                                      <p:cBhvr>
                                        <p:cTn id="16" dur="500"/>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Phạm vi của biến (tiếp)</a:t>
            </a:r>
          </a:p>
        </p:txBody>
      </p:sp>
      <p:sp>
        <p:nvSpPr>
          <p:cNvPr id="36867" name="Content Placeholder 2"/>
          <p:cNvSpPr>
            <a:spLocks noGrp="1"/>
          </p:cNvSpPr>
          <p:nvPr>
            <p:ph idx="1"/>
          </p:nvPr>
        </p:nvSpPr>
        <p:spPr/>
        <p:txBody>
          <a:bodyPr/>
          <a:lstStyle/>
          <a:p>
            <a:pPr eaLnBrk="1" hangingPunct="1"/>
            <a:r>
              <a:rPr lang="en-US" altLang="en-US" smtClean="0"/>
              <a:t>B</a:t>
            </a:r>
            <a:r>
              <a:rPr lang="vi-VN" altLang="en-US" smtClean="0"/>
              <a:t>a mức phạm vi:</a:t>
            </a:r>
          </a:p>
          <a:p>
            <a:pPr lvl="1" eaLnBrk="1" hangingPunct="1"/>
            <a:r>
              <a:rPr lang="en-US" altLang="en-US" i="1" smtClean="0"/>
              <a:t>Global variables </a:t>
            </a:r>
            <a:r>
              <a:rPr lang="en-US" altLang="en-US" smtClean="0"/>
              <a:t>– biến toàn </a:t>
            </a:r>
            <a:r>
              <a:rPr lang="vi-VN" altLang="en-US" smtClean="0"/>
              <a:t>cục</a:t>
            </a:r>
            <a:endParaRPr lang="en-US" altLang="en-US" smtClean="0"/>
          </a:p>
          <a:p>
            <a:pPr lvl="2" eaLnBrk="1" hangingPunct="1"/>
            <a:r>
              <a:rPr lang="en-US" altLang="en-US" smtClean="0"/>
              <a:t>K</a:t>
            </a:r>
            <a:r>
              <a:rPr lang="vi-VN" altLang="en-US" smtClean="0"/>
              <a:t>hai báo</a:t>
            </a:r>
            <a:r>
              <a:rPr lang="en-US" altLang="en-US" smtClean="0"/>
              <a:t>, khởi tạo ngoài hàm</a:t>
            </a:r>
          </a:p>
          <a:p>
            <a:pPr lvl="2" eaLnBrk="1" hangingPunct="1"/>
            <a:r>
              <a:rPr lang="en-US" altLang="en-US" smtClean="0"/>
              <a:t>Có tác dụng từ khi khởi tạo đến hết file</a:t>
            </a:r>
          </a:p>
          <a:p>
            <a:pPr lvl="3" eaLnBrk="1" hangingPunct="1"/>
            <a:r>
              <a:rPr lang="en-US" altLang="en-US" smtClean="0"/>
              <a:t>Thường </a:t>
            </a:r>
            <a:r>
              <a:rPr lang="vi-VN" altLang="en-US" smtClean="0"/>
              <a:t>sử dụng bên trong </a:t>
            </a:r>
            <a:r>
              <a:rPr lang="en-US" altLang="en-US" smtClean="0"/>
              <a:t>các </a:t>
            </a:r>
            <a:r>
              <a:rPr lang="vi-VN" altLang="en-US" smtClean="0"/>
              <a:t>script, </a:t>
            </a:r>
            <a:endParaRPr lang="en-US" altLang="en-US" smtClean="0"/>
          </a:p>
          <a:p>
            <a:pPr lvl="3" eaLnBrk="1" hangingPunct="1"/>
            <a:r>
              <a:rPr lang="en-US" altLang="en-US" smtClean="0"/>
              <a:t>M</a:t>
            </a:r>
            <a:r>
              <a:rPr lang="vi-VN" altLang="en-US" smtClean="0"/>
              <a:t>ặc định là không thể sử dụng bên trong các hàm</a:t>
            </a:r>
            <a:r>
              <a:rPr lang="en-US" altLang="en-US" smtClean="0"/>
              <a:t>.</a:t>
            </a:r>
          </a:p>
          <a:p>
            <a:pPr lvl="3" eaLnBrk="1" hangingPunct="1"/>
            <a:r>
              <a:rPr lang="en-US" altLang="en-US" smtClean="0"/>
              <a:t>Nếu sử dụng trong hàm thì khi đó xem như biến được khai báo lại và trở thành biến cục bộ.</a:t>
            </a:r>
          </a:p>
        </p:txBody>
      </p:sp>
    </p:spTree>
    <p:extLst>
      <p:ext uri="{BB962C8B-B14F-4D97-AF65-F5344CB8AC3E}">
        <p14:creationId xmlns:p14="http://schemas.microsoft.com/office/powerpoint/2010/main" val="34956155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fade">
                                      <p:cBhvr>
                                        <p:cTn id="10" dur="500"/>
                                        <p:tgtEl>
                                          <p:spTgt spid="3686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Effect transition="in" filter="fade">
                                      <p:cBhvr>
                                        <p:cTn id="13" dur="500"/>
                                        <p:tgtEl>
                                          <p:spTgt spid="3686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7">
                                            <p:txEl>
                                              <p:pRg st="3" end="3"/>
                                            </p:txEl>
                                          </p:spTgt>
                                        </p:tgtEl>
                                        <p:attrNameLst>
                                          <p:attrName>style.visibility</p:attrName>
                                        </p:attrNameLst>
                                      </p:cBhvr>
                                      <p:to>
                                        <p:strVal val="visible"/>
                                      </p:to>
                                    </p:set>
                                    <p:animEffect transition="in" filter="fade">
                                      <p:cBhvr>
                                        <p:cTn id="16" dur="500"/>
                                        <p:tgtEl>
                                          <p:spTgt spid="3686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6867">
                                            <p:txEl>
                                              <p:pRg st="4" end="4"/>
                                            </p:txEl>
                                          </p:spTgt>
                                        </p:tgtEl>
                                        <p:attrNameLst>
                                          <p:attrName>style.visibility</p:attrName>
                                        </p:attrNameLst>
                                      </p:cBhvr>
                                      <p:to>
                                        <p:strVal val="visible"/>
                                      </p:to>
                                    </p:set>
                                    <p:animEffect transition="in" filter="fade">
                                      <p:cBhvr>
                                        <p:cTn id="19" dur="500"/>
                                        <p:tgtEl>
                                          <p:spTgt spid="3686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6867">
                                            <p:txEl>
                                              <p:pRg st="5" end="5"/>
                                            </p:txEl>
                                          </p:spTgt>
                                        </p:tgtEl>
                                        <p:attrNameLst>
                                          <p:attrName>style.visibility</p:attrName>
                                        </p:attrNameLst>
                                      </p:cBhvr>
                                      <p:to>
                                        <p:strVal val="visible"/>
                                      </p:to>
                                    </p:set>
                                    <p:animEffect transition="in" filter="fade">
                                      <p:cBhvr>
                                        <p:cTn id="22" dur="500"/>
                                        <p:tgtEl>
                                          <p:spTgt spid="3686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867">
                                            <p:txEl>
                                              <p:pRg st="6" end="6"/>
                                            </p:txEl>
                                          </p:spTgt>
                                        </p:tgtEl>
                                        <p:attrNameLst>
                                          <p:attrName>style.visibility</p:attrName>
                                        </p:attrNameLst>
                                      </p:cBhvr>
                                      <p:to>
                                        <p:strVal val="visible"/>
                                      </p:to>
                                    </p:set>
                                    <p:animEffect transition="in" filter="fade">
                                      <p:cBhvr>
                                        <p:cTn id="25"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Phạm vi của biến (tiếp)</a:t>
            </a:r>
          </a:p>
        </p:txBody>
      </p:sp>
      <p:sp>
        <p:nvSpPr>
          <p:cNvPr id="36867" name="Content Placeholder 2"/>
          <p:cNvSpPr>
            <a:spLocks noGrp="1"/>
          </p:cNvSpPr>
          <p:nvPr>
            <p:ph idx="1"/>
          </p:nvPr>
        </p:nvSpPr>
        <p:spPr/>
        <p:txBody>
          <a:bodyPr>
            <a:normAutofit lnSpcReduction="10000"/>
          </a:bodyPr>
          <a:lstStyle/>
          <a:p>
            <a:pPr eaLnBrk="1" hangingPunct="1"/>
            <a:r>
              <a:rPr lang="en-US" altLang="en-US" smtClean="0"/>
              <a:t>B</a:t>
            </a:r>
            <a:r>
              <a:rPr lang="vi-VN" altLang="en-US" smtClean="0"/>
              <a:t>a mức phạm vi:</a:t>
            </a:r>
          </a:p>
          <a:p>
            <a:pPr lvl="1" eaLnBrk="1" hangingPunct="1"/>
            <a:r>
              <a:rPr lang="en-US" altLang="en-US" i="1" smtClean="0"/>
              <a:t>SuperGlobal Variables </a:t>
            </a:r>
            <a:r>
              <a:rPr lang="en-US" altLang="en-US" smtClean="0"/>
              <a:t>- b</a:t>
            </a:r>
            <a:r>
              <a:rPr lang="vi-VN" altLang="en-US" smtClean="0"/>
              <a:t>iến siêu toàn cục:</a:t>
            </a:r>
            <a:r>
              <a:rPr lang="en-US" altLang="en-US" smtClean="0"/>
              <a:t> </a:t>
            </a:r>
          </a:p>
          <a:p>
            <a:pPr lvl="2" eaLnBrk="1" hangingPunct="1"/>
            <a:r>
              <a:rPr lang="en-US" altLang="en-US" smtClean="0"/>
              <a:t>Là các biến được PHP định nghĩa sẵn.</a:t>
            </a:r>
          </a:p>
          <a:p>
            <a:pPr lvl="2" eaLnBrk="1" hangingPunct="1"/>
            <a:r>
              <a:rPr lang="en-US" altLang="en-US" smtClean="0"/>
              <a:t>K</a:t>
            </a:r>
            <a:r>
              <a:rPr lang="vi-VN" altLang="en-US" smtClean="0"/>
              <a:t>hông thể định nghĩa </a:t>
            </a:r>
            <a:r>
              <a:rPr lang="en-US" altLang="en-US" smtClean="0"/>
              <a:t>(lại) </a:t>
            </a:r>
            <a:r>
              <a:rPr lang="vi-VN" altLang="en-US" smtClean="0"/>
              <a:t>bởi người dùng</a:t>
            </a:r>
            <a:r>
              <a:rPr lang="en-US" altLang="en-US" smtClean="0"/>
              <a:t>.</a:t>
            </a:r>
            <a:endParaRPr lang="vi-VN" altLang="en-US" smtClean="0"/>
          </a:p>
          <a:p>
            <a:pPr lvl="2" eaLnBrk="1" hangingPunct="1"/>
            <a:r>
              <a:rPr lang="en-US" altLang="en-US" smtClean="0"/>
              <a:t>C</a:t>
            </a:r>
            <a:r>
              <a:rPr lang="vi-VN" altLang="en-US" smtClean="0"/>
              <a:t>ó thể sử dụng ở mọi nơi</a:t>
            </a:r>
            <a:r>
              <a:rPr lang="en-US" altLang="en-US" smtClean="0"/>
              <a:t>.</a:t>
            </a:r>
          </a:p>
          <a:p>
            <a:pPr lvl="2" eaLnBrk="1" hangingPunct="1"/>
            <a:r>
              <a:rPr lang="en-US" altLang="en-US" smtClean="0"/>
              <a:t>Một số biến siêu toàn cục: </a:t>
            </a:r>
          </a:p>
          <a:p>
            <a:pPr lvl="3" eaLnBrk="1" hangingPunct="1"/>
            <a:r>
              <a:rPr lang="en-US" altLang="en-US" smtClean="0"/>
              <a:t>$GLOBALS, </a:t>
            </a:r>
          </a:p>
          <a:p>
            <a:pPr lvl="3" eaLnBrk="1" hangingPunct="1"/>
            <a:r>
              <a:rPr lang="en-US" altLang="en-US" smtClean="0"/>
              <a:t>$_GET, $_POST, $_REQUEST, </a:t>
            </a:r>
          </a:p>
          <a:p>
            <a:pPr lvl="3" eaLnBrk="1" hangingPunct="1"/>
            <a:r>
              <a:rPr lang="en-US" altLang="en-US" smtClean="0"/>
              <a:t>$_SESSION, $_COOKIE, </a:t>
            </a:r>
          </a:p>
          <a:p>
            <a:pPr lvl="3" eaLnBrk="1" hangingPunct="1"/>
            <a:r>
              <a:rPr lang="en-US" altLang="en-US" smtClean="0"/>
              <a:t>$_SERVER,...</a:t>
            </a:r>
          </a:p>
          <a:p>
            <a:pPr lvl="3" eaLnBrk="1" hangingPunct="1"/>
            <a:endParaRPr lang="en-US" altLang="en-US" smtClean="0"/>
          </a:p>
        </p:txBody>
      </p:sp>
    </p:spTree>
    <p:extLst>
      <p:ext uri="{BB962C8B-B14F-4D97-AF65-F5344CB8AC3E}">
        <p14:creationId xmlns:p14="http://schemas.microsoft.com/office/powerpoint/2010/main" val="289110640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fade">
                                      <p:cBhvr>
                                        <p:cTn id="10" dur="500"/>
                                        <p:tgtEl>
                                          <p:spTgt spid="3686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Effect transition="in" filter="fade">
                                      <p:cBhvr>
                                        <p:cTn id="13" dur="500"/>
                                        <p:tgtEl>
                                          <p:spTgt spid="3686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7">
                                            <p:txEl>
                                              <p:pRg st="3" end="3"/>
                                            </p:txEl>
                                          </p:spTgt>
                                        </p:tgtEl>
                                        <p:attrNameLst>
                                          <p:attrName>style.visibility</p:attrName>
                                        </p:attrNameLst>
                                      </p:cBhvr>
                                      <p:to>
                                        <p:strVal val="visible"/>
                                      </p:to>
                                    </p:set>
                                    <p:animEffect transition="in" filter="fade">
                                      <p:cBhvr>
                                        <p:cTn id="16" dur="500"/>
                                        <p:tgtEl>
                                          <p:spTgt spid="3686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6867">
                                            <p:txEl>
                                              <p:pRg st="4" end="4"/>
                                            </p:txEl>
                                          </p:spTgt>
                                        </p:tgtEl>
                                        <p:attrNameLst>
                                          <p:attrName>style.visibility</p:attrName>
                                        </p:attrNameLst>
                                      </p:cBhvr>
                                      <p:to>
                                        <p:strVal val="visible"/>
                                      </p:to>
                                    </p:set>
                                    <p:animEffect transition="in" filter="fade">
                                      <p:cBhvr>
                                        <p:cTn id="19" dur="500"/>
                                        <p:tgtEl>
                                          <p:spTgt spid="36867">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6867">
                                            <p:txEl>
                                              <p:pRg st="5" end="5"/>
                                            </p:txEl>
                                          </p:spTgt>
                                        </p:tgtEl>
                                        <p:attrNameLst>
                                          <p:attrName>style.visibility</p:attrName>
                                        </p:attrNameLst>
                                      </p:cBhvr>
                                      <p:to>
                                        <p:strVal val="visible"/>
                                      </p:to>
                                    </p:set>
                                    <p:animEffect transition="in" filter="fade">
                                      <p:cBhvr>
                                        <p:cTn id="24" dur="500"/>
                                        <p:tgtEl>
                                          <p:spTgt spid="36867">
                                            <p:txEl>
                                              <p:pRg st="5" end="5"/>
                                            </p:txEl>
                                          </p:spTgt>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36867">
                                            <p:txEl>
                                              <p:pRg st="6" end="6"/>
                                            </p:txEl>
                                          </p:spTgt>
                                        </p:tgtEl>
                                        <p:attrNameLst>
                                          <p:attrName>style.visibility</p:attrName>
                                        </p:attrNameLst>
                                      </p:cBhvr>
                                      <p:to>
                                        <p:strVal val="visible"/>
                                      </p:to>
                                    </p:set>
                                    <p:animEffect transition="in" filter="fade">
                                      <p:cBhvr>
                                        <p:cTn id="28" dur="500"/>
                                        <p:tgtEl>
                                          <p:spTgt spid="36867">
                                            <p:txEl>
                                              <p:pRg st="6" end="6"/>
                                            </p:txEl>
                                          </p:spTgt>
                                        </p:tgtEl>
                                      </p:cBhvr>
                                    </p:animEffect>
                                  </p:childTnLst>
                                </p:cTn>
                              </p:par>
                            </p:childTnLst>
                          </p:cTn>
                        </p:par>
                        <p:par>
                          <p:cTn id="29" fill="hold" nodeType="afterGroup">
                            <p:stCondLst>
                              <p:cond delay="1000"/>
                            </p:stCondLst>
                            <p:childTnLst>
                              <p:par>
                                <p:cTn id="30" presetID="10" presetClass="entr" presetSubtype="0" fill="hold" nodeType="afterEffect">
                                  <p:stCondLst>
                                    <p:cond delay="0"/>
                                  </p:stCondLst>
                                  <p:childTnLst>
                                    <p:set>
                                      <p:cBhvr>
                                        <p:cTn id="31" dur="1" fill="hold">
                                          <p:stCondLst>
                                            <p:cond delay="0"/>
                                          </p:stCondLst>
                                        </p:cTn>
                                        <p:tgtEl>
                                          <p:spTgt spid="36867">
                                            <p:txEl>
                                              <p:pRg st="7" end="7"/>
                                            </p:txEl>
                                          </p:spTgt>
                                        </p:tgtEl>
                                        <p:attrNameLst>
                                          <p:attrName>style.visibility</p:attrName>
                                        </p:attrNameLst>
                                      </p:cBhvr>
                                      <p:to>
                                        <p:strVal val="visible"/>
                                      </p:to>
                                    </p:set>
                                    <p:animEffect transition="in" filter="fade">
                                      <p:cBhvr>
                                        <p:cTn id="32" dur="500"/>
                                        <p:tgtEl>
                                          <p:spTgt spid="36867">
                                            <p:txEl>
                                              <p:pRg st="7" end="7"/>
                                            </p:txEl>
                                          </p:spTgt>
                                        </p:tgtEl>
                                      </p:cBhvr>
                                    </p:animEffect>
                                  </p:childTnLst>
                                </p:cTn>
                              </p:par>
                            </p:childTnLst>
                          </p:cTn>
                        </p:par>
                        <p:par>
                          <p:cTn id="33" fill="hold" nodeType="afterGroup">
                            <p:stCondLst>
                              <p:cond delay="1500"/>
                            </p:stCondLst>
                            <p:childTnLst>
                              <p:par>
                                <p:cTn id="34" presetID="10" presetClass="entr" presetSubtype="0" fill="hold" nodeType="afterEffect">
                                  <p:stCondLst>
                                    <p:cond delay="0"/>
                                  </p:stCondLst>
                                  <p:childTnLst>
                                    <p:set>
                                      <p:cBhvr>
                                        <p:cTn id="35" dur="1" fill="hold">
                                          <p:stCondLst>
                                            <p:cond delay="0"/>
                                          </p:stCondLst>
                                        </p:cTn>
                                        <p:tgtEl>
                                          <p:spTgt spid="36867">
                                            <p:txEl>
                                              <p:pRg st="8" end="8"/>
                                            </p:txEl>
                                          </p:spTgt>
                                        </p:tgtEl>
                                        <p:attrNameLst>
                                          <p:attrName>style.visibility</p:attrName>
                                        </p:attrNameLst>
                                      </p:cBhvr>
                                      <p:to>
                                        <p:strVal val="visible"/>
                                      </p:to>
                                    </p:set>
                                    <p:animEffect transition="in" filter="fade">
                                      <p:cBhvr>
                                        <p:cTn id="36" dur="500"/>
                                        <p:tgtEl>
                                          <p:spTgt spid="36867">
                                            <p:txEl>
                                              <p:pRg st="8" end="8"/>
                                            </p:txEl>
                                          </p:spTgt>
                                        </p:tgtEl>
                                      </p:cBhvr>
                                    </p:animEffect>
                                  </p:childTnLst>
                                </p:cTn>
                              </p:par>
                            </p:childTnLst>
                          </p:cTn>
                        </p:par>
                        <p:par>
                          <p:cTn id="37" fill="hold" nodeType="afterGroup">
                            <p:stCondLst>
                              <p:cond delay="2000"/>
                            </p:stCondLst>
                            <p:childTnLst>
                              <p:par>
                                <p:cTn id="38" presetID="10" presetClass="entr" presetSubtype="0" fill="hold" nodeType="afterEffect">
                                  <p:stCondLst>
                                    <p:cond delay="0"/>
                                  </p:stCondLst>
                                  <p:childTnLst>
                                    <p:set>
                                      <p:cBhvr>
                                        <p:cTn id="39" dur="1" fill="hold">
                                          <p:stCondLst>
                                            <p:cond delay="0"/>
                                          </p:stCondLst>
                                        </p:cTn>
                                        <p:tgtEl>
                                          <p:spTgt spid="36867">
                                            <p:txEl>
                                              <p:pRg st="9" end="9"/>
                                            </p:txEl>
                                          </p:spTgt>
                                        </p:tgtEl>
                                        <p:attrNameLst>
                                          <p:attrName>style.visibility</p:attrName>
                                        </p:attrNameLst>
                                      </p:cBhvr>
                                      <p:to>
                                        <p:strVal val="visible"/>
                                      </p:to>
                                    </p:set>
                                    <p:animEffect transition="in" filter="fade">
                                      <p:cBhvr>
                                        <p:cTn id="40" dur="500"/>
                                        <p:tgtEl>
                                          <p:spTgt spid="368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t>Phạm vi của biến (tiếp)</a:t>
            </a:r>
            <a:endParaRPr lang="en-US" smtClean="0"/>
          </a:p>
        </p:txBody>
      </p:sp>
      <p:sp>
        <p:nvSpPr>
          <p:cNvPr id="79875" name="Content Placeholder 2"/>
          <p:cNvSpPr>
            <a:spLocks noGrp="1"/>
          </p:cNvSpPr>
          <p:nvPr>
            <p:ph idx="1"/>
          </p:nvPr>
        </p:nvSpPr>
        <p:spPr/>
        <p:txBody>
          <a:bodyPr>
            <a:normAutofit lnSpcReduction="10000"/>
          </a:bodyPr>
          <a:lstStyle/>
          <a:p>
            <a:pPr eaLnBrk="1" hangingPunct="1"/>
            <a:r>
              <a:rPr lang="vi-VN" altLang="en-US" dirty="0" smtClean="0"/>
              <a:t>Ví dụ</a:t>
            </a:r>
            <a:endParaRPr lang="en-US" altLang="en-US" dirty="0" smtClean="0"/>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lvl="2" algn="l">
              <a:lnSpc>
                <a:spcPct val="80000"/>
              </a:lnSpc>
              <a:buFont typeface="Wingdings" panose="05000000000000000000" pitchFamily="2" charset="2"/>
              <a:buNone/>
            </a:pPr>
            <a:r>
              <a:rPr lang="en-US" altLang="en-US" sz="1813"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 1; $b = 10;</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function tang()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dirty="0">
                <a:latin typeface="Courier New" panose="02070309020205020404" pitchFamily="49" charset="0"/>
                <a:cs typeface="Courier New" panose="02070309020205020404" pitchFamily="49" charset="0"/>
              </a:rPr>
              <a:t>		 $b = $b + 1;</a:t>
            </a:r>
          </a:p>
          <a:p>
            <a:pPr lvl="2" algn="l">
              <a:lnSpc>
                <a:spcPct val="80000"/>
              </a:lnSpc>
              <a:buFont typeface="Wingdings" panose="05000000000000000000" pitchFamily="2" charset="2"/>
              <a:buNone/>
            </a:pPr>
            <a:r>
              <a:rPr lang="pt-BR" altLang="en-US" dirty="0">
                <a:latin typeface="Courier New" panose="02070309020205020404" pitchFamily="49" charset="0"/>
                <a:cs typeface="Courier New" panose="02070309020205020404" pitchFamily="49" charset="0"/>
              </a:rPr>
              <a:t>		 echo "(trong)a=$a b=$b"; </a:t>
            </a:r>
            <a:endParaRPr lang="en-US" altLang="en-US" dirty="0">
              <a:latin typeface="Courier New" panose="02070309020205020404" pitchFamily="49" charset="0"/>
              <a:cs typeface="Courier New" panose="02070309020205020404" pitchFamily="49" charset="0"/>
            </a:endParaRPr>
          </a:p>
          <a:p>
            <a:pPr lvl="2" algn="l">
              <a:lnSpc>
                <a:spcPct val="80000"/>
              </a:lnSpc>
              <a:buFontTx/>
              <a:buNone/>
            </a:pPr>
            <a:r>
              <a:rPr lang="en-US" altLang="en-US" dirty="0">
                <a:latin typeface="Courier New" panose="02070309020205020404" pitchFamily="49" charset="0"/>
                <a:cs typeface="Courier New" panose="02070309020205020404" pitchFamily="49" charset="0"/>
              </a:rPr>
              <a:t>	}</a:t>
            </a:r>
          </a:p>
          <a:p>
            <a:pPr lvl="2" algn="l">
              <a:lnSpc>
                <a:spcPct val="80000"/>
              </a:lnSpc>
              <a:buFontTx/>
              <a:buNone/>
            </a:pPr>
            <a:r>
              <a:rPr lang="en-US" altLang="en-US" dirty="0">
                <a:latin typeface="Courier New" panose="02070309020205020404" pitchFamily="49" charset="0"/>
                <a:cs typeface="Courier New" panose="02070309020205020404" pitchFamily="49" charset="0"/>
              </a:rP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tang();</a:t>
            </a:r>
            <a:br>
              <a:rPr lang="en-US" altLang="en-US" dirty="0">
                <a:latin typeface="Courier New" panose="02070309020205020404" pitchFamily="49" charset="0"/>
                <a:cs typeface="Courier New" panose="02070309020205020404" pitchFamily="49" charset="0"/>
              </a:rPr>
            </a:br>
            <a:r>
              <a:rPr lang="pt-BR" altLang="en-US" dirty="0">
                <a:latin typeface="Courier New" panose="02070309020205020404" pitchFamily="49" charset="0"/>
                <a:cs typeface="Courier New" panose="02070309020205020404" pitchFamily="49" charset="0"/>
              </a:rPr>
              <a:t>echo "(ngoai)a=$a b=$b";</a:t>
            </a:r>
            <a:endParaRPr lang="en-US" altLang="en-US" dirty="0">
              <a:latin typeface="Courier New" panose="02070309020205020404" pitchFamily="49" charset="0"/>
              <a:cs typeface="Courier New" panose="02070309020205020404" pitchFamily="49" charset="0"/>
            </a:endParaRPr>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?&gt;</a:t>
            </a:r>
            <a:endParaRPr lang="vi-VN" altLang="en-US" sz="2125" b="1" dirty="0"/>
          </a:p>
          <a:p>
            <a:pPr eaLnBrk="1" hangingPunct="1"/>
            <a:endParaRPr lang="en-US" altLang="en-US" dirty="0" smtClean="0"/>
          </a:p>
        </p:txBody>
      </p:sp>
    </p:spTree>
    <p:extLst>
      <p:ext uri="{BB962C8B-B14F-4D97-AF65-F5344CB8AC3E}">
        <p14:creationId xmlns:p14="http://schemas.microsoft.com/office/powerpoint/2010/main" val="3026228878"/>
      </p:ext>
    </p:extLst>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Sử dụng biến toàn cục trong hàm</a:t>
            </a:r>
          </a:p>
        </p:txBody>
      </p:sp>
      <p:sp>
        <p:nvSpPr>
          <p:cNvPr id="36867" name="Content Placeholder 2"/>
          <p:cNvSpPr>
            <a:spLocks noGrp="1"/>
          </p:cNvSpPr>
          <p:nvPr>
            <p:ph idx="1"/>
          </p:nvPr>
        </p:nvSpPr>
        <p:spPr/>
        <p:txBody>
          <a:bodyPr/>
          <a:lstStyle/>
          <a:p>
            <a:pPr eaLnBrk="1" hangingPunct="1">
              <a:defRPr/>
            </a:pPr>
            <a:r>
              <a:rPr lang="en-US" smtClean="0"/>
              <a:t>Để sử dụng biến toàn cục trong hàm:</a:t>
            </a:r>
          </a:p>
          <a:p>
            <a:pPr lvl="1" eaLnBrk="1" hangingPunct="1">
              <a:defRPr/>
            </a:pPr>
            <a:r>
              <a:rPr lang="en-US" smtClean="0"/>
              <a:t>Sử dụng từ khóa </a:t>
            </a:r>
            <a:r>
              <a:rPr lang="en-US" smtClean="0">
                <a:latin typeface="Courier New" pitchFamily="49" charset="0"/>
                <a:cs typeface="Courier New" pitchFamily="49" charset="0"/>
              </a:rPr>
              <a:t>global</a:t>
            </a:r>
            <a:r>
              <a:rPr lang="en-US" smtClean="0"/>
              <a:t> để </a:t>
            </a:r>
            <a:r>
              <a:rPr lang="en-US" u="sng" smtClean="0"/>
              <a:t>khai </a:t>
            </a:r>
            <a:r>
              <a:rPr lang="en-US" u="sng"/>
              <a:t>báo</a:t>
            </a:r>
            <a:r>
              <a:rPr lang="en-US"/>
              <a:t> (lại) biến toàn cục </a:t>
            </a:r>
            <a:r>
              <a:rPr lang="en-US" u="sng"/>
              <a:t>bên trong </a:t>
            </a:r>
            <a:r>
              <a:rPr lang="en-US" u="sng" smtClean="0"/>
              <a:t>hàm</a:t>
            </a:r>
            <a:r>
              <a:rPr lang="en-US" smtClean="0"/>
              <a:t> theo cú pháp:</a:t>
            </a:r>
          </a:p>
          <a:p>
            <a:pPr marL="342887" lvl="1" indent="0" algn="ctr">
              <a:buNone/>
              <a:defRPr/>
            </a:pPr>
            <a:r>
              <a:rPr lang="en-US" b="1" smtClean="0">
                <a:solidFill>
                  <a:srgbClr val="C00000"/>
                </a:solidFill>
                <a:latin typeface="Courier New" pitchFamily="49" charset="0"/>
                <a:cs typeface="Courier New" pitchFamily="49" charset="0"/>
              </a:rPr>
              <a:t>global</a:t>
            </a:r>
            <a:r>
              <a:rPr lang="en-US" smtClean="0">
                <a:latin typeface="Courier New" pitchFamily="49" charset="0"/>
                <a:cs typeface="Courier New" pitchFamily="49" charset="0"/>
              </a:rPr>
              <a:t> $biến1, $biến2;</a:t>
            </a:r>
            <a:endParaRPr lang="en-US">
              <a:latin typeface="Courier New" pitchFamily="49" charset="0"/>
              <a:cs typeface="Courier New" pitchFamily="49" charset="0"/>
            </a:endParaRPr>
          </a:p>
          <a:p>
            <a:pPr lvl="2" eaLnBrk="1" hangingPunct="1">
              <a:defRPr/>
            </a:pPr>
            <a:r>
              <a:rPr lang="en-US" smtClean="0"/>
              <a:t>Ví dụ:  </a:t>
            </a:r>
            <a:r>
              <a:rPr lang="en-US" smtClean="0">
                <a:latin typeface="Courier New" pitchFamily="49" charset="0"/>
                <a:cs typeface="Courier New" pitchFamily="49" charset="0"/>
              </a:rPr>
              <a:t>global $a, $b;</a:t>
            </a:r>
          </a:p>
          <a:p>
            <a:pPr lvl="2" eaLnBrk="1" hangingPunct="1">
              <a:defRPr/>
            </a:pPr>
            <a:r>
              <a:rPr lang="en-US" smtClean="0"/>
              <a:t>Nếu </a:t>
            </a:r>
            <a:r>
              <a:rPr lang="en-US"/>
              <a:t>trước đó </a:t>
            </a:r>
            <a:r>
              <a:rPr lang="en-US" smtClean="0"/>
              <a:t>biến chưa khai báo thì sẽ khai báo mới, và biến mới đó là biến toàn cục (mặc dù được khai báo bên trong hàm)</a:t>
            </a:r>
          </a:p>
        </p:txBody>
      </p:sp>
    </p:spTree>
    <p:extLst>
      <p:ext uri="{BB962C8B-B14F-4D97-AF65-F5344CB8AC3E}">
        <p14:creationId xmlns:p14="http://schemas.microsoft.com/office/powerpoint/2010/main" val="31250414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fade">
                                      <p:cBhvr>
                                        <p:cTn id="7" dur="500"/>
                                        <p:tgtEl>
                                          <p:spTgt spid="36867">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animEffect transition="in" filter="fade">
                                      <p:cBhvr>
                                        <p:cTn id="11" dur="500"/>
                                        <p:tgtEl>
                                          <p:spTgt spid="36867">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animEffect transition="in" filter="fade">
                                      <p:cBhvr>
                                        <p:cTn id="15" dur="500"/>
                                        <p:tgtEl>
                                          <p:spTgt spid="36867">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36867">
                                            <p:txEl>
                                              <p:pRg st="4" end="4"/>
                                            </p:txEl>
                                          </p:spTgt>
                                        </p:tgtEl>
                                        <p:attrNameLst>
                                          <p:attrName>style.visibility</p:attrName>
                                        </p:attrNameLst>
                                      </p:cBhvr>
                                      <p:to>
                                        <p:strVal val="visible"/>
                                      </p:to>
                                    </p:set>
                                    <p:animEffect transition="in" filter="fade">
                                      <p:cBhvr>
                                        <p:cTn id="20" dur="500"/>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mtClean="0"/>
              <a:t>Sử dụng biến toàn cục trong hàm (tiếp)</a:t>
            </a:r>
          </a:p>
        </p:txBody>
      </p:sp>
      <p:sp>
        <p:nvSpPr>
          <p:cNvPr id="36867" name="Content Placeholder 2"/>
          <p:cNvSpPr>
            <a:spLocks noGrp="1"/>
          </p:cNvSpPr>
          <p:nvPr>
            <p:ph idx="1"/>
          </p:nvPr>
        </p:nvSpPr>
        <p:spPr/>
        <p:txBody>
          <a:bodyPr>
            <a:normAutofit lnSpcReduction="10000"/>
          </a:bodyPr>
          <a:lstStyle/>
          <a:p>
            <a:pPr eaLnBrk="1" hangingPunct="1">
              <a:defRPr/>
            </a:pPr>
            <a:r>
              <a:rPr lang="en-US" dirty="0" err="1"/>
              <a:t>Để</a:t>
            </a:r>
            <a:r>
              <a:rPr lang="en-US" dirty="0"/>
              <a:t> </a:t>
            </a:r>
            <a:r>
              <a:rPr lang="en-US" dirty="0" err="1"/>
              <a:t>sử</a:t>
            </a:r>
            <a:r>
              <a:rPr lang="en-US" dirty="0"/>
              <a:t> </a:t>
            </a:r>
            <a:r>
              <a:rPr lang="en-US" dirty="0" err="1"/>
              <a:t>dụng</a:t>
            </a:r>
            <a:r>
              <a:rPr lang="en-US" dirty="0"/>
              <a:t> </a:t>
            </a:r>
            <a:r>
              <a:rPr lang="en-US" dirty="0" err="1"/>
              <a:t>biến</a:t>
            </a:r>
            <a:r>
              <a:rPr lang="en-US" dirty="0"/>
              <a:t> </a:t>
            </a:r>
            <a:r>
              <a:rPr lang="en-US" dirty="0" err="1"/>
              <a:t>toàn</a:t>
            </a:r>
            <a:r>
              <a:rPr lang="en-US" dirty="0"/>
              <a:t> </a:t>
            </a:r>
            <a:r>
              <a:rPr lang="en-US" dirty="0" err="1"/>
              <a:t>cục</a:t>
            </a:r>
            <a:r>
              <a:rPr lang="en-US" dirty="0"/>
              <a:t> </a:t>
            </a:r>
            <a:r>
              <a:rPr lang="en-US" dirty="0" err="1"/>
              <a:t>trong</a:t>
            </a:r>
            <a:r>
              <a:rPr lang="en-US" dirty="0"/>
              <a:t> </a:t>
            </a:r>
            <a:r>
              <a:rPr lang="en-US" dirty="0" err="1"/>
              <a:t>hàm</a:t>
            </a:r>
            <a:r>
              <a:rPr lang="en-US" dirty="0" smtClean="0"/>
              <a:t>:	</a:t>
            </a:r>
          </a:p>
          <a:p>
            <a:pPr lvl="1" eaLnBrk="1" hangingPunct="1">
              <a:defRPr/>
            </a:pPr>
            <a:r>
              <a:rPr lang="en-US" dirty="0" err="1" smtClean="0"/>
              <a:t>Sử</a:t>
            </a:r>
            <a:r>
              <a:rPr lang="en-US" dirty="0" smtClean="0"/>
              <a:t> </a:t>
            </a:r>
            <a:r>
              <a:rPr lang="en-US" dirty="0" err="1"/>
              <a:t>dụng</a:t>
            </a:r>
            <a:r>
              <a:rPr lang="en-US" dirty="0"/>
              <a:t> </a:t>
            </a:r>
            <a:r>
              <a:rPr lang="en-US" dirty="0" err="1" smtClean="0"/>
              <a:t>mảng</a:t>
            </a:r>
            <a:r>
              <a:rPr lang="en-US" dirty="0" smtClean="0"/>
              <a:t> </a:t>
            </a:r>
            <a:r>
              <a:rPr lang="en-US" dirty="0" err="1" smtClean="0"/>
              <a:t>siêu</a:t>
            </a:r>
            <a:r>
              <a:rPr lang="en-US" dirty="0" smtClean="0"/>
              <a:t> </a:t>
            </a:r>
            <a:r>
              <a:rPr lang="en-US" dirty="0" err="1" smtClean="0"/>
              <a:t>toàn</a:t>
            </a:r>
            <a:r>
              <a:rPr lang="en-US" dirty="0" smtClean="0"/>
              <a:t> </a:t>
            </a:r>
            <a:r>
              <a:rPr lang="en-US" dirty="0" err="1" smtClean="0"/>
              <a:t>cục</a:t>
            </a:r>
            <a:r>
              <a:rPr lang="en-US" dirty="0" smtClean="0"/>
              <a:t> </a:t>
            </a:r>
            <a:r>
              <a:rPr lang="en-US" dirty="0">
                <a:latin typeface="Courier New" pitchFamily="49" charset="0"/>
                <a:cs typeface="Courier New" pitchFamily="49" charset="0"/>
              </a:rPr>
              <a:t>$GLOBALS</a:t>
            </a:r>
          </a:p>
          <a:p>
            <a:pPr marL="342887" lvl="1" indent="0" algn="ctr">
              <a:buNone/>
              <a:defRPr/>
            </a:pPr>
            <a:r>
              <a:rPr lang="en-US" b="1" dirty="0">
                <a:solidFill>
                  <a:srgbClr val="C00000"/>
                </a:solidFill>
                <a:latin typeface="Courier New" pitchFamily="49" charset="0"/>
                <a:cs typeface="Courier New" pitchFamily="49" charset="0"/>
              </a:rPr>
              <a:t>$GLOBALS</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tên_biến_toàn_cục</a:t>
            </a:r>
            <a:r>
              <a:rPr lang="en-US" dirty="0" smtClean="0">
                <a:latin typeface="Courier New" pitchFamily="49" charset="0"/>
                <a:cs typeface="Courier New" pitchFamily="49" charset="0"/>
              </a:rPr>
              <a:t>']</a:t>
            </a:r>
            <a:endParaRPr lang="en-US" dirty="0" smtClean="0"/>
          </a:p>
          <a:p>
            <a:pPr lvl="2" eaLnBrk="1" hangingPunct="1">
              <a:defRPr/>
            </a:pPr>
            <a:r>
              <a:rPr lang="en-US" dirty="0" err="1" smtClean="0"/>
              <a:t>Khi</a:t>
            </a:r>
            <a:r>
              <a:rPr lang="en-US" dirty="0" smtClean="0"/>
              <a:t> </a:t>
            </a:r>
            <a:r>
              <a:rPr lang="en-US" dirty="0" err="1" smtClean="0"/>
              <a:t>một</a:t>
            </a:r>
            <a:r>
              <a:rPr lang="en-US" dirty="0" smtClean="0"/>
              <a:t> </a:t>
            </a:r>
            <a:r>
              <a:rPr lang="en-US" dirty="0" err="1" smtClean="0"/>
              <a:t>biến</a:t>
            </a:r>
            <a:r>
              <a:rPr lang="en-US" dirty="0" smtClean="0"/>
              <a:t> </a:t>
            </a:r>
            <a:r>
              <a:rPr lang="en-US" dirty="0" err="1" smtClean="0"/>
              <a:t>toàn</a:t>
            </a:r>
            <a:r>
              <a:rPr lang="en-US" dirty="0" smtClean="0"/>
              <a:t> </a:t>
            </a:r>
            <a:r>
              <a:rPr lang="en-US" dirty="0" err="1" smtClean="0"/>
              <a:t>cục</a:t>
            </a:r>
            <a:r>
              <a:rPr lang="en-US" dirty="0" smtClean="0"/>
              <a:t> </a:t>
            </a:r>
            <a:r>
              <a:rPr lang="en-US" dirty="0" err="1" smtClean="0"/>
              <a:t>được</a:t>
            </a:r>
            <a:r>
              <a:rPr lang="en-US" dirty="0" smtClean="0"/>
              <a:t> </a:t>
            </a:r>
            <a:r>
              <a:rPr lang="en-US" dirty="0" err="1" smtClean="0"/>
              <a:t>khai</a:t>
            </a:r>
            <a:r>
              <a:rPr lang="en-US" dirty="0" smtClean="0"/>
              <a:t> </a:t>
            </a:r>
            <a:r>
              <a:rPr lang="en-US" dirty="0" err="1" smtClean="0"/>
              <a:t>báo</a:t>
            </a:r>
            <a:r>
              <a:rPr lang="en-US" dirty="0" smtClean="0"/>
              <a:t>, </a:t>
            </a:r>
            <a:r>
              <a:rPr lang="en-US" dirty="0" err="1" smtClean="0"/>
              <a:t>một</a:t>
            </a:r>
            <a:r>
              <a:rPr lang="en-US" dirty="0" smtClean="0"/>
              <a:t> </a:t>
            </a:r>
            <a:r>
              <a:rPr lang="en-US" u="sng" dirty="0" err="1" smtClean="0"/>
              <a:t>tham</a:t>
            </a:r>
            <a:r>
              <a:rPr lang="en-US" u="sng" dirty="0" smtClean="0"/>
              <a:t> </a:t>
            </a:r>
            <a:r>
              <a:rPr lang="en-US" u="sng" dirty="0" err="1" smtClean="0"/>
              <a:t>chiếu</a:t>
            </a:r>
            <a:r>
              <a:rPr lang="en-US" dirty="0" smtClean="0"/>
              <a:t> </a:t>
            </a:r>
            <a:r>
              <a:rPr lang="en-US" dirty="0" err="1" smtClean="0"/>
              <a:t>của</a:t>
            </a:r>
            <a:r>
              <a:rPr lang="en-US" dirty="0" smtClean="0"/>
              <a:t> </a:t>
            </a:r>
            <a:r>
              <a:rPr lang="en-US" dirty="0" err="1" smtClean="0"/>
              <a:t>biến</a:t>
            </a:r>
            <a:r>
              <a:rPr lang="en-US" dirty="0" smtClean="0"/>
              <a:t> </a:t>
            </a:r>
            <a:r>
              <a:rPr lang="en-US" dirty="0" err="1" smtClean="0"/>
              <a:t>đó</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thêm</a:t>
            </a:r>
            <a:r>
              <a:rPr lang="en-US" dirty="0" smtClean="0"/>
              <a:t> </a:t>
            </a:r>
            <a:r>
              <a:rPr lang="en-US" dirty="0" err="1" smtClean="0"/>
              <a:t>vào</a:t>
            </a:r>
            <a:r>
              <a:rPr lang="en-US" dirty="0" smtClean="0"/>
              <a:t> </a:t>
            </a:r>
            <a:r>
              <a:rPr lang="en-US" dirty="0" err="1" smtClean="0"/>
              <a:t>trong</a:t>
            </a:r>
            <a:r>
              <a:rPr lang="en-US" dirty="0" smtClean="0"/>
              <a:t> </a:t>
            </a:r>
            <a:r>
              <a:rPr lang="en-US" dirty="0" err="1" smtClean="0"/>
              <a:t>biến</a:t>
            </a:r>
            <a:r>
              <a:rPr lang="en-US" dirty="0" smtClean="0"/>
              <a:t> </a:t>
            </a:r>
            <a:r>
              <a:rPr lang="en-US" dirty="0" err="1" smtClean="0"/>
              <a:t>mảng</a:t>
            </a:r>
            <a:r>
              <a:rPr lang="en-US" dirty="0" smtClean="0"/>
              <a:t> </a:t>
            </a:r>
            <a:r>
              <a:rPr lang="en-US" dirty="0" err="1" smtClean="0"/>
              <a:t>siêu</a:t>
            </a:r>
            <a:r>
              <a:rPr lang="en-US" dirty="0" smtClean="0"/>
              <a:t> </a:t>
            </a:r>
            <a:r>
              <a:rPr lang="en-US" dirty="0" err="1" smtClean="0"/>
              <a:t>toàn</a:t>
            </a:r>
            <a:r>
              <a:rPr lang="en-US" dirty="0" smtClean="0"/>
              <a:t> </a:t>
            </a:r>
            <a:r>
              <a:rPr lang="en-US" dirty="0" err="1" smtClean="0"/>
              <a:t>cục</a:t>
            </a:r>
            <a:r>
              <a:rPr lang="en-US" dirty="0" smtClean="0"/>
              <a:t> </a:t>
            </a:r>
            <a:r>
              <a:rPr lang="en-US" b="1" dirty="0">
                <a:latin typeface="Courier New" pitchFamily="49" charset="0"/>
                <a:cs typeface="Courier New" pitchFamily="49" charset="0"/>
              </a:rPr>
              <a:t>$GLOBALS</a:t>
            </a:r>
            <a:r>
              <a:rPr lang="en-US" dirty="0">
                <a:latin typeface="Courier New" pitchFamily="49" charset="0"/>
                <a:cs typeface="Courier New" pitchFamily="49" charset="0"/>
              </a:rPr>
              <a:t> </a:t>
            </a:r>
            <a:r>
              <a:rPr lang="en-US" dirty="0" err="1" smtClean="0"/>
              <a:t>với</a:t>
            </a:r>
            <a:r>
              <a:rPr lang="en-US" dirty="0" smtClean="0"/>
              <a:t> key </a:t>
            </a:r>
            <a:r>
              <a:rPr lang="en-US" dirty="0" err="1" smtClean="0"/>
              <a:t>là</a:t>
            </a:r>
            <a:r>
              <a:rPr lang="en-US" dirty="0" smtClean="0"/>
              <a:t> </a:t>
            </a:r>
            <a:r>
              <a:rPr lang="en-US" dirty="0" err="1" smtClean="0"/>
              <a:t>tên</a:t>
            </a:r>
            <a:r>
              <a:rPr lang="en-US" dirty="0" smtClean="0"/>
              <a:t> </a:t>
            </a:r>
            <a:r>
              <a:rPr lang="en-US" dirty="0" err="1" smtClean="0"/>
              <a:t>của</a:t>
            </a:r>
            <a:r>
              <a:rPr lang="en-US" dirty="0" smtClean="0"/>
              <a:t> </a:t>
            </a:r>
            <a:r>
              <a:rPr lang="en-US" dirty="0" err="1" smtClean="0"/>
              <a:t>biến</a:t>
            </a:r>
            <a:r>
              <a:rPr lang="en-US" dirty="0" smtClean="0"/>
              <a:t> </a:t>
            </a:r>
            <a:r>
              <a:rPr lang="en-US" dirty="0" err="1" smtClean="0"/>
              <a:t>toàn</a:t>
            </a:r>
            <a:r>
              <a:rPr lang="en-US" dirty="0" smtClean="0"/>
              <a:t> </a:t>
            </a:r>
            <a:r>
              <a:rPr lang="en-US" dirty="0" err="1" smtClean="0"/>
              <a:t>cục</a:t>
            </a:r>
            <a:r>
              <a:rPr lang="en-US" dirty="0" smtClean="0"/>
              <a:t>. </a:t>
            </a:r>
            <a:endParaRPr lang="en-US" dirty="0" smtClean="0">
              <a:latin typeface="Courier New" pitchFamily="49" charset="0"/>
              <a:cs typeface="Courier New" pitchFamily="49" charset="0"/>
            </a:endParaRPr>
          </a:p>
          <a:p>
            <a:pPr marL="342887" lvl="1" indent="0" algn="ctr">
              <a:buNone/>
              <a:defRPr/>
            </a:pPr>
            <a:r>
              <a:rPr lang="en-US" sz="2400" b="1" dirty="0">
                <a:solidFill>
                  <a:srgbClr val="C00000"/>
                </a:solidFill>
                <a:latin typeface="Courier New" pitchFamily="49" charset="0"/>
                <a:cs typeface="Courier New" pitchFamily="49" charset="0"/>
              </a:rPr>
              <a:t>$GLOBALS</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tên_biến_toàn_cục</a:t>
            </a:r>
            <a:r>
              <a:rPr lang="en-US" sz="2400" dirty="0">
                <a:latin typeface="Courier New" pitchFamily="49" charset="0"/>
                <a:cs typeface="Courier New" pitchFamily="49" charset="0"/>
              </a:rPr>
              <a:t>'] = </a:t>
            </a:r>
            <a:r>
              <a:rPr lang="en-US" sz="2400" dirty="0">
                <a:solidFill>
                  <a:srgbClr val="FF0000"/>
                </a:solidFill>
                <a:latin typeface="Courier New" pitchFamily="49" charset="0"/>
                <a:cs typeface="Courier New" pitchFamily="49" charset="0"/>
              </a:rPr>
              <a:t>&amp;</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biến_toàn_cục</a:t>
            </a:r>
            <a:endParaRPr lang="en-US" sz="2400" dirty="0">
              <a:latin typeface="Courier New" pitchFamily="49" charset="0"/>
              <a:cs typeface="Courier New" pitchFamily="49" charset="0"/>
            </a:endParaRPr>
          </a:p>
          <a:p>
            <a:pPr lvl="2" eaLnBrk="1" hangingPunct="1">
              <a:defRPr/>
            </a:pPr>
            <a:r>
              <a:rPr lang="en-US" dirty="0" err="1" smtClean="0"/>
              <a:t>Ví</a:t>
            </a:r>
            <a:r>
              <a:rPr lang="en-US" dirty="0" smtClean="0"/>
              <a:t> </a:t>
            </a:r>
            <a:r>
              <a:rPr lang="en-US" dirty="0" err="1" smtClean="0"/>
              <a:t>dụ</a:t>
            </a:r>
            <a:r>
              <a:rPr lang="en-US" dirty="0" smtClean="0"/>
              <a:t>:  </a:t>
            </a:r>
            <a:r>
              <a:rPr lang="en-US" dirty="0" smtClean="0">
                <a:latin typeface="Courier New" pitchFamily="49" charset="0"/>
                <a:cs typeface="Courier New" pitchFamily="49" charset="0"/>
              </a:rPr>
              <a:t>$a = 10;  //</a:t>
            </a:r>
            <a:r>
              <a:rPr lang="en-US" dirty="0" err="1" smtClean="0">
                <a:latin typeface="Courier New" pitchFamily="49" charset="0"/>
                <a:cs typeface="Courier New" pitchFamily="49" charset="0"/>
              </a:rPr>
              <a:t>biến</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toàn</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cục</a:t>
            </a:r>
            <a:endParaRPr lang="en-US" dirty="0" smtClean="0">
              <a:latin typeface="Courier New" pitchFamily="49" charset="0"/>
              <a:cs typeface="Courier New" pitchFamily="49" charset="0"/>
            </a:endParaRPr>
          </a:p>
          <a:p>
            <a:pPr marL="751055" lvl="2" indent="0">
              <a:buNone/>
              <a:defRPr/>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latin typeface="Courier New" pitchFamily="49" charset="0"/>
                <a:cs typeface="Courier New" pitchFamily="49" charset="0"/>
                <a:sym typeface="Wingdings" pitchFamily="2" charset="2"/>
              </a:rPr>
              <a:t> $GLOBALS['a'] = &amp;$a;</a:t>
            </a:r>
            <a:endParaRPr lang="en-US" dirty="0" smtClean="0">
              <a:latin typeface="Courier New" pitchFamily="49" charset="0"/>
              <a:cs typeface="Courier New" pitchFamily="49" charset="0"/>
            </a:endParaRPr>
          </a:p>
          <a:p>
            <a:pPr eaLnBrk="1" hangingPunct="1">
              <a:defRPr/>
            </a:pPr>
            <a:endParaRPr lang="en-US" dirty="0" smtClean="0"/>
          </a:p>
        </p:txBody>
      </p:sp>
    </p:spTree>
    <p:extLst>
      <p:ext uri="{BB962C8B-B14F-4D97-AF65-F5344CB8AC3E}">
        <p14:creationId xmlns:p14="http://schemas.microsoft.com/office/powerpoint/2010/main" val="3555995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500"/>
                                        <p:tgtEl>
                                          <p:spTgt spid="36867">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36867">
                                            <p:txEl>
                                              <p:pRg st="2" end="2"/>
                                            </p:txEl>
                                          </p:spTgt>
                                        </p:tgtEl>
                                        <p:attrNameLst>
                                          <p:attrName>style.visibility</p:attrName>
                                        </p:attrNameLst>
                                      </p:cBhvr>
                                      <p:to>
                                        <p:strVal val="visible"/>
                                      </p:to>
                                    </p:set>
                                    <p:animEffect transition="in" filter="fade">
                                      <p:cBhvr>
                                        <p:cTn id="16" dur="500"/>
                                        <p:tgtEl>
                                          <p:spTgt spid="3686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animEffect transition="in" filter="fade">
                                      <p:cBhvr>
                                        <p:cTn id="21" dur="500"/>
                                        <p:tgtEl>
                                          <p:spTgt spid="36867">
                                            <p:txEl>
                                              <p:pRg st="3" end="3"/>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Effect transition="in" filter="fade">
                                      <p:cBhvr>
                                        <p:cTn id="25" dur="500"/>
                                        <p:tgtEl>
                                          <p:spTgt spid="36867">
                                            <p:txEl>
                                              <p:pRg st="4" end="4"/>
                                            </p:txEl>
                                          </p:spTgt>
                                        </p:tgtEl>
                                      </p:cBhvr>
                                    </p:animEffect>
                                  </p:childTnLst>
                                </p:cTn>
                              </p:par>
                            </p:childTnLst>
                          </p:cTn>
                        </p:par>
                        <p:par>
                          <p:cTn id="26" fill="hold" nodeType="afterGroup">
                            <p:stCondLst>
                              <p:cond delay="1000"/>
                            </p:stCondLst>
                            <p:childTnLst>
                              <p:par>
                                <p:cTn id="27" presetID="10" presetClass="entr" presetSubtype="0" fill="hold" nodeType="after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animEffect transition="in" filter="fade">
                                      <p:cBhvr>
                                        <p:cTn id="29" dur="500"/>
                                        <p:tgtEl>
                                          <p:spTgt spid="36867">
                                            <p:txEl>
                                              <p:pRg st="5" end="5"/>
                                            </p:txEl>
                                          </p:spTgt>
                                        </p:tgtEl>
                                      </p:cBhvr>
                                    </p:animEffect>
                                  </p:childTnLst>
                                </p:cTn>
                              </p:par>
                            </p:childTnLst>
                          </p:cTn>
                        </p:par>
                        <p:par>
                          <p:cTn id="30" fill="hold" nodeType="afterGroup">
                            <p:stCondLst>
                              <p:cond delay="1500"/>
                            </p:stCondLst>
                            <p:childTnLst>
                              <p:par>
                                <p:cTn id="31" presetID="10" presetClass="entr" presetSubtype="0" fill="hold" nodeType="afterEffect">
                                  <p:stCondLst>
                                    <p:cond delay="0"/>
                                  </p:stCondLst>
                                  <p:childTnLst>
                                    <p:set>
                                      <p:cBhvr>
                                        <p:cTn id="32" dur="1" fill="hold">
                                          <p:stCondLst>
                                            <p:cond delay="0"/>
                                          </p:stCondLst>
                                        </p:cTn>
                                        <p:tgtEl>
                                          <p:spTgt spid="36867">
                                            <p:txEl>
                                              <p:pRg st="6" end="6"/>
                                            </p:txEl>
                                          </p:spTgt>
                                        </p:tgtEl>
                                        <p:attrNameLst>
                                          <p:attrName>style.visibility</p:attrName>
                                        </p:attrNameLst>
                                      </p:cBhvr>
                                      <p:to>
                                        <p:strVal val="visible"/>
                                      </p:to>
                                    </p:set>
                                    <p:animEffect transition="in" filter="fade">
                                      <p:cBhvr>
                                        <p:cTn id="33"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a:t>Sử dụng biến toàn cục trong hàm (tiếp)</a:t>
            </a:r>
            <a:endParaRPr lang="en-US" smtClean="0"/>
          </a:p>
        </p:txBody>
      </p:sp>
      <p:sp>
        <p:nvSpPr>
          <p:cNvPr id="84995" name="Content Placeholder 2"/>
          <p:cNvSpPr>
            <a:spLocks noGrp="1"/>
          </p:cNvSpPr>
          <p:nvPr>
            <p:ph idx="1"/>
          </p:nvPr>
        </p:nvSpPr>
        <p:spPr/>
        <p:txBody>
          <a:bodyPr>
            <a:normAutofit/>
          </a:bodyPr>
          <a:lstStyle/>
          <a:p>
            <a:pPr eaLnBrk="1" hangingPunct="1"/>
            <a:r>
              <a:rPr lang="en-US" altLang="en-US" sz="2000" u="sng" dirty="0" err="1"/>
              <a:t>Thảo</a:t>
            </a:r>
            <a:r>
              <a:rPr lang="en-US" altLang="en-US" sz="2000" u="sng" dirty="0"/>
              <a:t> </a:t>
            </a:r>
            <a:r>
              <a:rPr lang="en-US" altLang="en-US" sz="2000" u="sng" dirty="0" err="1"/>
              <a:t>luận</a:t>
            </a:r>
            <a:r>
              <a:rPr lang="en-US" altLang="en-US" sz="2000" dirty="0"/>
              <a:t>: </a:t>
            </a:r>
            <a:r>
              <a:rPr lang="en-US" altLang="en-US" sz="2000" dirty="0" err="1"/>
              <a:t>cho</a:t>
            </a:r>
            <a:r>
              <a:rPr lang="en-US" altLang="en-US" sz="2000" dirty="0"/>
              <a:t> </a:t>
            </a:r>
            <a:r>
              <a:rPr lang="en-US" altLang="en-US" sz="2000" dirty="0" err="1"/>
              <a:t>biết</a:t>
            </a:r>
            <a:r>
              <a:rPr lang="en-US" altLang="en-US" sz="2000" dirty="0"/>
              <a:t> </a:t>
            </a:r>
            <a:r>
              <a:rPr lang="en-US" altLang="en-US" sz="2000" dirty="0" err="1"/>
              <a:t>kết</a:t>
            </a:r>
            <a:r>
              <a:rPr lang="en-US" altLang="en-US" sz="2000" dirty="0"/>
              <a:t> </a:t>
            </a:r>
            <a:r>
              <a:rPr lang="en-US" altLang="en-US" sz="2000" dirty="0" err="1"/>
              <a:t>quả</a:t>
            </a:r>
            <a:r>
              <a:rPr lang="en-US" altLang="en-US" sz="2000" dirty="0"/>
              <a:t> </a:t>
            </a:r>
            <a:r>
              <a:rPr lang="en-US" altLang="en-US" sz="2000" dirty="0" err="1"/>
              <a:t>của</a:t>
            </a:r>
            <a:r>
              <a:rPr lang="en-US" altLang="en-US" sz="2000" dirty="0"/>
              <a:t> </a:t>
            </a:r>
            <a:r>
              <a:rPr lang="en-US" altLang="en-US" sz="2000" dirty="0" err="1"/>
              <a:t>đoạn</a:t>
            </a:r>
            <a:r>
              <a:rPr lang="en-US" altLang="en-US" sz="2000" dirty="0"/>
              <a:t> </a:t>
            </a:r>
            <a:r>
              <a:rPr lang="en-US" altLang="en-US" sz="2000" dirty="0" err="1"/>
              <a:t>mã</a:t>
            </a:r>
            <a:r>
              <a:rPr lang="en-US" altLang="en-US" sz="2000" dirty="0"/>
              <a:t> </a:t>
            </a:r>
            <a:r>
              <a:rPr lang="en-US" altLang="en-US" sz="2000" dirty="0" err="1"/>
              <a:t>sau</a:t>
            </a:r>
            <a:endParaRPr lang="en-US" altLang="en-US" sz="1750" dirty="0"/>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lvl="2" algn="l">
              <a:lnSpc>
                <a:spcPct val="80000"/>
              </a:lnSpc>
              <a:buFont typeface="Wingdings" panose="05000000000000000000" pitchFamily="2" charset="2"/>
              <a:buNone/>
            </a:pPr>
            <a:r>
              <a:rPr lang="en-US" altLang="en-US" sz="1813" i="1" dirty="0">
                <a:latin typeface="Courier New" panose="02070309020205020404" pitchFamily="49" charset="0"/>
                <a:cs typeface="Courier New" panose="02070309020205020404" pitchFamily="49" charset="0"/>
              </a:rPr>
              <a:t>	</a:t>
            </a:r>
            <a:r>
              <a:rPr lang="en-US" altLang="en-US" sz="1813" dirty="0">
                <a:latin typeface="Courier New" panose="02070309020205020404" pitchFamily="49" charset="0"/>
                <a:cs typeface="Courier New" panose="02070309020205020404" pitchFamily="49" charset="0"/>
              </a:rPr>
              <a:t>$a = 1; $b = 10;</a:t>
            </a:r>
            <a:br>
              <a:rPr lang="en-US" altLang="en-US" sz="1813" dirty="0">
                <a:latin typeface="Courier New" panose="02070309020205020404" pitchFamily="49" charset="0"/>
                <a:cs typeface="Courier New" panose="02070309020205020404" pitchFamily="49" charset="0"/>
              </a:rPr>
            </a:br>
            <a:r>
              <a:rPr lang="en-US" altLang="en-US" sz="1813" dirty="0">
                <a:latin typeface="Courier New" panose="02070309020205020404" pitchFamily="49" charset="0"/>
                <a:cs typeface="Courier New" panose="02070309020205020404" pitchFamily="49" charset="0"/>
              </a:rPr>
              <a:t/>
            </a:r>
            <a:br>
              <a:rPr lang="en-US" altLang="en-US" sz="1813" dirty="0">
                <a:latin typeface="Courier New" panose="02070309020205020404" pitchFamily="49" charset="0"/>
                <a:cs typeface="Courier New" panose="02070309020205020404" pitchFamily="49" charset="0"/>
              </a:rPr>
            </a:br>
            <a:r>
              <a:rPr lang="en-US" altLang="en-US" sz="1813" dirty="0">
                <a:latin typeface="Courier New" panose="02070309020205020404" pitchFamily="49" charset="0"/>
                <a:cs typeface="Courier New" panose="02070309020205020404" pitchFamily="49" charset="0"/>
              </a:rPr>
              <a:t>function tang() {</a:t>
            </a:r>
            <a:br>
              <a:rPr lang="en-US" altLang="en-US" sz="1813" dirty="0">
                <a:latin typeface="Courier New" panose="02070309020205020404" pitchFamily="49" charset="0"/>
                <a:cs typeface="Courier New" panose="02070309020205020404" pitchFamily="49" charset="0"/>
              </a:rPr>
            </a:br>
            <a:r>
              <a:rPr lang="en-US" altLang="en-US" sz="1813" dirty="0">
                <a:latin typeface="Courier New" panose="02070309020205020404" pitchFamily="49" charset="0"/>
                <a:cs typeface="Courier New" panose="02070309020205020404" pitchFamily="49" charset="0"/>
              </a:rPr>
              <a:t> 	 </a:t>
            </a:r>
            <a:r>
              <a:rPr lang="en-US" altLang="en-US" sz="1813" b="1" dirty="0">
                <a:solidFill>
                  <a:srgbClr val="C00000"/>
                </a:solidFill>
                <a:latin typeface="Courier New" panose="02070309020205020404" pitchFamily="49" charset="0"/>
                <a:cs typeface="Courier New" panose="02070309020205020404" pitchFamily="49" charset="0"/>
              </a:rPr>
              <a:t>global</a:t>
            </a:r>
            <a:r>
              <a:rPr lang="en-US" altLang="en-US" sz="1813" dirty="0">
                <a:latin typeface="Courier New" panose="02070309020205020404" pitchFamily="49" charset="0"/>
                <a:cs typeface="Courier New" panose="02070309020205020404" pitchFamily="49" charset="0"/>
              </a:rPr>
              <a:t> $a;</a:t>
            </a:r>
          </a:p>
          <a:p>
            <a:pPr lvl="2" algn="l">
              <a:lnSpc>
                <a:spcPct val="80000"/>
              </a:lnSpc>
              <a:buFont typeface="Wingdings" panose="05000000000000000000" pitchFamily="2" charset="2"/>
              <a:buNone/>
            </a:pPr>
            <a:r>
              <a:rPr lang="en-US" altLang="en-US" sz="1813" dirty="0">
                <a:latin typeface="Courier New" panose="02070309020205020404" pitchFamily="49" charset="0"/>
                <a:cs typeface="Courier New" panose="02070309020205020404" pitchFamily="49" charset="0"/>
              </a:rPr>
              <a:t>		 </a:t>
            </a:r>
            <a:r>
              <a:rPr lang="pt-BR" altLang="en-US" sz="1813" dirty="0">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sz="1813" dirty="0">
                <a:latin typeface="Courier New" panose="02070309020205020404" pitchFamily="49" charset="0"/>
                <a:cs typeface="Courier New" panose="02070309020205020404" pitchFamily="49" charset="0"/>
              </a:rPr>
              <a:t>		 $b = $b + 1;</a:t>
            </a:r>
          </a:p>
          <a:p>
            <a:pPr lvl="2" algn="l">
              <a:lnSpc>
                <a:spcPct val="80000"/>
              </a:lnSpc>
              <a:buFont typeface="Wingdings" panose="05000000000000000000" pitchFamily="2" charset="2"/>
              <a:buNone/>
            </a:pPr>
            <a:r>
              <a:rPr lang="pt-BR" altLang="en-US" sz="1813" dirty="0">
                <a:latin typeface="Courier New" panose="02070309020205020404" pitchFamily="49" charset="0"/>
                <a:cs typeface="Courier New" panose="02070309020205020404" pitchFamily="49" charset="0"/>
              </a:rPr>
              <a:t>		 echo "(trong)a=$a b=$b"; </a:t>
            </a:r>
            <a:endParaRPr lang="en-US" altLang="en-US" sz="1813" dirty="0">
              <a:latin typeface="Courier New" panose="02070309020205020404" pitchFamily="49" charset="0"/>
              <a:cs typeface="Courier New" panose="02070309020205020404" pitchFamily="49" charset="0"/>
            </a:endParaRPr>
          </a:p>
          <a:p>
            <a:pPr lvl="2" algn="l">
              <a:lnSpc>
                <a:spcPct val="80000"/>
              </a:lnSpc>
              <a:buFontTx/>
              <a:buNone/>
            </a:pPr>
            <a:r>
              <a:rPr lang="en-US" altLang="en-US" sz="1813" dirty="0">
                <a:latin typeface="Courier New" panose="02070309020205020404" pitchFamily="49" charset="0"/>
                <a:cs typeface="Courier New" panose="02070309020205020404" pitchFamily="49" charset="0"/>
              </a:rPr>
              <a:t>	}</a:t>
            </a:r>
          </a:p>
          <a:p>
            <a:pPr lvl="2" algn="l">
              <a:lnSpc>
                <a:spcPct val="80000"/>
              </a:lnSpc>
              <a:buFontTx/>
              <a:buNone/>
            </a:pPr>
            <a:r>
              <a:rPr lang="en-US" altLang="en-US" sz="1813" dirty="0">
                <a:latin typeface="Courier New" panose="02070309020205020404" pitchFamily="49" charset="0"/>
                <a:cs typeface="Courier New" panose="02070309020205020404" pitchFamily="49" charset="0"/>
              </a:rPr>
              <a:t> tang();</a:t>
            </a:r>
            <a:br>
              <a:rPr lang="en-US" altLang="en-US" sz="1813" dirty="0">
                <a:latin typeface="Courier New" panose="02070309020205020404" pitchFamily="49" charset="0"/>
                <a:cs typeface="Courier New" panose="02070309020205020404" pitchFamily="49" charset="0"/>
              </a:rPr>
            </a:br>
            <a:r>
              <a:rPr lang="pt-BR" altLang="en-US" sz="1813" dirty="0">
                <a:latin typeface="Courier New" panose="02070309020205020404" pitchFamily="49" charset="0"/>
                <a:cs typeface="Courier New" panose="02070309020205020404" pitchFamily="49" charset="0"/>
              </a:rPr>
              <a:t>echo "(ngoai)a=$a b=$b";</a:t>
            </a:r>
            <a:r>
              <a:rPr lang="en-US" altLang="en-US" sz="1813" dirty="0">
                <a:latin typeface="Courier New" panose="02070309020205020404" pitchFamily="49" charset="0"/>
                <a:cs typeface="Courier New" panose="02070309020205020404" pitchFamily="49" charset="0"/>
              </a:rPr>
              <a:t> </a:t>
            </a:r>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?&gt;</a:t>
            </a:r>
            <a:endParaRPr lang="vi-VN" altLang="en-US" sz="2125" b="1" dirty="0"/>
          </a:p>
          <a:p>
            <a:pPr eaLnBrk="1" hangingPunct="1"/>
            <a:endParaRPr lang="en-US" altLang="en-US" dirty="0" smtClean="0"/>
          </a:p>
        </p:txBody>
      </p:sp>
    </p:spTree>
    <p:extLst>
      <p:ext uri="{BB962C8B-B14F-4D97-AF65-F5344CB8AC3E}">
        <p14:creationId xmlns:p14="http://schemas.microsoft.com/office/powerpoint/2010/main" val="1650956121"/>
      </p:ext>
    </p:extLst>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a:t>Sử dụng biến toàn cục trong hàm (tiếp)</a:t>
            </a:r>
            <a:endParaRPr lang="en-US" smtClean="0"/>
          </a:p>
        </p:txBody>
      </p:sp>
      <p:sp>
        <p:nvSpPr>
          <p:cNvPr id="87043" name="Content Placeholder 2"/>
          <p:cNvSpPr>
            <a:spLocks noGrp="1"/>
          </p:cNvSpPr>
          <p:nvPr>
            <p:ph idx="1"/>
          </p:nvPr>
        </p:nvSpPr>
        <p:spPr/>
        <p:txBody>
          <a:bodyPr>
            <a:normAutofit/>
          </a:bodyPr>
          <a:lstStyle/>
          <a:p>
            <a:pPr eaLnBrk="1" hangingPunct="1"/>
            <a:r>
              <a:rPr lang="en-US" altLang="en-US" sz="2000" u="sng"/>
              <a:t>Thảo luận</a:t>
            </a:r>
            <a:r>
              <a:rPr lang="en-US" altLang="en-US" sz="2000"/>
              <a:t>: cho biết kết quả của đoạn mã sau</a:t>
            </a:r>
            <a:endParaRPr lang="en-US" altLang="en-US" sz="1750"/>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&lt;?php</a:t>
            </a:r>
          </a:p>
          <a:p>
            <a:pPr lvl="2" algn="l">
              <a:lnSpc>
                <a:spcPct val="80000"/>
              </a:lnSpc>
              <a:buFont typeface="Wingdings" panose="05000000000000000000" pitchFamily="2" charset="2"/>
              <a:buNone/>
            </a:pPr>
            <a:r>
              <a:rPr lang="en-US" altLang="en-US" sz="1813" i="1">
                <a:latin typeface="Courier New" panose="02070309020205020404" pitchFamily="49" charset="0"/>
                <a:cs typeface="Courier New" panose="02070309020205020404" pitchFamily="49" charset="0"/>
              </a:rPr>
              <a:t>	</a:t>
            </a:r>
            <a:r>
              <a:rPr lang="en-US" altLang="en-US" sz="1813">
                <a:latin typeface="Courier New" panose="02070309020205020404" pitchFamily="49" charset="0"/>
                <a:cs typeface="Courier New" panose="02070309020205020404" pitchFamily="49" charset="0"/>
              </a:rPr>
              <a:t>$b = 10;</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function tang()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t>
            </a:r>
            <a:r>
              <a:rPr lang="en-US" altLang="en-US" sz="1813" b="1">
                <a:solidFill>
                  <a:srgbClr val="C00000"/>
                </a:solidFill>
                <a:latin typeface="Courier New" panose="02070309020205020404" pitchFamily="49" charset="0"/>
                <a:cs typeface="Courier New" panose="02070309020205020404" pitchFamily="49" charset="0"/>
              </a:rPr>
              <a:t>global</a:t>
            </a:r>
            <a:r>
              <a:rPr lang="en-US" altLang="en-US" sz="1813">
                <a:latin typeface="Courier New" panose="02070309020205020404" pitchFamily="49" charset="0"/>
                <a:cs typeface="Courier New" panose="02070309020205020404" pitchFamily="49" charset="0"/>
              </a:rPr>
              <a:t> $a;</a:t>
            </a:r>
          </a:p>
          <a:p>
            <a:pPr lvl="2" algn="l">
              <a:lnSpc>
                <a:spcPct val="80000"/>
              </a:lnSpc>
              <a:buFont typeface="Wingdings" panose="05000000000000000000" pitchFamily="2" charset="2"/>
              <a:buNone/>
            </a:pPr>
            <a:r>
              <a:rPr lang="en-US" altLang="en-US" sz="1813">
                <a:latin typeface="Courier New" panose="02070309020205020404" pitchFamily="49" charset="0"/>
                <a:cs typeface="Courier New" panose="02070309020205020404" pitchFamily="49" charset="0"/>
              </a:rPr>
              <a:t>		 </a:t>
            </a:r>
            <a:r>
              <a:rPr lang="pt-BR" altLang="en-US" sz="1813">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$b = $b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echo "(trong)a=$a b=$b"; </a:t>
            </a:r>
            <a:endParaRPr lang="en-US" altLang="en-US" sz="1813">
              <a:latin typeface="Courier New" panose="02070309020205020404" pitchFamily="49" charset="0"/>
              <a:cs typeface="Courier New" panose="02070309020205020404" pitchFamily="49" charset="0"/>
            </a:endParaRPr>
          </a:p>
          <a:p>
            <a:pPr lvl="2" algn="l">
              <a:lnSpc>
                <a:spcPct val="80000"/>
              </a:lnSpc>
              <a:buFontTx/>
              <a:buNone/>
            </a:pPr>
            <a:r>
              <a:rPr lang="en-US" altLang="en-US" sz="1813">
                <a:latin typeface="Courier New" panose="02070309020205020404" pitchFamily="49" charset="0"/>
                <a:cs typeface="Courier New" panose="02070309020205020404" pitchFamily="49" charset="0"/>
              </a:rPr>
              <a:t>	}</a:t>
            </a:r>
          </a:p>
          <a:p>
            <a:pPr lvl="2" algn="l">
              <a:lnSpc>
                <a:spcPct val="80000"/>
              </a:lnSpc>
              <a:buFontTx/>
              <a:buNone/>
            </a:pPr>
            <a:r>
              <a:rPr lang="en-US" altLang="en-US" sz="1813">
                <a:latin typeface="Courier New" panose="02070309020205020404" pitchFamily="49" charset="0"/>
                <a:cs typeface="Courier New" panose="02070309020205020404" pitchFamily="49" charset="0"/>
              </a:rPr>
              <a:t> tang();</a:t>
            </a:r>
            <a:br>
              <a:rPr lang="en-US" altLang="en-US" sz="1813">
                <a:latin typeface="Courier New" panose="02070309020205020404" pitchFamily="49" charset="0"/>
                <a:cs typeface="Courier New" panose="02070309020205020404" pitchFamily="49" charset="0"/>
              </a:rPr>
            </a:br>
            <a:r>
              <a:rPr lang="pt-BR" altLang="en-US" sz="1813">
                <a:latin typeface="Courier New" panose="02070309020205020404" pitchFamily="49" charset="0"/>
                <a:cs typeface="Courier New" panose="02070309020205020404" pitchFamily="49" charset="0"/>
              </a:rPr>
              <a:t>echo "(ngoai)a=$a b=$b";</a:t>
            </a:r>
            <a:r>
              <a:rPr lang="en-US" altLang="en-US" sz="1813">
                <a:latin typeface="Courier New" panose="02070309020205020404" pitchFamily="49" charset="0"/>
                <a:cs typeface="Courier New" panose="02070309020205020404" pitchFamily="49" charset="0"/>
              </a:rPr>
              <a:t> </a:t>
            </a:r>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?&gt;</a:t>
            </a:r>
            <a:endParaRPr lang="vi-VN" altLang="en-US" sz="2125" b="1"/>
          </a:p>
          <a:p>
            <a:pPr eaLnBrk="1" hangingPunct="1"/>
            <a:endParaRPr lang="en-US" altLang="en-US" smtClean="0"/>
          </a:p>
        </p:txBody>
      </p:sp>
    </p:spTree>
    <p:extLst>
      <p:ext uri="{BB962C8B-B14F-4D97-AF65-F5344CB8AC3E}">
        <p14:creationId xmlns:p14="http://schemas.microsoft.com/office/powerpoint/2010/main" val="737301771"/>
      </p:ext>
    </p:extLst>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a:t>Sử dụng biến toàn cục trong hàm (tiếp)</a:t>
            </a:r>
            <a:endParaRPr lang="en-US" smtClean="0"/>
          </a:p>
        </p:txBody>
      </p:sp>
      <p:sp>
        <p:nvSpPr>
          <p:cNvPr id="89091" name="Content Placeholder 2"/>
          <p:cNvSpPr>
            <a:spLocks noGrp="1"/>
          </p:cNvSpPr>
          <p:nvPr>
            <p:ph idx="1"/>
          </p:nvPr>
        </p:nvSpPr>
        <p:spPr/>
        <p:txBody>
          <a:bodyPr>
            <a:normAutofit/>
          </a:bodyPr>
          <a:lstStyle/>
          <a:p>
            <a:pPr eaLnBrk="1" hangingPunct="1"/>
            <a:r>
              <a:rPr lang="en-US" altLang="en-US" sz="2000" u="sng"/>
              <a:t>Thảo luận</a:t>
            </a:r>
            <a:r>
              <a:rPr lang="en-US" altLang="en-US" sz="2000"/>
              <a:t>: cho biết kết quả của đoạn mã sau</a:t>
            </a:r>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&lt;?php</a:t>
            </a:r>
          </a:p>
          <a:p>
            <a:pPr lvl="2" algn="l">
              <a:lnSpc>
                <a:spcPct val="80000"/>
              </a:lnSpc>
              <a:buFont typeface="Wingdings" panose="05000000000000000000" pitchFamily="2" charset="2"/>
              <a:buNone/>
            </a:pPr>
            <a:r>
              <a:rPr lang="en-US" altLang="en-US" sz="1813" i="1">
                <a:latin typeface="Courier New" panose="02070309020205020404" pitchFamily="49" charset="0"/>
                <a:cs typeface="Courier New" panose="02070309020205020404" pitchFamily="49" charset="0"/>
              </a:rPr>
              <a:t>	</a:t>
            </a:r>
            <a:r>
              <a:rPr lang="en-US" altLang="en-US" sz="1813">
                <a:latin typeface="Courier New" panose="02070309020205020404" pitchFamily="49" charset="0"/>
                <a:cs typeface="Courier New" panose="02070309020205020404" pitchFamily="49" charset="0"/>
              </a:rPr>
              <a:t>$a = 1; $b = 10;</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function tang()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t>
            </a:r>
            <a:r>
              <a:rPr lang="pt-BR" altLang="en-US" sz="1813">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a:t>
            </a:r>
            <a:r>
              <a:rPr lang="pt-BR" altLang="en-US" sz="1813" b="1">
                <a:solidFill>
                  <a:srgbClr val="C00000"/>
                </a:solidFill>
                <a:latin typeface="Courier New" panose="02070309020205020404" pitchFamily="49" charset="0"/>
                <a:cs typeface="Courier New" panose="02070309020205020404" pitchFamily="49" charset="0"/>
              </a:rPr>
              <a:t>$GLOBALS</a:t>
            </a:r>
            <a:r>
              <a:rPr lang="pt-BR" altLang="en-US" sz="1813">
                <a:latin typeface="Courier New" panose="02070309020205020404" pitchFamily="49" charset="0"/>
                <a:cs typeface="Courier New" panose="02070309020205020404" pitchFamily="49" charset="0"/>
              </a:rPr>
              <a:t>[</a:t>
            </a:r>
            <a:r>
              <a:rPr lang="pt-BR" altLang="en-US" sz="1813">
                <a:solidFill>
                  <a:srgbClr val="C00000"/>
                </a:solidFill>
                <a:latin typeface="Courier New" panose="02070309020205020404" pitchFamily="49" charset="0"/>
                <a:cs typeface="Courier New" panose="02070309020205020404" pitchFamily="49" charset="0"/>
              </a:rPr>
              <a:t>'b'</a:t>
            </a:r>
            <a:r>
              <a:rPr lang="pt-BR" altLang="en-US" sz="1813">
                <a:latin typeface="Courier New" panose="02070309020205020404" pitchFamily="49" charset="0"/>
                <a:cs typeface="Courier New" panose="02070309020205020404" pitchFamily="49" charset="0"/>
              </a:rPr>
              <a:t>] = </a:t>
            </a:r>
            <a:r>
              <a:rPr lang="pt-BR" altLang="en-US" sz="1813" b="1">
                <a:solidFill>
                  <a:srgbClr val="C00000"/>
                </a:solidFill>
                <a:latin typeface="Courier New" panose="02070309020205020404" pitchFamily="49" charset="0"/>
                <a:cs typeface="Courier New" panose="02070309020205020404" pitchFamily="49" charset="0"/>
              </a:rPr>
              <a:t>$GLOBALS</a:t>
            </a:r>
            <a:r>
              <a:rPr lang="pt-BR" altLang="en-US" sz="1813">
                <a:latin typeface="Courier New" panose="02070309020205020404" pitchFamily="49" charset="0"/>
                <a:cs typeface="Courier New" panose="02070309020205020404" pitchFamily="49" charset="0"/>
              </a:rPr>
              <a:t>[</a:t>
            </a:r>
            <a:r>
              <a:rPr lang="pt-BR" altLang="en-US" sz="1813">
                <a:solidFill>
                  <a:srgbClr val="C00000"/>
                </a:solidFill>
                <a:latin typeface="Courier New" panose="02070309020205020404" pitchFamily="49" charset="0"/>
                <a:cs typeface="Courier New" panose="02070309020205020404" pitchFamily="49" charset="0"/>
              </a:rPr>
              <a:t>'b'</a:t>
            </a:r>
            <a:r>
              <a:rPr lang="pt-BR" altLang="en-US" sz="1813">
                <a:latin typeface="Courier New" panose="02070309020205020404" pitchFamily="49" charset="0"/>
                <a:cs typeface="Courier New" panose="02070309020205020404" pitchFamily="49" charset="0"/>
              </a:rPr>
              <a:t>]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echo "(trong)a=$a b=$b"; </a:t>
            </a:r>
            <a:endParaRPr lang="en-US" altLang="en-US" sz="1813">
              <a:latin typeface="Courier New" panose="02070309020205020404" pitchFamily="49" charset="0"/>
              <a:cs typeface="Courier New" panose="02070309020205020404" pitchFamily="49" charset="0"/>
            </a:endParaRPr>
          </a:p>
          <a:p>
            <a:pPr lvl="2" algn="l">
              <a:lnSpc>
                <a:spcPct val="80000"/>
              </a:lnSpc>
              <a:buFontTx/>
              <a:buNone/>
            </a:pPr>
            <a:r>
              <a:rPr lang="en-US" altLang="en-US" sz="1813">
                <a:latin typeface="Courier New" panose="02070309020205020404" pitchFamily="49" charset="0"/>
                <a:cs typeface="Courier New" panose="02070309020205020404" pitchFamily="49" charset="0"/>
              </a:rPr>
              <a:t>	}</a:t>
            </a:r>
          </a:p>
          <a:p>
            <a:pPr lvl="2" algn="l">
              <a:lnSpc>
                <a:spcPct val="80000"/>
              </a:lnSpc>
              <a:buFontTx/>
              <a:buNone/>
            </a:pPr>
            <a:r>
              <a:rPr lang="en-US" altLang="en-US" sz="1813">
                <a:latin typeface="Courier New" panose="02070309020205020404" pitchFamily="49" charset="0"/>
                <a:cs typeface="Courier New" panose="02070309020205020404" pitchFamily="49" charset="0"/>
              </a:rPr>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tang();</a:t>
            </a:r>
            <a:br>
              <a:rPr lang="en-US" altLang="en-US" sz="1813">
                <a:latin typeface="Courier New" panose="02070309020205020404" pitchFamily="49" charset="0"/>
                <a:cs typeface="Courier New" panose="02070309020205020404" pitchFamily="49" charset="0"/>
              </a:rPr>
            </a:br>
            <a:r>
              <a:rPr lang="pt-BR" altLang="en-US" sz="1813">
                <a:latin typeface="Courier New" panose="02070309020205020404" pitchFamily="49" charset="0"/>
                <a:cs typeface="Courier New" panose="02070309020205020404" pitchFamily="49" charset="0"/>
              </a:rPr>
              <a:t>echo "(ngoai)a=$a b=$b";</a:t>
            </a:r>
            <a:r>
              <a:rPr lang="en-US" altLang="en-US" sz="1813">
                <a:latin typeface="Courier New" panose="02070309020205020404" pitchFamily="49" charset="0"/>
                <a:cs typeface="Courier New" panose="02070309020205020404" pitchFamily="49" charset="0"/>
              </a:rPr>
              <a:t> </a:t>
            </a:r>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?&gt;</a:t>
            </a:r>
            <a:endParaRPr lang="vi-VN" altLang="en-US" sz="2125" b="1"/>
          </a:p>
          <a:p>
            <a:pPr eaLnBrk="1" hangingPunct="1"/>
            <a:endParaRPr lang="en-US" altLang="en-US" smtClean="0"/>
          </a:p>
        </p:txBody>
      </p:sp>
    </p:spTree>
    <p:extLst>
      <p:ext uri="{BB962C8B-B14F-4D97-AF65-F5344CB8AC3E}">
        <p14:creationId xmlns:p14="http://schemas.microsoft.com/office/powerpoint/2010/main" val="553730921"/>
      </p:ext>
    </p:extLst>
  </p:cSld>
  <p:clrMapOvr>
    <a:masterClrMapping/>
  </p:clrMapOvr>
  <p:transition spd="slow">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defRPr/>
            </a:pPr>
            <a:r>
              <a:rPr lang="en-US" smtClean="0"/>
              <a:t>Biến tĩnh</a:t>
            </a:r>
          </a:p>
        </p:txBody>
      </p:sp>
      <p:sp>
        <p:nvSpPr>
          <p:cNvPr id="91139" name="Rectangle 3"/>
          <p:cNvSpPr>
            <a:spLocks noGrp="1" noChangeArrowheads="1"/>
          </p:cNvSpPr>
          <p:nvPr>
            <p:ph type="body" idx="1"/>
          </p:nvPr>
        </p:nvSpPr>
        <p:spPr/>
        <p:txBody>
          <a:bodyPr/>
          <a:lstStyle/>
          <a:p>
            <a:pPr eaLnBrk="1" hangingPunct="1"/>
            <a:r>
              <a:rPr lang="en-US" altLang="en-US" smtClean="0"/>
              <a:t>Biến tĩnh: </a:t>
            </a:r>
          </a:p>
          <a:p>
            <a:pPr lvl="1" eaLnBrk="1" hangingPunct="1"/>
            <a:r>
              <a:rPr lang="en-US" altLang="en-US" smtClean="0"/>
              <a:t>Là </a:t>
            </a:r>
            <a:r>
              <a:rPr lang="en-US" altLang="en-US" u="sng" smtClean="0"/>
              <a:t>biến cục bộ</a:t>
            </a:r>
            <a:r>
              <a:rPr lang="en-US" altLang="en-US" smtClean="0"/>
              <a:t> mà giá trị của nó được lưu trữ qua </a:t>
            </a:r>
            <a:r>
              <a:rPr lang="en-US" altLang="en-US" u="sng" smtClean="0"/>
              <a:t>nhiều lần gọi hàm</a:t>
            </a:r>
          </a:p>
          <a:p>
            <a:pPr lvl="1" eaLnBrk="1" hangingPunct="1"/>
            <a:r>
              <a:rPr lang="en-US" altLang="en-US" smtClean="0"/>
              <a:t>Chỉ được </a:t>
            </a:r>
            <a:r>
              <a:rPr lang="en-US" altLang="en-US" u="sng" smtClean="0"/>
              <a:t>khởi tạo một lần</a:t>
            </a:r>
            <a:r>
              <a:rPr lang="en-US" altLang="en-US" smtClean="0"/>
              <a:t> duy nhất tại thời điểm </a:t>
            </a:r>
            <a:r>
              <a:rPr lang="en-US" altLang="en-US" u="sng" smtClean="0"/>
              <a:t>khai báo lần đầu tiên</a:t>
            </a:r>
            <a:r>
              <a:rPr lang="en-US" altLang="en-US" smtClean="0"/>
              <a:t> trong suốt quá trình thực thi script.</a:t>
            </a:r>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530802759"/>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defRPr/>
            </a:pPr>
            <a:r>
              <a:rPr lang="en-US" smtClean="0"/>
              <a:t>Một số khái niệm (tiếp)</a:t>
            </a:r>
          </a:p>
        </p:txBody>
      </p:sp>
      <p:sp>
        <p:nvSpPr>
          <p:cNvPr id="18435" name="Content Placeholder 2"/>
          <p:cNvSpPr>
            <a:spLocks noGrp="1"/>
          </p:cNvSpPr>
          <p:nvPr>
            <p:ph idx="1"/>
          </p:nvPr>
        </p:nvSpPr>
        <p:spPr/>
        <p:txBody>
          <a:bodyPr/>
          <a:lstStyle/>
          <a:p>
            <a:pPr eaLnBrk="1" hangingPunct="1"/>
            <a:r>
              <a:rPr lang="en-US" altLang="en-US" dirty="0" smtClean="0"/>
              <a:t>Client (</a:t>
            </a:r>
            <a:r>
              <a:rPr lang="en-US" altLang="en-US" dirty="0" err="1" smtClean="0"/>
              <a:t>máy</a:t>
            </a:r>
            <a:r>
              <a:rPr lang="en-US" altLang="en-US" dirty="0" smtClean="0"/>
              <a:t> </a:t>
            </a:r>
            <a:r>
              <a:rPr lang="en-US" altLang="en-US" dirty="0" err="1" smtClean="0"/>
              <a:t>khách</a:t>
            </a:r>
            <a:r>
              <a:rPr lang="en-US" altLang="en-US" dirty="0" smtClean="0"/>
              <a:t>)</a:t>
            </a:r>
          </a:p>
          <a:p>
            <a:pPr lvl="1" eaLnBrk="1" hangingPunct="1"/>
            <a:r>
              <a:rPr lang="en-US" altLang="en-US" dirty="0" err="1" smtClean="0"/>
              <a:t>Máy</a:t>
            </a:r>
            <a:r>
              <a:rPr lang="en-US" altLang="en-US" dirty="0" smtClean="0"/>
              <a:t> </a:t>
            </a:r>
            <a:r>
              <a:rPr lang="en-US" altLang="en-US" dirty="0" err="1" smtClean="0"/>
              <a:t>khai</a:t>
            </a:r>
            <a:r>
              <a:rPr lang="en-US" altLang="en-US" dirty="0" smtClean="0"/>
              <a:t> </a:t>
            </a:r>
            <a:r>
              <a:rPr lang="en-US" altLang="en-US" dirty="0" err="1" smtClean="0"/>
              <a:t>thác</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máy</a:t>
            </a:r>
            <a:r>
              <a:rPr lang="en-US" altLang="en-US" dirty="0" smtClean="0"/>
              <a:t> </a:t>
            </a:r>
            <a:r>
              <a:rPr lang="en-US" altLang="en-US" dirty="0" err="1" smtClean="0"/>
              <a:t>chủ</a:t>
            </a:r>
            <a:endParaRPr lang="en-US" altLang="en-US" dirty="0" smtClean="0"/>
          </a:p>
          <a:p>
            <a:pPr lvl="1" eaLnBrk="1" hangingPunct="1"/>
            <a:r>
              <a:rPr lang="en-US" altLang="en-US" dirty="0" err="1" smtClean="0"/>
              <a:t>Với</a:t>
            </a:r>
            <a:r>
              <a:rPr lang="en-US" altLang="en-US" dirty="0" smtClean="0"/>
              <a:t> </a:t>
            </a:r>
            <a:r>
              <a:rPr lang="en-US" altLang="en-US" dirty="0" err="1" smtClean="0"/>
              <a:t>mỗi</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thường</a:t>
            </a:r>
            <a:r>
              <a:rPr lang="en-US" altLang="en-US" dirty="0" smtClean="0"/>
              <a:t> </a:t>
            </a:r>
            <a:r>
              <a:rPr lang="en-US" altLang="en-US" dirty="0" err="1" smtClean="0"/>
              <a:t>có</a:t>
            </a:r>
            <a:r>
              <a:rPr lang="en-US" altLang="en-US" dirty="0" smtClean="0"/>
              <a:t> </a:t>
            </a:r>
            <a:r>
              <a:rPr lang="en-US" altLang="en-US" dirty="0" err="1" smtClean="0"/>
              <a:t>các</a:t>
            </a:r>
            <a:r>
              <a:rPr lang="en-US" altLang="en-US" dirty="0" smtClean="0"/>
              <a:t> </a:t>
            </a:r>
            <a:r>
              <a:rPr lang="en-US" altLang="en-US" dirty="0" err="1" smtClean="0"/>
              <a:t>phần</a:t>
            </a:r>
            <a:r>
              <a:rPr lang="en-US" altLang="en-US" dirty="0" smtClean="0"/>
              <a:t> </a:t>
            </a:r>
            <a:r>
              <a:rPr lang="en-US" altLang="en-US" dirty="0" err="1" smtClean="0"/>
              <a:t>mềm</a:t>
            </a:r>
            <a:r>
              <a:rPr lang="en-US" altLang="en-US" dirty="0" smtClean="0"/>
              <a:t> </a:t>
            </a:r>
            <a:r>
              <a:rPr lang="en-US" altLang="en-US" dirty="0" err="1" smtClean="0"/>
              <a:t>riêng</a:t>
            </a:r>
            <a:r>
              <a:rPr lang="en-US" altLang="en-US" dirty="0" smtClean="0"/>
              <a:t> </a:t>
            </a:r>
            <a:r>
              <a:rPr lang="en-US" altLang="en-US" dirty="0" err="1" smtClean="0"/>
              <a:t>để</a:t>
            </a:r>
            <a:r>
              <a:rPr lang="en-US" altLang="en-US" dirty="0" smtClean="0"/>
              <a:t> </a:t>
            </a:r>
            <a:r>
              <a:rPr lang="en-US" altLang="en-US" dirty="0" err="1" smtClean="0"/>
              <a:t>khai</a:t>
            </a:r>
            <a:r>
              <a:rPr lang="en-US" altLang="en-US" dirty="0" smtClean="0"/>
              <a:t> </a:t>
            </a:r>
            <a:r>
              <a:rPr lang="en-US" altLang="en-US" dirty="0" err="1" smtClean="0"/>
              <a:t>thác</a:t>
            </a:r>
            <a:endParaRPr lang="en-US" altLang="en-US" dirty="0" smtClean="0"/>
          </a:p>
          <a:p>
            <a:pPr lvl="1" eaLnBrk="1" hangingPunct="1"/>
            <a:r>
              <a:rPr lang="en-US" altLang="en-US" dirty="0" err="1" smtClean="0"/>
              <a:t>Một</a:t>
            </a:r>
            <a:r>
              <a:rPr lang="en-US" altLang="en-US" dirty="0" smtClean="0"/>
              <a:t> </a:t>
            </a:r>
            <a:r>
              <a:rPr lang="en-US" altLang="en-US" dirty="0" err="1" smtClean="0"/>
              <a:t>máy</a:t>
            </a:r>
            <a:r>
              <a:rPr lang="en-US" altLang="en-US" dirty="0" smtClean="0"/>
              <a:t> </a:t>
            </a:r>
            <a:r>
              <a:rPr lang="en-US" altLang="en-US" dirty="0" err="1" smtClean="0"/>
              <a:t>tính</a:t>
            </a:r>
            <a:r>
              <a:rPr lang="en-US" altLang="en-US" dirty="0" smtClean="0"/>
              <a:t> </a:t>
            </a:r>
            <a:r>
              <a:rPr lang="en-US" altLang="en-US" dirty="0" err="1" smtClean="0"/>
              <a:t>vừa</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là</a:t>
            </a:r>
            <a:r>
              <a:rPr lang="en-US" altLang="en-US" dirty="0" smtClean="0"/>
              <a:t> client </a:t>
            </a:r>
            <a:r>
              <a:rPr lang="en-US" altLang="en-US" dirty="0" err="1" smtClean="0"/>
              <a:t>vừa</a:t>
            </a:r>
            <a:r>
              <a:rPr lang="en-US" altLang="en-US" dirty="0" smtClean="0"/>
              <a:t> </a:t>
            </a:r>
            <a:r>
              <a:rPr lang="en-US" altLang="en-US" dirty="0" err="1" smtClean="0"/>
              <a:t>là</a:t>
            </a:r>
            <a:r>
              <a:rPr lang="en-US" altLang="en-US" dirty="0" smtClean="0"/>
              <a:t> server</a:t>
            </a:r>
          </a:p>
          <a:p>
            <a:pPr lvl="1" eaLnBrk="1" hangingPunct="1"/>
            <a:r>
              <a:rPr lang="en-US" altLang="en-US" dirty="0" err="1" smtClean="0"/>
              <a:t>Một</a:t>
            </a:r>
            <a:r>
              <a:rPr lang="en-US" altLang="en-US" dirty="0" smtClean="0"/>
              <a:t> </a:t>
            </a:r>
            <a:r>
              <a:rPr lang="en-US" altLang="en-US" dirty="0" err="1" smtClean="0"/>
              <a:t>máy</a:t>
            </a:r>
            <a:r>
              <a:rPr lang="en-US" altLang="en-US" dirty="0" smtClean="0"/>
              <a:t> </a:t>
            </a:r>
            <a:r>
              <a:rPr lang="en-US" altLang="en-US" dirty="0" err="1" smtClean="0"/>
              <a:t>tính</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khai</a:t>
            </a:r>
            <a:r>
              <a:rPr lang="en-US" altLang="en-US" dirty="0" smtClean="0"/>
              <a:t> </a:t>
            </a:r>
            <a:r>
              <a:rPr lang="en-US" altLang="en-US" dirty="0" err="1" smtClean="0"/>
              <a:t>thác</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của</a:t>
            </a:r>
            <a:r>
              <a:rPr lang="en-US" altLang="en-US" dirty="0" smtClean="0"/>
              <a:t> </a:t>
            </a:r>
            <a:r>
              <a:rPr lang="en-US" altLang="en-US" dirty="0" err="1" smtClean="0"/>
              <a:t>chính</a:t>
            </a:r>
            <a:r>
              <a:rPr lang="en-US" altLang="en-US" dirty="0" smtClean="0"/>
              <a:t> </a:t>
            </a:r>
            <a:r>
              <a:rPr lang="en-US" altLang="en-US" dirty="0" err="1" smtClean="0"/>
              <a:t>nó</a:t>
            </a:r>
            <a:r>
              <a:rPr lang="en-US" altLang="en-US" dirty="0" smtClean="0"/>
              <a:t>.</a:t>
            </a:r>
          </a:p>
        </p:txBody>
      </p:sp>
    </p:spTree>
    <p:extLst>
      <p:ext uri="{BB962C8B-B14F-4D97-AF65-F5344CB8AC3E}">
        <p14:creationId xmlns:p14="http://schemas.microsoft.com/office/powerpoint/2010/main" val="321375047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fade">
                                      <p:cBhvr>
                                        <p:cTn id="7" dur="500"/>
                                        <p:tgtEl>
                                          <p:spTgt spid="18435">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animEffect transition="in" filter="fade">
                                      <p:cBhvr>
                                        <p:cTn id="11" dur="500"/>
                                        <p:tgtEl>
                                          <p:spTgt spid="1843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8435">
                                            <p:txEl>
                                              <p:pRg st="3" end="3"/>
                                            </p:txEl>
                                          </p:spTgt>
                                        </p:tgtEl>
                                        <p:attrNameLst>
                                          <p:attrName>style.visibility</p:attrName>
                                        </p:attrNameLst>
                                      </p:cBhvr>
                                      <p:to>
                                        <p:strVal val="visible"/>
                                      </p:to>
                                    </p:set>
                                    <p:animEffect transition="in" filter="fade">
                                      <p:cBhvr>
                                        <p:cTn id="16" dur="500"/>
                                        <p:tgtEl>
                                          <p:spTgt spid="18435">
                                            <p:txEl>
                                              <p:pRg st="3" end="3"/>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18435">
                                            <p:txEl>
                                              <p:pRg st="4" end="4"/>
                                            </p:txEl>
                                          </p:spTgt>
                                        </p:tgtEl>
                                        <p:attrNameLst>
                                          <p:attrName>style.visibility</p:attrName>
                                        </p:attrNameLst>
                                      </p:cBhvr>
                                      <p:to>
                                        <p:strVal val="visible"/>
                                      </p:to>
                                    </p:set>
                                    <p:animEffect transition="in" filter="fade">
                                      <p:cBhvr>
                                        <p:cTn id="20" dur="500"/>
                                        <p:tgtEl>
                                          <p:spTgt spid="184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defRPr/>
            </a:pPr>
            <a:r>
              <a:rPr lang="en-US" smtClean="0"/>
              <a:t>Biến tĩnh (tiếp)</a:t>
            </a:r>
          </a:p>
        </p:txBody>
      </p:sp>
      <p:sp>
        <p:nvSpPr>
          <p:cNvPr id="41987" name="Rectangle 3"/>
          <p:cNvSpPr>
            <a:spLocks noGrp="1" noChangeArrowheads="1"/>
          </p:cNvSpPr>
          <p:nvPr>
            <p:ph type="body" idx="1"/>
          </p:nvPr>
        </p:nvSpPr>
        <p:spPr/>
        <p:txBody>
          <a:bodyPr>
            <a:normAutofit fontScale="92500" lnSpcReduction="10000"/>
          </a:bodyPr>
          <a:lstStyle/>
          <a:p>
            <a:pPr eaLnBrk="1" hangingPunct="1">
              <a:defRPr/>
            </a:pPr>
            <a:r>
              <a:rPr lang="en-US" smtClean="0"/>
              <a:t>Khai báo biến tĩnh theo cú pháp:</a:t>
            </a:r>
            <a:endParaRPr lang="en-US"/>
          </a:p>
          <a:p>
            <a:pPr algn="ctr" eaLnBrk="1" hangingPunct="1">
              <a:buFont typeface="Wingdings" panose="05000000000000000000" pitchFamily="2" charset="2"/>
              <a:buNone/>
              <a:defRPr/>
            </a:pPr>
            <a:r>
              <a:rPr lang="en-US"/>
              <a:t>	</a:t>
            </a:r>
            <a:r>
              <a:rPr lang="en-US" b="1">
                <a:solidFill>
                  <a:srgbClr val="FF0000"/>
                </a:solidFill>
                <a:latin typeface="Courier New" pitchFamily="49" charset="0"/>
              </a:rPr>
              <a:t>static</a:t>
            </a:r>
            <a:r>
              <a:rPr lang="en-US">
                <a:latin typeface="Courier New" pitchFamily="49" charset="0"/>
              </a:rPr>
              <a:t> $biến_tĩnh = </a:t>
            </a:r>
            <a:r>
              <a:rPr lang="en-US" smtClean="0">
                <a:latin typeface="Courier New" pitchFamily="49" charset="0"/>
              </a:rPr>
              <a:t>giá_trị</a:t>
            </a:r>
            <a:r>
              <a:rPr lang="en-US">
                <a:latin typeface="Courier New" pitchFamily="49" charset="0"/>
              </a:rPr>
              <a:t>;</a:t>
            </a:r>
            <a:endParaRPr lang="en-US" smtClean="0"/>
          </a:p>
          <a:p>
            <a:pPr eaLnBrk="1" hangingPunct="1">
              <a:defRPr/>
            </a:pPr>
            <a:r>
              <a:rPr lang="en-US" smtClean="0"/>
              <a:t>Chú ý:</a:t>
            </a:r>
          </a:p>
          <a:p>
            <a:pPr lvl="1" eaLnBrk="1" hangingPunct="1">
              <a:defRPr/>
            </a:pPr>
            <a:r>
              <a:rPr lang="en-US" smtClean="0">
                <a:latin typeface="Courier New" pitchFamily="49" charset="0"/>
                <a:cs typeface="Courier New" pitchFamily="49" charset="0"/>
              </a:rPr>
              <a:t>giá_trị</a:t>
            </a:r>
            <a:r>
              <a:rPr lang="en-US" smtClean="0"/>
              <a:t> </a:t>
            </a:r>
            <a:r>
              <a:rPr lang="en-US"/>
              <a:t>khởi tạo của biến static chỉ có thể là một hằng (literal or constant) mà không được là một biểu thức (expression</a:t>
            </a:r>
            <a:r>
              <a:rPr lang="en-US" smtClean="0"/>
              <a:t>).</a:t>
            </a:r>
          </a:p>
          <a:p>
            <a:pPr eaLnBrk="1" hangingPunct="1">
              <a:defRPr/>
            </a:pPr>
            <a:r>
              <a:rPr lang="en-US" smtClean="0"/>
              <a:t>Ví dụ</a:t>
            </a:r>
          </a:p>
          <a:p>
            <a:pPr marL="342887" lvl="1" indent="0">
              <a:spcBef>
                <a:spcPts val="0"/>
              </a:spcBef>
              <a:buNone/>
              <a:defRPr/>
            </a:pPr>
            <a:r>
              <a:rPr lang="en-US" b="1">
                <a:solidFill>
                  <a:srgbClr val="FF0000"/>
                </a:solidFill>
                <a:latin typeface="Courier New" pitchFamily="49" charset="0"/>
              </a:rPr>
              <a:t>static</a:t>
            </a:r>
            <a:r>
              <a:rPr lang="en-US">
                <a:latin typeface="Courier New" pitchFamily="49" charset="0"/>
              </a:rPr>
              <a:t> </a:t>
            </a:r>
            <a:r>
              <a:rPr lang="en-US" smtClean="0">
                <a:latin typeface="Courier New" pitchFamily="49" charset="0"/>
              </a:rPr>
              <a:t>$a </a:t>
            </a:r>
            <a:r>
              <a:rPr lang="en-US">
                <a:latin typeface="Courier New" pitchFamily="49" charset="0"/>
              </a:rPr>
              <a:t>= 0</a:t>
            </a:r>
            <a:r>
              <a:rPr lang="en-US" smtClean="0">
                <a:latin typeface="Courier New" pitchFamily="49" charset="0"/>
              </a:rPr>
              <a:t>;		</a:t>
            </a:r>
          </a:p>
          <a:p>
            <a:pPr marL="342887" lvl="1" indent="0">
              <a:spcBef>
                <a:spcPts val="0"/>
              </a:spcBef>
              <a:buNone/>
              <a:defRPr/>
            </a:pPr>
            <a:r>
              <a:rPr lang="en-US" b="1">
                <a:solidFill>
                  <a:srgbClr val="FF0000"/>
                </a:solidFill>
                <a:latin typeface="Courier New" pitchFamily="49" charset="0"/>
              </a:rPr>
              <a:t>static</a:t>
            </a:r>
            <a:r>
              <a:rPr lang="en-US">
                <a:latin typeface="Courier New" pitchFamily="49" charset="0"/>
              </a:rPr>
              <a:t> </a:t>
            </a:r>
            <a:r>
              <a:rPr lang="en-US" smtClean="0">
                <a:latin typeface="Courier New" pitchFamily="49" charset="0"/>
              </a:rPr>
              <a:t>$a </a:t>
            </a:r>
            <a:r>
              <a:rPr lang="en-US">
                <a:latin typeface="Courier New" pitchFamily="49" charset="0"/>
              </a:rPr>
              <a:t>= </a:t>
            </a:r>
            <a:r>
              <a:rPr lang="en-US" smtClean="0">
                <a:latin typeface="Courier New" pitchFamily="49" charset="0"/>
              </a:rPr>
              <a:t>1+2;			//lỗi</a:t>
            </a:r>
            <a:endParaRPr lang="en-US"/>
          </a:p>
          <a:p>
            <a:pPr marL="342887" lvl="1" indent="0">
              <a:spcBef>
                <a:spcPts val="0"/>
              </a:spcBef>
              <a:buNone/>
              <a:defRPr/>
            </a:pPr>
            <a:r>
              <a:rPr lang="en-US" b="1">
                <a:solidFill>
                  <a:srgbClr val="FF0000"/>
                </a:solidFill>
                <a:latin typeface="Courier New" pitchFamily="49" charset="0"/>
              </a:rPr>
              <a:t>static</a:t>
            </a:r>
            <a:r>
              <a:rPr lang="en-US">
                <a:latin typeface="Courier New" pitchFamily="49" charset="0"/>
              </a:rPr>
              <a:t> </a:t>
            </a:r>
            <a:r>
              <a:rPr lang="en-US" smtClean="0">
                <a:latin typeface="Courier New" pitchFamily="49" charset="0"/>
              </a:rPr>
              <a:t>$a </a:t>
            </a:r>
            <a:r>
              <a:rPr lang="en-US">
                <a:latin typeface="Courier New" pitchFamily="49" charset="0"/>
              </a:rPr>
              <a:t>= </a:t>
            </a:r>
            <a:r>
              <a:rPr lang="en-US" smtClean="0">
                <a:latin typeface="Courier New" pitchFamily="49" charset="0"/>
              </a:rPr>
              <a:t>sqrt(121);	//lỗi</a:t>
            </a:r>
            <a:endParaRPr lang="en-US"/>
          </a:p>
          <a:p>
            <a:pPr marL="342887" lvl="1" indent="0">
              <a:buNone/>
              <a:defRPr/>
            </a:pPr>
            <a:endParaRPr lang="en-US" smtClean="0"/>
          </a:p>
        </p:txBody>
      </p:sp>
    </p:spTree>
    <p:extLst>
      <p:ext uri="{BB962C8B-B14F-4D97-AF65-F5344CB8AC3E}">
        <p14:creationId xmlns:p14="http://schemas.microsoft.com/office/powerpoint/2010/main" val="10783032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500"/>
                                        <p:tgtEl>
                                          <p:spTgt spid="4198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animEffect transition="in" filter="fade">
                                      <p:cBhvr>
                                        <p:cTn id="11" dur="500"/>
                                        <p:tgtEl>
                                          <p:spTgt spid="41987">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41987">
                                            <p:txEl>
                                              <p:pRg st="2" end="2"/>
                                            </p:txEl>
                                          </p:spTgt>
                                        </p:tgtEl>
                                        <p:attrNameLst>
                                          <p:attrName>style.visibility</p:attrName>
                                        </p:attrNameLst>
                                      </p:cBhvr>
                                      <p:to>
                                        <p:strVal val="visible"/>
                                      </p:to>
                                    </p:set>
                                    <p:animEffect transition="in" filter="fade">
                                      <p:cBhvr>
                                        <p:cTn id="16" dur="500"/>
                                        <p:tgtEl>
                                          <p:spTgt spid="41987">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41987">
                                            <p:txEl>
                                              <p:pRg st="3" end="3"/>
                                            </p:txEl>
                                          </p:spTgt>
                                        </p:tgtEl>
                                        <p:attrNameLst>
                                          <p:attrName>style.visibility</p:attrName>
                                        </p:attrNameLst>
                                      </p:cBhvr>
                                      <p:to>
                                        <p:strVal val="visible"/>
                                      </p:to>
                                    </p:set>
                                    <p:animEffect transition="in" filter="fade">
                                      <p:cBhvr>
                                        <p:cTn id="20" dur="500"/>
                                        <p:tgtEl>
                                          <p:spTgt spid="4198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1987">
                                            <p:txEl>
                                              <p:pRg st="4" end="4"/>
                                            </p:txEl>
                                          </p:spTgt>
                                        </p:tgtEl>
                                        <p:attrNameLst>
                                          <p:attrName>style.visibility</p:attrName>
                                        </p:attrNameLst>
                                      </p:cBhvr>
                                      <p:to>
                                        <p:strVal val="visible"/>
                                      </p:to>
                                    </p:set>
                                    <p:animEffect transition="in" filter="fade">
                                      <p:cBhvr>
                                        <p:cTn id="25" dur="500"/>
                                        <p:tgtEl>
                                          <p:spTgt spid="41987">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41987">
                                            <p:txEl>
                                              <p:pRg st="5" end="5"/>
                                            </p:txEl>
                                          </p:spTgt>
                                        </p:tgtEl>
                                        <p:attrNameLst>
                                          <p:attrName>style.visibility</p:attrName>
                                        </p:attrNameLst>
                                      </p:cBhvr>
                                      <p:to>
                                        <p:strVal val="visible"/>
                                      </p:to>
                                    </p:set>
                                    <p:animEffect transition="in" filter="fade">
                                      <p:cBhvr>
                                        <p:cTn id="29" dur="500"/>
                                        <p:tgtEl>
                                          <p:spTgt spid="41987">
                                            <p:txEl>
                                              <p:pRg st="5" end="5"/>
                                            </p:txEl>
                                          </p:spTgt>
                                        </p:tgtEl>
                                      </p:cBhvr>
                                    </p:animEffect>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41987">
                                            <p:txEl>
                                              <p:pRg st="6" end="6"/>
                                            </p:txEl>
                                          </p:spTgt>
                                        </p:tgtEl>
                                        <p:attrNameLst>
                                          <p:attrName>style.visibility</p:attrName>
                                        </p:attrNameLst>
                                      </p:cBhvr>
                                      <p:to>
                                        <p:strVal val="visible"/>
                                      </p:to>
                                    </p:set>
                                    <p:animEffect transition="in" filter="fade">
                                      <p:cBhvr>
                                        <p:cTn id="33" dur="500"/>
                                        <p:tgtEl>
                                          <p:spTgt spid="41987">
                                            <p:txEl>
                                              <p:pRg st="6" end="6"/>
                                            </p:txEl>
                                          </p:spTgt>
                                        </p:tgtEl>
                                      </p:cBhvr>
                                    </p:animEffect>
                                  </p:childTnLst>
                                </p:cTn>
                              </p:par>
                            </p:childTnLst>
                          </p:cTn>
                        </p:par>
                        <p:par>
                          <p:cTn id="34" fill="hold" nodeType="afterGroup">
                            <p:stCondLst>
                              <p:cond delay="1500"/>
                            </p:stCondLst>
                            <p:childTnLst>
                              <p:par>
                                <p:cTn id="35" presetID="10" presetClass="entr" presetSubtype="0" fill="hold" nodeType="afterEffect">
                                  <p:stCondLst>
                                    <p:cond delay="0"/>
                                  </p:stCondLst>
                                  <p:childTnLst>
                                    <p:set>
                                      <p:cBhvr>
                                        <p:cTn id="36" dur="1" fill="hold">
                                          <p:stCondLst>
                                            <p:cond delay="0"/>
                                          </p:stCondLst>
                                        </p:cTn>
                                        <p:tgtEl>
                                          <p:spTgt spid="41987">
                                            <p:txEl>
                                              <p:pRg st="7" end="7"/>
                                            </p:txEl>
                                          </p:spTgt>
                                        </p:tgtEl>
                                        <p:attrNameLst>
                                          <p:attrName>style.visibility</p:attrName>
                                        </p:attrNameLst>
                                      </p:cBhvr>
                                      <p:to>
                                        <p:strVal val="visible"/>
                                      </p:to>
                                    </p:set>
                                    <p:animEffect transition="in" filter="fade">
                                      <p:cBhvr>
                                        <p:cTn id="37" dur="500"/>
                                        <p:tgtEl>
                                          <p:spTgt spid="419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Biến tĩnh (tiếp)</a:t>
            </a:r>
            <a:endParaRPr lang="en-US"/>
          </a:p>
        </p:txBody>
      </p:sp>
      <p:sp>
        <p:nvSpPr>
          <p:cNvPr id="3" name="Content Placeholder 2"/>
          <p:cNvSpPr>
            <a:spLocks noGrp="1"/>
          </p:cNvSpPr>
          <p:nvPr>
            <p:ph idx="1"/>
          </p:nvPr>
        </p:nvSpPr>
        <p:spPr>
          <a:xfrm>
            <a:off x="762000" y="1596413"/>
            <a:ext cx="8229600" cy="5109187"/>
          </a:xfrm>
        </p:spPr>
        <p:txBody>
          <a:bodyPr>
            <a:noAutofit/>
          </a:bodyPr>
          <a:lstStyle/>
          <a:p>
            <a:pPr>
              <a:defRPr/>
            </a:pPr>
            <a:r>
              <a:rPr lang="en-US" sz="2000" u="sng" dirty="0" err="1"/>
              <a:t>Thảo</a:t>
            </a:r>
            <a:r>
              <a:rPr lang="en-US" sz="2000" u="sng" dirty="0"/>
              <a:t> </a:t>
            </a:r>
            <a:r>
              <a:rPr lang="en-US" sz="2000" u="sng" dirty="0" err="1"/>
              <a:t>luận</a:t>
            </a:r>
            <a:r>
              <a:rPr lang="en-US" sz="2000" dirty="0"/>
              <a:t>: </a:t>
            </a:r>
            <a:r>
              <a:rPr lang="en-US" sz="2000" dirty="0" err="1"/>
              <a:t>cho</a:t>
            </a:r>
            <a:r>
              <a:rPr lang="en-US" sz="2000" dirty="0"/>
              <a:t> </a:t>
            </a:r>
            <a:r>
              <a:rPr lang="en-US" sz="2000" dirty="0" err="1"/>
              <a:t>biết</a:t>
            </a:r>
            <a:r>
              <a:rPr lang="en-US" sz="2000" dirty="0"/>
              <a:t> </a:t>
            </a:r>
            <a:r>
              <a:rPr lang="en-US" sz="2000" dirty="0" err="1"/>
              <a:t>kết</a:t>
            </a:r>
            <a:r>
              <a:rPr lang="en-US" sz="2000" dirty="0"/>
              <a:t> </a:t>
            </a:r>
            <a:r>
              <a:rPr lang="en-US" sz="2000" dirty="0" err="1"/>
              <a:t>quả</a:t>
            </a:r>
            <a:r>
              <a:rPr lang="en-US" sz="2000" dirty="0"/>
              <a:t> </a:t>
            </a:r>
            <a:r>
              <a:rPr lang="en-US" sz="2000" dirty="0" err="1"/>
              <a:t>của</a:t>
            </a:r>
            <a:r>
              <a:rPr lang="en-US" sz="2000" dirty="0"/>
              <a:t> </a:t>
            </a:r>
            <a:r>
              <a:rPr lang="en-US" sz="2000" dirty="0" err="1"/>
              <a:t>đoạn</a:t>
            </a:r>
            <a:r>
              <a:rPr lang="en-US" sz="2000" dirty="0"/>
              <a:t> </a:t>
            </a:r>
            <a:r>
              <a:rPr lang="en-US" sz="2000" dirty="0" err="1"/>
              <a:t>mã</a:t>
            </a:r>
            <a:r>
              <a:rPr lang="en-US" sz="2000" dirty="0"/>
              <a:t> </a:t>
            </a:r>
            <a:r>
              <a:rPr lang="en-US" sz="2000" dirty="0" err="1"/>
              <a:t>sau</a:t>
            </a:r>
            <a:endParaRPr lang="en-US" sz="2000" dirty="0"/>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&lt;?</a:t>
            </a:r>
            <a:r>
              <a:rPr lang="en-US" sz="2000" b="1" dirty="0" err="1">
                <a:latin typeface="Courier New" pitchFamily="49" charset="0"/>
                <a:cs typeface="Courier New" pitchFamily="49" charset="0"/>
              </a:rPr>
              <a:t>php</a:t>
            </a:r>
            <a:endParaRPr lang="en-US" sz="2000" b="1" dirty="0">
              <a:latin typeface="Courier New" pitchFamily="49" charset="0"/>
              <a:cs typeface="Courier New" pitchFamily="49" charset="0"/>
            </a:endParaRPr>
          </a:p>
          <a:p>
            <a:pPr marL="0" indent="0">
              <a:spcBef>
                <a:spcPts val="0"/>
              </a:spcBef>
              <a:buNone/>
              <a:tabLst>
                <a:tab pos="350030" algn="l"/>
                <a:tab pos="727444" algn="l"/>
              </a:tabLst>
              <a:defRPr/>
            </a:pPr>
            <a:r>
              <a:rPr lang="en-US" sz="2000" dirty="0">
                <a:latin typeface="Courier New" pitchFamily="49" charset="0"/>
                <a:cs typeface="Courier New" pitchFamily="49" charset="0"/>
              </a:rPr>
              <a:t>		function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static</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 1;</a:t>
            </a:r>
          </a:p>
          <a:p>
            <a:pPr marL="0" indent="0">
              <a:spcBef>
                <a:spcPts val="0"/>
              </a:spcBef>
              <a:buNone/>
              <a:tabLst>
                <a:tab pos="350030" algn="l"/>
                <a:tab pos="727444" algn="l"/>
              </a:tabLst>
              <a:defRPr/>
            </a:pPr>
            <a:r>
              <a:rPr lang="en-US" sz="2000" dirty="0">
                <a:latin typeface="Courier New" pitchFamily="49" charset="0"/>
                <a:cs typeface="Courier New" pitchFamily="49" charset="0"/>
              </a:rPr>
              <a:t>			echo "Bien </a:t>
            </a:r>
            <a:r>
              <a:rPr lang="en-US" sz="2000" dirty="0" err="1">
                <a:latin typeface="Courier New" pitchFamily="49" charset="0"/>
                <a:cs typeface="Courier New" pitchFamily="49" charset="0"/>
              </a:rPr>
              <a:t>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p>
          <a:p>
            <a:pPr marL="0" indent="0">
              <a:spcBef>
                <a:spcPts val="0"/>
              </a:spcBef>
              <a:buNone/>
              <a:tabLst>
                <a:tab pos="350030" algn="l"/>
                <a:tab pos="727444" algn="l"/>
              </a:tabLst>
              <a:defRPr/>
            </a:pPr>
            <a:r>
              <a:rPr lang="en-US" sz="2000" dirty="0">
                <a:latin typeface="Courier New" pitchFamily="49" charset="0"/>
                <a:cs typeface="Courier New" pitchFamily="49" charset="0"/>
              </a:rPr>
              <a:t>		function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 10;</a:t>
            </a:r>
          </a:p>
          <a:p>
            <a:pPr marL="0" indent="0">
              <a:spcBef>
                <a:spcPts val="0"/>
              </a:spcBef>
              <a:buNone/>
              <a:tabLst>
                <a:tab pos="350030" algn="l"/>
                <a:tab pos="727444" algn="l"/>
              </a:tabLst>
              <a:defRPr/>
            </a:pPr>
            <a:r>
              <a:rPr lang="en-US" sz="2000" dirty="0">
                <a:latin typeface="Courier New" pitchFamily="49" charset="0"/>
                <a:cs typeface="Courier New" pitchFamily="49" charset="0"/>
              </a:rPr>
              <a:t>			echo "Bien </a:t>
            </a:r>
            <a:r>
              <a:rPr lang="en-US" sz="2000" dirty="0" err="1">
                <a:latin typeface="Courier New" pitchFamily="49" charset="0"/>
                <a:cs typeface="Courier New" pitchFamily="49" charset="0"/>
              </a:rPr>
              <a:t>thuong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?&gt;</a:t>
            </a:r>
          </a:p>
        </p:txBody>
      </p:sp>
    </p:spTree>
    <p:extLst>
      <p:ext uri="{BB962C8B-B14F-4D97-AF65-F5344CB8AC3E}">
        <p14:creationId xmlns:p14="http://schemas.microsoft.com/office/powerpoint/2010/main" val="2070517633"/>
      </p:ext>
    </p:extLst>
  </p:cSld>
  <p:clrMapOvr>
    <a:masterClrMapping/>
  </p:clrMapOvr>
  <p:transition spd="slow">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defRPr/>
            </a:pPr>
            <a:r>
              <a:rPr lang="en-US" smtClean="0"/>
              <a:t>Kiểu dữ liệu</a:t>
            </a:r>
          </a:p>
        </p:txBody>
      </p:sp>
      <p:sp>
        <p:nvSpPr>
          <p:cNvPr id="41987" name="Rectangle 3"/>
          <p:cNvSpPr>
            <a:spLocks noGrp="1" noChangeArrowheads="1"/>
          </p:cNvSpPr>
          <p:nvPr>
            <p:ph type="body" idx="1"/>
          </p:nvPr>
        </p:nvSpPr>
        <p:spPr/>
        <p:txBody>
          <a:bodyPr/>
          <a:lstStyle/>
          <a:p>
            <a:pPr eaLnBrk="1" hangingPunct="1"/>
            <a:r>
              <a:rPr lang="en-US" altLang="en-US" dirty="0" smtClean="0"/>
              <a:t>PHP </a:t>
            </a:r>
            <a:r>
              <a:rPr lang="en-US" altLang="en-US" dirty="0" err="1" smtClean="0"/>
              <a:t>hỗ</a:t>
            </a:r>
            <a:r>
              <a:rPr lang="en-US" altLang="en-US" dirty="0" smtClean="0"/>
              <a:t> </a:t>
            </a:r>
            <a:r>
              <a:rPr lang="en-US" altLang="en-US" dirty="0" err="1" smtClean="0"/>
              <a:t>trợ</a:t>
            </a:r>
            <a:r>
              <a:rPr lang="en-US" altLang="en-US" dirty="0" smtClean="0"/>
              <a:t> </a:t>
            </a:r>
            <a:r>
              <a:rPr lang="en-US" altLang="en-US" dirty="0" err="1" smtClean="0"/>
              <a:t>các</a:t>
            </a:r>
            <a:r>
              <a:rPr lang="en-US" altLang="en-US" dirty="0" smtClean="0"/>
              <a:t> </a:t>
            </a:r>
            <a:r>
              <a:rPr lang="en-US" altLang="en-US" dirty="0" err="1" smtClean="0"/>
              <a:t>loại</a:t>
            </a:r>
            <a:r>
              <a:rPr lang="en-US" altLang="en-US" dirty="0" smtClean="0"/>
              <a:t> </a:t>
            </a:r>
            <a:r>
              <a:rPr lang="en-US" altLang="en-US" dirty="0" err="1" smtClean="0"/>
              <a:t>kiểu</a:t>
            </a:r>
            <a:r>
              <a:rPr lang="en-US" altLang="en-US" dirty="0" smtClean="0"/>
              <a:t> </a:t>
            </a:r>
            <a:r>
              <a:rPr lang="en-US" altLang="en-US" dirty="0" err="1" smtClean="0"/>
              <a:t>dữ</a:t>
            </a:r>
            <a:r>
              <a:rPr lang="en-US" altLang="en-US" dirty="0" smtClean="0"/>
              <a:t> </a:t>
            </a:r>
            <a:r>
              <a:rPr lang="en-US" altLang="en-US" dirty="0" err="1" smtClean="0"/>
              <a:t>liệu</a:t>
            </a:r>
            <a:r>
              <a:rPr lang="en-US" altLang="en-US" dirty="0" smtClean="0"/>
              <a:t> </a:t>
            </a:r>
            <a:r>
              <a:rPr lang="en-US" altLang="en-US" dirty="0" err="1" smtClean="0"/>
              <a:t>sau</a:t>
            </a:r>
            <a:r>
              <a:rPr lang="en-US" altLang="en-US" dirty="0" smtClean="0"/>
              <a:t>:</a:t>
            </a:r>
          </a:p>
          <a:p>
            <a:pPr lvl="1" eaLnBrk="1" hangingPunct="1"/>
            <a:r>
              <a:rPr lang="en-US" altLang="en-US" dirty="0" smtClean="0"/>
              <a:t>Logic (</a:t>
            </a:r>
            <a:r>
              <a:rPr lang="en-US" altLang="en-US" dirty="0" err="1" smtClean="0"/>
              <a:t>boolean</a:t>
            </a:r>
            <a:r>
              <a:rPr lang="en-US" altLang="en-US" dirty="0" smtClean="0"/>
              <a:t>)</a:t>
            </a:r>
          </a:p>
          <a:p>
            <a:pPr lvl="1" eaLnBrk="1" hangingPunct="1"/>
            <a:r>
              <a:rPr lang="en-US" altLang="en-US" dirty="0" err="1" smtClean="0"/>
              <a:t>Số</a:t>
            </a:r>
            <a:r>
              <a:rPr lang="en-US" altLang="en-US" dirty="0" smtClean="0"/>
              <a:t> (integer, double)</a:t>
            </a:r>
          </a:p>
          <a:p>
            <a:pPr lvl="1" eaLnBrk="1" hangingPunct="1"/>
            <a:r>
              <a:rPr lang="en-US" altLang="en-US" dirty="0" err="1" smtClean="0"/>
              <a:t>Chuỗi</a:t>
            </a:r>
            <a:r>
              <a:rPr lang="en-US" altLang="en-US" dirty="0" smtClean="0"/>
              <a:t> (string)</a:t>
            </a:r>
          </a:p>
          <a:p>
            <a:pPr lvl="1" eaLnBrk="1" hangingPunct="1"/>
            <a:r>
              <a:rPr lang="en-US" altLang="en-US" dirty="0" err="1" smtClean="0"/>
              <a:t>Mảng</a:t>
            </a:r>
            <a:r>
              <a:rPr lang="en-US" altLang="en-US" dirty="0" smtClean="0"/>
              <a:t> &amp; </a:t>
            </a:r>
            <a:r>
              <a:rPr lang="en-US" altLang="en-US" dirty="0" err="1" smtClean="0"/>
              <a:t>đối</a:t>
            </a:r>
            <a:r>
              <a:rPr lang="en-US" altLang="en-US" dirty="0" smtClean="0"/>
              <a:t> </a:t>
            </a:r>
            <a:r>
              <a:rPr lang="en-US" altLang="en-US" dirty="0" err="1" smtClean="0"/>
              <a:t>tượng</a:t>
            </a:r>
            <a:r>
              <a:rPr lang="en-US" altLang="en-US" dirty="0" smtClean="0"/>
              <a:t> (array, object)</a:t>
            </a:r>
          </a:p>
        </p:txBody>
      </p:sp>
    </p:spTree>
    <p:extLst>
      <p:ext uri="{BB962C8B-B14F-4D97-AF65-F5344CB8AC3E}">
        <p14:creationId xmlns:p14="http://schemas.microsoft.com/office/powerpoint/2010/main" val="27911684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500"/>
                                        <p:tgtEl>
                                          <p:spTgt spid="41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fade">
                                      <p:cBhvr>
                                        <p:cTn id="12" dur="500"/>
                                        <p:tgtEl>
                                          <p:spTgt spid="41987">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41987">
                                            <p:txEl>
                                              <p:pRg st="2" end="2"/>
                                            </p:txEl>
                                          </p:spTgt>
                                        </p:tgtEl>
                                        <p:attrNameLst>
                                          <p:attrName>style.visibility</p:attrName>
                                        </p:attrNameLst>
                                      </p:cBhvr>
                                      <p:to>
                                        <p:strVal val="visible"/>
                                      </p:to>
                                    </p:set>
                                    <p:animEffect transition="in" filter="fade">
                                      <p:cBhvr>
                                        <p:cTn id="16" dur="500"/>
                                        <p:tgtEl>
                                          <p:spTgt spid="41987">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41987">
                                            <p:txEl>
                                              <p:pRg st="3" end="3"/>
                                            </p:txEl>
                                          </p:spTgt>
                                        </p:tgtEl>
                                        <p:attrNameLst>
                                          <p:attrName>style.visibility</p:attrName>
                                        </p:attrNameLst>
                                      </p:cBhvr>
                                      <p:to>
                                        <p:strVal val="visible"/>
                                      </p:to>
                                    </p:set>
                                    <p:animEffect transition="in" filter="fade">
                                      <p:cBhvr>
                                        <p:cTn id="20" dur="500"/>
                                        <p:tgtEl>
                                          <p:spTgt spid="41987">
                                            <p:txEl>
                                              <p:pRg st="3" end="3"/>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41987">
                                            <p:txEl>
                                              <p:pRg st="4" end="4"/>
                                            </p:txEl>
                                          </p:spTgt>
                                        </p:tgtEl>
                                        <p:attrNameLst>
                                          <p:attrName>style.visibility</p:attrName>
                                        </p:attrNameLst>
                                      </p:cBhvr>
                                      <p:to>
                                        <p:strVal val="visible"/>
                                      </p:to>
                                    </p:set>
                                    <p:animEffect transition="in" filter="fade">
                                      <p:cBhvr>
                                        <p:cTn id="24" dur="500"/>
                                        <p:tgtEl>
                                          <p:spTgt spid="41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smtClean="0"/>
              <a:t>Kiểu logic</a:t>
            </a:r>
          </a:p>
        </p:txBody>
      </p:sp>
      <p:sp>
        <p:nvSpPr>
          <p:cNvPr id="83971" name="Rectangle 3"/>
          <p:cNvSpPr>
            <a:spLocks noGrp="1" noChangeArrowheads="1"/>
          </p:cNvSpPr>
          <p:nvPr>
            <p:ph type="body" idx="1"/>
          </p:nvPr>
        </p:nvSpPr>
        <p:spPr/>
        <p:txBody>
          <a:bodyPr/>
          <a:lstStyle/>
          <a:p>
            <a:pPr eaLnBrk="1" hangingPunct="1"/>
            <a:r>
              <a:rPr lang="en-US" altLang="en-US" smtClean="0"/>
              <a:t>Có 2 trạng thái: </a:t>
            </a:r>
            <a:r>
              <a:rPr lang="en-US" altLang="en-US" smtClean="0">
                <a:latin typeface="Courier New" panose="02070309020205020404" pitchFamily="49" charset="0"/>
              </a:rPr>
              <a:t>TRUE</a:t>
            </a:r>
            <a:r>
              <a:rPr lang="en-US" altLang="en-US" smtClean="0"/>
              <a:t> và </a:t>
            </a:r>
            <a:r>
              <a:rPr lang="en-US" altLang="en-US" smtClean="0">
                <a:latin typeface="Courier New" panose="02070309020205020404" pitchFamily="49" charset="0"/>
              </a:rPr>
              <a:t>FALSE</a:t>
            </a:r>
            <a:r>
              <a:rPr lang="en-US" altLang="en-US" smtClean="0"/>
              <a:t> </a:t>
            </a:r>
          </a:p>
          <a:p>
            <a:pPr lvl="1" eaLnBrk="1" hangingPunct="1"/>
            <a:r>
              <a:rPr lang="en-US" altLang="en-US" smtClean="0"/>
              <a:t>Hoặc </a:t>
            </a:r>
            <a:r>
              <a:rPr lang="en-US" altLang="en-US" smtClean="0">
                <a:latin typeface="Courier New" panose="02070309020205020404" pitchFamily="49" charset="0"/>
              </a:rPr>
              <a:t>true</a:t>
            </a:r>
            <a:r>
              <a:rPr lang="en-US" altLang="en-US" smtClean="0"/>
              <a:t> và </a:t>
            </a:r>
            <a:r>
              <a:rPr lang="en-US" altLang="en-US" smtClean="0">
                <a:latin typeface="Courier New" panose="02070309020205020404" pitchFamily="49" charset="0"/>
              </a:rPr>
              <a:t>false </a:t>
            </a:r>
            <a:r>
              <a:rPr lang="en-US" altLang="en-US" smtClean="0"/>
              <a:t>(~không phân biệt hoa/thường)</a:t>
            </a:r>
          </a:p>
          <a:p>
            <a:pPr lvl="1" eaLnBrk="1" hangingPunct="1"/>
            <a:r>
              <a:rPr lang="en-US" altLang="en-US" smtClean="0"/>
              <a:t>Các giá trị sau "được coi là" </a:t>
            </a:r>
            <a:r>
              <a:rPr lang="en-US" altLang="en-US" smtClean="0">
                <a:latin typeface="Courier New" panose="02070309020205020404" pitchFamily="49" charset="0"/>
                <a:cs typeface="Courier New" panose="02070309020205020404" pitchFamily="49" charset="0"/>
              </a:rPr>
              <a:t>false</a:t>
            </a:r>
            <a:r>
              <a:rPr lang="en-US" altLang="en-US" smtClean="0"/>
              <a:t> (convert)</a:t>
            </a:r>
          </a:p>
          <a:p>
            <a:pPr lvl="2" eaLnBrk="1" hangingPunct="1"/>
            <a:r>
              <a:rPr lang="en-US" altLang="en-US" smtClean="0"/>
              <a:t>0 (int), 0.0 (float), "" (chuỗi rỗng), "0", NULL,…</a:t>
            </a:r>
          </a:p>
          <a:p>
            <a:pPr lvl="1" eaLnBrk="1" hangingPunct="1"/>
            <a:r>
              <a:rPr lang="en-US" altLang="en-US" smtClean="0"/>
              <a:t>Các giá trị khác "được coi là" </a:t>
            </a:r>
            <a:r>
              <a:rPr lang="en-US" altLang="en-US" smtClean="0">
                <a:latin typeface="Courier New" panose="02070309020205020404" pitchFamily="49" charset="0"/>
                <a:cs typeface="Courier New" panose="02070309020205020404" pitchFamily="49" charset="0"/>
              </a:rPr>
              <a:t>true</a:t>
            </a:r>
            <a:r>
              <a:rPr lang="en-US" altLang="en-US" smtClean="0"/>
              <a:t> </a:t>
            </a:r>
          </a:p>
        </p:txBody>
      </p:sp>
    </p:spTree>
    <p:extLst>
      <p:ext uri="{BB962C8B-B14F-4D97-AF65-F5344CB8AC3E}">
        <p14:creationId xmlns:p14="http://schemas.microsoft.com/office/powerpoint/2010/main" val="33055388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3971">
                                            <p:txEl>
                                              <p:pRg st="2" end="2"/>
                                            </p:txEl>
                                          </p:spTgt>
                                        </p:tgtEl>
                                        <p:attrNameLst>
                                          <p:attrName>style.visibility</p:attrName>
                                        </p:attrNameLst>
                                      </p:cBhvr>
                                      <p:to>
                                        <p:strVal val="visible"/>
                                      </p:to>
                                    </p:set>
                                    <p:animEffect transition="in" filter="fade">
                                      <p:cBhvr>
                                        <p:cTn id="7" dur="500"/>
                                        <p:tgtEl>
                                          <p:spTgt spid="83971">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3971">
                                            <p:txEl>
                                              <p:pRg st="3" end="3"/>
                                            </p:txEl>
                                          </p:spTgt>
                                        </p:tgtEl>
                                        <p:attrNameLst>
                                          <p:attrName>style.visibility</p:attrName>
                                        </p:attrNameLst>
                                      </p:cBhvr>
                                      <p:to>
                                        <p:strVal val="visible"/>
                                      </p:to>
                                    </p:set>
                                    <p:animEffect transition="in" filter="fade">
                                      <p:cBhvr>
                                        <p:cTn id="11" dur="500"/>
                                        <p:tgtEl>
                                          <p:spTgt spid="83971">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3971">
                                            <p:txEl>
                                              <p:pRg st="4" end="4"/>
                                            </p:txEl>
                                          </p:spTgt>
                                        </p:tgtEl>
                                        <p:attrNameLst>
                                          <p:attrName>style.visibility</p:attrName>
                                        </p:attrNameLst>
                                      </p:cBhvr>
                                      <p:to>
                                        <p:strVal val="visible"/>
                                      </p:to>
                                    </p:set>
                                    <p:animEffect transition="in" filter="fade">
                                      <p:cBhvr>
                                        <p:cTn id="16" dur="500"/>
                                        <p:tgtEl>
                                          <p:spTgt spid="839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defRPr/>
            </a:pPr>
            <a:r>
              <a:rPr lang="en-US" smtClean="0"/>
              <a:t>Kiểu số</a:t>
            </a:r>
          </a:p>
        </p:txBody>
      </p:sp>
      <p:sp>
        <p:nvSpPr>
          <p:cNvPr id="44035" name="Rectangle 3"/>
          <p:cNvSpPr>
            <a:spLocks noGrp="1" noChangeArrowheads="1"/>
          </p:cNvSpPr>
          <p:nvPr>
            <p:ph type="body" idx="1"/>
          </p:nvPr>
        </p:nvSpPr>
        <p:spPr/>
        <p:txBody>
          <a:bodyPr/>
          <a:lstStyle/>
          <a:p>
            <a:pPr eaLnBrk="1" hangingPunct="1"/>
            <a:r>
              <a:rPr lang="en-US" altLang="en-US" smtClean="0"/>
              <a:t>Số nguyên từ -2</a:t>
            </a:r>
            <a:r>
              <a:rPr lang="en-US" altLang="en-US" baseline="30000" smtClean="0"/>
              <a:t>31</a:t>
            </a:r>
            <a:r>
              <a:rPr lang="en-US" altLang="en-US" smtClean="0"/>
              <a:t> đến 2</a:t>
            </a:r>
            <a:r>
              <a:rPr lang="en-US" altLang="en-US" baseline="30000" smtClean="0"/>
              <a:t>31</a:t>
            </a:r>
            <a:r>
              <a:rPr lang="en-US" altLang="en-US" smtClean="0"/>
              <a:t>-1</a:t>
            </a:r>
          </a:p>
          <a:p>
            <a:pPr lvl="1" eaLnBrk="1" hangingPunct="1"/>
            <a:r>
              <a:rPr lang="en-US" altLang="en-US" smtClean="0"/>
              <a:t>Hệ thập phân. VD:</a:t>
            </a:r>
            <a:r>
              <a:rPr lang="en-US" altLang="en-US" smtClean="0">
                <a:latin typeface="Courier New" panose="02070309020205020404" pitchFamily="49" charset="0"/>
              </a:rPr>
              <a:t> $a = 16;</a:t>
            </a:r>
          </a:p>
          <a:p>
            <a:pPr lvl="1" eaLnBrk="1" hangingPunct="1"/>
            <a:r>
              <a:rPr lang="en-US" altLang="en-US" smtClean="0"/>
              <a:t>Hệ 16 (hexa). VD: </a:t>
            </a:r>
            <a:r>
              <a:rPr lang="en-US" altLang="en-US" smtClean="0">
                <a:latin typeface="Courier New" panose="02070309020205020404" pitchFamily="49" charset="0"/>
              </a:rPr>
              <a:t>$a = </a:t>
            </a:r>
            <a:r>
              <a:rPr lang="en-US" altLang="en-US" smtClean="0">
                <a:solidFill>
                  <a:srgbClr val="FF0000"/>
                </a:solidFill>
                <a:latin typeface="Courier New" panose="02070309020205020404" pitchFamily="49" charset="0"/>
              </a:rPr>
              <a:t>0x</a:t>
            </a:r>
            <a:r>
              <a:rPr lang="en-US" altLang="en-US" smtClean="0">
                <a:latin typeface="Courier New" panose="02070309020205020404" pitchFamily="49" charset="0"/>
              </a:rPr>
              <a:t>10;</a:t>
            </a:r>
          </a:p>
          <a:p>
            <a:pPr lvl="1" eaLnBrk="1" hangingPunct="1"/>
            <a:r>
              <a:rPr lang="en-US" altLang="en-US" smtClean="0"/>
              <a:t>Hệ 8 (bát phân). VD: </a:t>
            </a:r>
            <a:r>
              <a:rPr lang="en-US" altLang="en-US" smtClean="0">
                <a:latin typeface="Courier New" panose="02070309020205020404" pitchFamily="49" charset="0"/>
                <a:cs typeface="Courier New" panose="02070309020205020404" pitchFamily="49" charset="0"/>
              </a:rPr>
              <a:t>$a = </a:t>
            </a:r>
            <a:r>
              <a:rPr lang="en-US" altLang="en-US" smtClean="0">
                <a:solidFill>
                  <a:srgbClr val="FF0000"/>
                </a:solidFill>
                <a:latin typeface="Courier New" panose="02070309020205020404" pitchFamily="49" charset="0"/>
                <a:cs typeface="Courier New" panose="02070309020205020404" pitchFamily="49" charset="0"/>
              </a:rPr>
              <a:t>0</a:t>
            </a:r>
            <a:r>
              <a:rPr lang="en-US" altLang="en-US" smtClean="0">
                <a:latin typeface="Courier New" panose="02070309020205020404" pitchFamily="49" charset="0"/>
                <a:cs typeface="Courier New" panose="02070309020205020404" pitchFamily="49" charset="0"/>
              </a:rPr>
              <a:t>20</a:t>
            </a:r>
            <a:r>
              <a:rPr lang="en-US" altLang="en-US" smtClean="0"/>
              <a:t>;</a:t>
            </a:r>
          </a:p>
          <a:p>
            <a:pPr eaLnBrk="1" hangingPunct="1"/>
            <a:r>
              <a:rPr lang="en-US" altLang="en-US" smtClean="0"/>
              <a:t>Số thực (thập phân): từ 1.7E-308 đến 1.7E+308</a:t>
            </a:r>
          </a:p>
          <a:p>
            <a:pPr lvl="1" eaLnBrk="1" hangingPunct="1"/>
            <a:r>
              <a:rPr lang="en-US" altLang="en-US" smtClean="0"/>
              <a:t>Biểu diễn: </a:t>
            </a:r>
            <a:r>
              <a:rPr lang="en-US" altLang="en-US" smtClean="0">
                <a:latin typeface="Courier New" panose="02070309020205020404" pitchFamily="49" charset="0"/>
              </a:rPr>
              <a:t>$a = 0.017</a:t>
            </a:r>
          </a:p>
          <a:p>
            <a:pPr lvl="1" eaLnBrk="1" hangingPunct="1"/>
            <a:r>
              <a:rPr lang="en-US" altLang="en-US" smtClean="0"/>
              <a:t>Dạng khoa học:</a:t>
            </a:r>
            <a:r>
              <a:rPr lang="en-US" altLang="en-US" smtClean="0">
                <a:latin typeface="Courier New" panose="02070309020205020404" pitchFamily="49" charset="0"/>
              </a:rPr>
              <a:t> $a = 17.0E-03</a:t>
            </a:r>
          </a:p>
        </p:txBody>
      </p:sp>
    </p:spTree>
    <p:extLst>
      <p:ext uri="{BB962C8B-B14F-4D97-AF65-F5344CB8AC3E}">
        <p14:creationId xmlns:p14="http://schemas.microsoft.com/office/powerpoint/2010/main" val="8327251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4035">
                                            <p:txEl>
                                              <p:pRg st="4" end="4"/>
                                            </p:txEl>
                                          </p:spTgt>
                                        </p:tgtEl>
                                        <p:attrNameLst>
                                          <p:attrName>style.visibility</p:attrName>
                                        </p:attrNameLst>
                                      </p:cBhvr>
                                      <p:to>
                                        <p:strVal val="visible"/>
                                      </p:to>
                                    </p:set>
                                    <p:animEffect transition="in" filter="fade">
                                      <p:cBhvr>
                                        <p:cTn id="7" dur="500"/>
                                        <p:tgtEl>
                                          <p:spTgt spid="4403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035">
                                            <p:txEl>
                                              <p:pRg st="5" end="5"/>
                                            </p:txEl>
                                          </p:spTgt>
                                        </p:tgtEl>
                                        <p:attrNameLst>
                                          <p:attrName>style.visibility</p:attrName>
                                        </p:attrNameLst>
                                      </p:cBhvr>
                                      <p:to>
                                        <p:strVal val="visible"/>
                                      </p:to>
                                    </p:set>
                                    <p:animEffect transition="in" filter="fade">
                                      <p:cBhvr>
                                        <p:cTn id="10" dur="500"/>
                                        <p:tgtEl>
                                          <p:spTgt spid="4403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035">
                                            <p:txEl>
                                              <p:pRg st="6" end="6"/>
                                            </p:txEl>
                                          </p:spTgt>
                                        </p:tgtEl>
                                        <p:attrNameLst>
                                          <p:attrName>style.visibility</p:attrName>
                                        </p:attrNameLst>
                                      </p:cBhvr>
                                      <p:to>
                                        <p:strVal val="visible"/>
                                      </p:to>
                                    </p:set>
                                    <p:animEffect transition="in" filter="fade">
                                      <p:cBhvr>
                                        <p:cTn id="13" dur="500"/>
                                        <p:tgtEl>
                                          <p:spTgt spid="440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số (tiếp)</a:t>
            </a:r>
            <a:endParaRPr lang="en-US"/>
          </a:p>
        </p:txBody>
      </p:sp>
      <p:sp>
        <p:nvSpPr>
          <p:cNvPr id="97283" name="Content Placeholder 2"/>
          <p:cNvSpPr>
            <a:spLocks noGrp="1"/>
          </p:cNvSpPr>
          <p:nvPr>
            <p:ph idx="1"/>
          </p:nvPr>
        </p:nvSpPr>
        <p:spPr/>
        <p:txBody>
          <a:bodyPr>
            <a:normAutofit fontScale="92500" lnSpcReduction="10000"/>
          </a:bodyPr>
          <a:lstStyle/>
          <a:p>
            <a:r>
              <a:rPr lang="en-US" altLang="en-US" smtClean="0"/>
              <a:t>Ví dụ</a:t>
            </a:r>
          </a:p>
          <a:p>
            <a:pPr marL="299629" lvl="1" indent="0">
              <a:buNone/>
            </a:pPr>
            <a:r>
              <a:rPr lang="en-US" altLang="en-US" smtClean="0">
                <a:latin typeface="Courier New" panose="02070309020205020404" pitchFamily="49" charset="0"/>
                <a:cs typeface="Courier New" panose="02070309020205020404" pitchFamily="49" charset="0"/>
              </a:rPr>
              <a:t>&lt;?php</a:t>
            </a:r>
          </a:p>
          <a:p>
            <a:pPr marL="299629" lvl="1" indent="0">
              <a:buNone/>
            </a:pPr>
            <a:r>
              <a:rPr lang="en-US" altLang="en-US" smtClean="0">
                <a:latin typeface="Courier New" panose="02070309020205020404" pitchFamily="49" charset="0"/>
                <a:cs typeface="Courier New" panose="02070309020205020404" pitchFamily="49" charset="0"/>
              </a:rPr>
              <a:t>	$a1 = 15; $a2 = 015; $a3 = 0x15;</a:t>
            </a:r>
          </a:p>
          <a:p>
            <a:pPr marL="299629" lvl="1" indent="0">
              <a:buNone/>
            </a:pPr>
            <a:r>
              <a:rPr lang="en-US" altLang="en-US" smtClean="0">
                <a:latin typeface="Courier New" panose="02070309020205020404" pitchFamily="49" charset="0"/>
                <a:cs typeface="Courier New" panose="02070309020205020404" pitchFamily="49" charset="0"/>
              </a:rPr>
              <a:t>	echo "vd1: $a1, $a2, $a3";		//???</a:t>
            </a:r>
          </a:p>
          <a:p>
            <a:pPr marL="299629" lvl="1" indent="0">
              <a:buNone/>
            </a:pPr>
            <a:endParaRPr lang="en-US" altLang="en-US" smtClean="0">
              <a:latin typeface="Courier New" panose="02070309020205020404" pitchFamily="49" charset="0"/>
              <a:cs typeface="Courier New" panose="02070309020205020404" pitchFamily="49" charset="0"/>
            </a:endParaRPr>
          </a:p>
          <a:p>
            <a:pPr marL="299629" lvl="1" indent="0">
              <a:buNone/>
            </a:pPr>
            <a:r>
              <a:rPr lang="en-US" altLang="en-US" smtClean="0">
                <a:latin typeface="Courier New" panose="02070309020205020404" pitchFamily="49" charset="0"/>
                <a:cs typeface="Courier New" panose="02070309020205020404" pitchFamily="49" charset="0"/>
              </a:rPr>
              <a:t>	$a4 = 80; $a5 = 080; $a6 = 0x80;</a:t>
            </a:r>
          </a:p>
          <a:p>
            <a:pPr marL="299629" lvl="1" indent="0">
              <a:buNone/>
            </a:pPr>
            <a:r>
              <a:rPr lang="en-US" altLang="en-US" smtClean="0">
                <a:latin typeface="Courier New" panose="02070309020205020404" pitchFamily="49" charset="0"/>
                <a:cs typeface="Courier New" panose="02070309020205020404" pitchFamily="49" charset="0"/>
              </a:rPr>
              <a:t>	echo "vd2: $a4, $a5, $a6";		//???</a:t>
            </a:r>
          </a:p>
          <a:p>
            <a:pPr marL="299629" lvl="1" indent="0">
              <a:buNone/>
            </a:pPr>
            <a:r>
              <a:rPr lang="en-US" altLang="en-US"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90550511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7283">
                                            <p:txEl>
                                              <p:pRg st="5" end="5"/>
                                            </p:txEl>
                                          </p:spTgt>
                                        </p:tgtEl>
                                        <p:attrNameLst>
                                          <p:attrName>style.visibility</p:attrName>
                                        </p:attrNameLst>
                                      </p:cBhvr>
                                      <p:to>
                                        <p:strVal val="visible"/>
                                      </p:to>
                                    </p:set>
                                    <p:animEffect transition="in" filter="fade">
                                      <p:cBhvr>
                                        <p:cTn id="7" dur="500"/>
                                        <p:tgtEl>
                                          <p:spTgt spid="9728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7283">
                                            <p:txEl>
                                              <p:pRg st="6" end="6"/>
                                            </p:txEl>
                                          </p:spTgt>
                                        </p:tgtEl>
                                        <p:attrNameLst>
                                          <p:attrName>style.visibility</p:attrName>
                                        </p:attrNameLst>
                                      </p:cBhvr>
                                      <p:to>
                                        <p:strVal val="visible"/>
                                      </p:to>
                                    </p:set>
                                    <p:animEffect transition="in" filter="fade">
                                      <p:cBhvr>
                                        <p:cTn id="10" dur="500"/>
                                        <p:tgtEl>
                                          <p:spTgt spid="97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defRPr/>
            </a:pPr>
            <a:r>
              <a:rPr lang="en-US" smtClean="0"/>
              <a:t>Kiểu chuỗi</a:t>
            </a:r>
          </a:p>
        </p:txBody>
      </p:sp>
      <p:sp>
        <p:nvSpPr>
          <p:cNvPr id="45059" name="Rectangle 3"/>
          <p:cNvSpPr>
            <a:spLocks noGrp="1" noChangeArrowheads="1"/>
          </p:cNvSpPr>
          <p:nvPr>
            <p:ph type="body" idx="1"/>
          </p:nvPr>
        </p:nvSpPr>
        <p:spPr/>
        <p:txBody>
          <a:bodyPr/>
          <a:lstStyle/>
          <a:p>
            <a:pPr eaLnBrk="1" hangingPunct="1">
              <a:defRPr/>
            </a:pPr>
            <a:r>
              <a:rPr lang="en-US" dirty="0" err="1" smtClean="0"/>
              <a:t>Chuỗi</a:t>
            </a:r>
            <a:r>
              <a:rPr lang="en-US" dirty="0" smtClean="0"/>
              <a:t> </a:t>
            </a:r>
            <a:r>
              <a:rPr lang="en-US" dirty="0" err="1" smtClean="0"/>
              <a:t>trong</a:t>
            </a:r>
            <a:r>
              <a:rPr lang="en-US" dirty="0" smtClean="0"/>
              <a:t> PHP </a:t>
            </a:r>
            <a:r>
              <a:rPr lang="en-US" dirty="0" err="1" smtClean="0"/>
              <a:t>là</a:t>
            </a:r>
            <a:r>
              <a:rPr lang="en-US" dirty="0" smtClean="0"/>
              <a:t> </a:t>
            </a:r>
            <a:r>
              <a:rPr lang="en-US" dirty="0" err="1" smtClean="0"/>
              <a:t>một</a:t>
            </a:r>
            <a:r>
              <a:rPr lang="en-US" dirty="0" smtClean="0"/>
              <a:t> </a:t>
            </a:r>
            <a:r>
              <a:rPr lang="en-US" dirty="0" err="1" smtClean="0"/>
              <a:t>dãy</a:t>
            </a:r>
            <a:r>
              <a:rPr lang="en-US" dirty="0" smtClean="0"/>
              <a:t> </a:t>
            </a:r>
            <a:r>
              <a:rPr lang="en-US" dirty="0" err="1" smtClean="0"/>
              <a:t>các</a:t>
            </a:r>
            <a:r>
              <a:rPr lang="en-US" dirty="0" smtClean="0"/>
              <a:t> </a:t>
            </a:r>
            <a:r>
              <a:rPr lang="en-US" dirty="0" err="1" smtClean="0"/>
              <a:t>ký</a:t>
            </a:r>
            <a:r>
              <a:rPr lang="en-US" dirty="0" smtClean="0"/>
              <a:t> </a:t>
            </a:r>
            <a:r>
              <a:rPr lang="en-US" dirty="0" err="1" smtClean="0"/>
              <a:t>tự</a:t>
            </a:r>
            <a:r>
              <a:rPr lang="en-US" dirty="0" smtClean="0"/>
              <a:t> 1 byte</a:t>
            </a:r>
          </a:p>
          <a:p>
            <a:pPr marL="375032" lvl="1" indent="0">
              <a:buNone/>
              <a:defRPr/>
            </a:pPr>
            <a:r>
              <a:rPr lang="en-US" dirty="0" smtClean="0">
                <a:sym typeface="Wingdings" pitchFamily="2" charset="2"/>
              </a:rPr>
              <a:t> </a:t>
            </a:r>
            <a:r>
              <a:rPr lang="en-US" dirty="0" err="1" smtClean="0">
                <a:sym typeface="Wingdings" pitchFamily="2" charset="2"/>
              </a:rPr>
              <a:t>Chỉ</a:t>
            </a:r>
            <a:r>
              <a:rPr lang="en-US" dirty="0" smtClean="0">
                <a:sym typeface="Wingdings" pitchFamily="2" charset="2"/>
              </a:rPr>
              <a:t> </a:t>
            </a:r>
            <a:r>
              <a:rPr lang="en-US" dirty="0" err="1" smtClean="0">
                <a:sym typeface="Wingdings" pitchFamily="2" charset="2"/>
              </a:rPr>
              <a:t>hỗ</a:t>
            </a:r>
            <a:r>
              <a:rPr lang="en-US" dirty="0" smtClean="0">
                <a:sym typeface="Wingdings" pitchFamily="2" charset="2"/>
              </a:rPr>
              <a:t> </a:t>
            </a:r>
            <a:r>
              <a:rPr lang="en-US" dirty="0" err="1" smtClean="0">
                <a:sym typeface="Wingdings" pitchFamily="2" charset="2"/>
              </a:rPr>
              <a:t>trợ</a:t>
            </a:r>
            <a:r>
              <a:rPr lang="en-US" dirty="0" smtClean="0">
                <a:sym typeface="Wingdings" pitchFamily="2" charset="2"/>
              </a:rPr>
              <a:t> </a:t>
            </a:r>
            <a:r>
              <a:rPr lang="en-US" dirty="0" err="1" smtClean="0">
                <a:sym typeface="Wingdings" pitchFamily="2" charset="2"/>
              </a:rPr>
              <a:t>tập</a:t>
            </a:r>
            <a:r>
              <a:rPr lang="en-US" dirty="0" smtClean="0">
                <a:sym typeface="Wingdings" pitchFamily="2" charset="2"/>
              </a:rPr>
              <a:t> 256 </a:t>
            </a:r>
            <a:r>
              <a:rPr lang="en-US" dirty="0" err="1" smtClean="0">
                <a:sym typeface="Wingdings" pitchFamily="2" charset="2"/>
              </a:rPr>
              <a:t>ký</a:t>
            </a:r>
            <a:r>
              <a:rPr lang="en-US" dirty="0" smtClean="0">
                <a:sym typeface="Wingdings" pitchFamily="2" charset="2"/>
              </a:rPr>
              <a:t> </a:t>
            </a:r>
            <a:r>
              <a:rPr lang="en-US" dirty="0" err="1" smtClean="0">
                <a:sym typeface="Wingdings" pitchFamily="2" charset="2"/>
              </a:rPr>
              <a:t>tự</a:t>
            </a:r>
            <a:r>
              <a:rPr lang="en-US" dirty="0" smtClean="0">
                <a:sym typeface="Wingdings" pitchFamily="2" charset="2"/>
              </a:rPr>
              <a:t>, </a:t>
            </a:r>
            <a:r>
              <a:rPr lang="en-US" dirty="0" err="1" smtClean="0">
                <a:sym typeface="Wingdings" pitchFamily="2" charset="2"/>
              </a:rPr>
              <a:t>không</a:t>
            </a:r>
            <a:r>
              <a:rPr lang="en-US" dirty="0" smtClean="0">
                <a:sym typeface="Wingdings" pitchFamily="2" charset="2"/>
              </a:rPr>
              <a:t> </a:t>
            </a:r>
            <a:r>
              <a:rPr lang="en-US" dirty="0" err="1" smtClean="0">
                <a:sym typeface="Wingdings" pitchFamily="2" charset="2"/>
              </a:rPr>
              <a:t>hỗ</a:t>
            </a:r>
            <a:r>
              <a:rPr lang="en-US" dirty="0" smtClean="0">
                <a:sym typeface="Wingdings" pitchFamily="2" charset="2"/>
              </a:rPr>
              <a:t> </a:t>
            </a:r>
            <a:r>
              <a:rPr lang="en-US" dirty="0" err="1" smtClean="0">
                <a:sym typeface="Wingdings" pitchFamily="2" charset="2"/>
              </a:rPr>
              <a:t>trợ</a:t>
            </a:r>
            <a:r>
              <a:rPr lang="en-US" dirty="0" smtClean="0">
                <a:sym typeface="Wingdings" pitchFamily="2" charset="2"/>
              </a:rPr>
              <a:t> UNICODE </a:t>
            </a:r>
            <a:r>
              <a:rPr lang="en-US" dirty="0" err="1" smtClean="0">
                <a:sym typeface="Wingdings" pitchFamily="2" charset="2"/>
              </a:rPr>
              <a:t>thuần</a:t>
            </a:r>
            <a:r>
              <a:rPr lang="en-US" dirty="0" smtClean="0">
                <a:sym typeface="Wingdings" pitchFamily="2" charset="2"/>
              </a:rPr>
              <a:t> (native Unicode)</a:t>
            </a:r>
          </a:p>
          <a:p>
            <a:pPr lvl="1" eaLnBrk="1" hangingPunct="1">
              <a:defRPr/>
            </a:pPr>
            <a:r>
              <a:rPr lang="en-US" dirty="0" err="1" smtClean="0"/>
              <a:t>Kích</a:t>
            </a:r>
            <a:r>
              <a:rPr lang="en-US" dirty="0" smtClean="0"/>
              <a:t> </a:t>
            </a:r>
            <a:r>
              <a:rPr lang="en-US" dirty="0" err="1" smtClean="0"/>
              <a:t>thước</a:t>
            </a:r>
            <a:r>
              <a:rPr lang="en-US" dirty="0" smtClean="0"/>
              <a:t> </a:t>
            </a:r>
            <a:r>
              <a:rPr lang="en-US" dirty="0" err="1" smtClean="0"/>
              <a:t>tối</a:t>
            </a:r>
            <a:r>
              <a:rPr lang="en-US" dirty="0" smtClean="0"/>
              <a:t> </a:t>
            </a:r>
            <a:r>
              <a:rPr lang="en-US" dirty="0" err="1" smtClean="0"/>
              <a:t>đa</a:t>
            </a:r>
            <a:r>
              <a:rPr lang="en-US" dirty="0" smtClean="0"/>
              <a:t> </a:t>
            </a:r>
            <a:r>
              <a:rPr lang="en-US" dirty="0" err="1" smtClean="0"/>
              <a:t>là</a:t>
            </a:r>
            <a:r>
              <a:rPr lang="en-US" dirty="0" smtClean="0"/>
              <a:t> 2GB.</a:t>
            </a:r>
          </a:p>
          <a:p>
            <a:pPr eaLnBrk="1" hangingPunct="1">
              <a:defRPr/>
            </a:pPr>
            <a:r>
              <a:rPr lang="en-US" dirty="0" err="1" smtClean="0"/>
              <a:t>Có</a:t>
            </a:r>
            <a:r>
              <a:rPr lang="en-US" dirty="0" smtClean="0"/>
              <a:t> 4 </a:t>
            </a:r>
            <a:r>
              <a:rPr lang="en-US" dirty="0" err="1" smtClean="0"/>
              <a:t>cách</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trong</a:t>
            </a:r>
            <a:r>
              <a:rPr lang="en-US" dirty="0" smtClean="0"/>
              <a:t> PHP:</a:t>
            </a:r>
          </a:p>
          <a:p>
            <a:pPr lvl="1" eaLnBrk="1" hangingPunct="1">
              <a:defRPr/>
            </a:pPr>
            <a:r>
              <a:rPr lang="en-US" dirty="0" err="1" smtClean="0"/>
              <a:t>Dấu</a:t>
            </a:r>
            <a:r>
              <a:rPr lang="en-US" dirty="0" smtClean="0"/>
              <a:t> </a:t>
            </a:r>
            <a:r>
              <a:rPr lang="en-US" dirty="0" err="1" smtClean="0"/>
              <a:t>nháy</a:t>
            </a:r>
            <a:r>
              <a:rPr lang="en-US" dirty="0" smtClean="0"/>
              <a:t> </a:t>
            </a:r>
            <a:r>
              <a:rPr lang="en-US" dirty="0" err="1" smtClean="0"/>
              <a:t>đơn</a:t>
            </a:r>
            <a:r>
              <a:rPr lang="en-US" dirty="0" smtClean="0"/>
              <a:t> (') </a:t>
            </a:r>
            <a:r>
              <a:rPr lang="en-US" dirty="0" err="1" smtClean="0"/>
              <a:t>và</a:t>
            </a:r>
            <a:r>
              <a:rPr lang="en-US" dirty="0" smtClean="0"/>
              <a:t> </a:t>
            </a:r>
            <a:r>
              <a:rPr lang="en-US" dirty="0" err="1" smtClean="0"/>
              <a:t>dấu</a:t>
            </a:r>
            <a:r>
              <a:rPr lang="en-US" dirty="0" smtClean="0"/>
              <a:t> </a:t>
            </a:r>
            <a:r>
              <a:rPr lang="en-US" dirty="0" err="1"/>
              <a:t>nháy</a:t>
            </a:r>
            <a:r>
              <a:rPr lang="en-US" dirty="0"/>
              <a:t> </a:t>
            </a:r>
            <a:r>
              <a:rPr lang="en-US" dirty="0" err="1" smtClean="0"/>
              <a:t>kép</a:t>
            </a:r>
            <a:r>
              <a:rPr lang="en-US" dirty="0" smtClean="0"/>
              <a:t> (")</a:t>
            </a:r>
          </a:p>
          <a:p>
            <a:pPr lvl="1" eaLnBrk="1" hangingPunct="1">
              <a:defRPr/>
            </a:pPr>
            <a:r>
              <a:rPr lang="en-US" dirty="0" err="1" smtClean="0"/>
              <a:t>Cú</a:t>
            </a:r>
            <a:r>
              <a:rPr lang="en-US" dirty="0" smtClean="0"/>
              <a:t> </a:t>
            </a:r>
            <a:r>
              <a:rPr lang="en-US" dirty="0" err="1" smtClean="0"/>
              <a:t>pháp</a:t>
            </a:r>
            <a:r>
              <a:rPr lang="en-US" dirty="0" smtClean="0"/>
              <a:t> </a:t>
            </a:r>
            <a:r>
              <a:rPr lang="en-US" dirty="0" err="1" smtClean="0"/>
              <a:t>heredoc</a:t>
            </a:r>
            <a:r>
              <a:rPr lang="en-US" dirty="0" smtClean="0"/>
              <a:t> </a:t>
            </a:r>
            <a:r>
              <a:rPr lang="en-US" dirty="0" err="1" smtClean="0"/>
              <a:t>và</a:t>
            </a:r>
            <a:r>
              <a:rPr lang="en-US" dirty="0" smtClean="0"/>
              <a:t> </a:t>
            </a:r>
            <a:r>
              <a:rPr lang="en-US" dirty="0" err="1" smtClean="0"/>
              <a:t>nowdoc</a:t>
            </a:r>
            <a:endParaRPr lang="en-US" dirty="0" smtClean="0"/>
          </a:p>
          <a:p>
            <a:pPr lvl="1" eaLnBrk="1" hangingPunct="1">
              <a:defRPr/>
            </a:pPr>
            <a:endParaRPr lang="vi-VN" dirty="0" smtClean="0"/>
          </a:p>
          <a:p>
            <a:pPr eaLnBrk="1" hangingPunct="1">
              <a:defRPr/>
            </a:pPr>
            <a:endParaRPr lang="en-US" dirty="0" smtClean="0"/>
          </a:p>
          <a:p>
            <a:pPr eaLnBrk="1" hangingPunct="1">
              <a:defRPr/>
            </a:pPr>
            <a:endParaRPr lang="en-US" sz="1500" dirty="0">
              <a:latin typeface="Courier New" pitchFamily="49" charset="0"/>
            </a:endParaRPr>
          </a:p>
        </p:txBody>
      </p:sp>
    </p:spTree>
    <p:extLst>
      <p:ext uri="{BB962C8B-B14F-4D97-AF65-F5344CB8AC3E}">
        <p14:creationId xmlns:p14="http://schemas.microsoft.com/office/powerpoint/2010/main" val="1804315988"/>
      </p:ext>
    </p:extLst>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defRPr/>
            </a:pPr>
            <a:r>
              <a:rPr lang="en-US" smtClean="0"/>
              <a:t>Kiểu chuỗi (tiếp)</a:t>
            </a:r>
          </a:p>
        </p:txBody>
      </p:sp>
      <p:sp>
        <p:nvSpPr>
          <p:cNvPr id="87043" name="Rectangle 3"/>
          <p:cNvSpPr>
            <a:spLocks noGrp="1" noChangeArrowheads="1"/>
          </p:cNvSpPr>
          <p:nvPr>
            <p:ph type="body" idx="1"/>
          </p:nvPr>
        </p:nvSpPr>
        <p:spPr/>
        <p:txBody>
          <a:bodyPr>
            <a:normAutofit fontScale="92500" lnSpcReduction="10000"/>
          </a:bodyPr>
          <a:lstStyle/>
          <a:p>
            <a:pPr eaLnBrk="1" hangingPunct="1"/>
            <a:r>
              <a:rPr lang="en-US" altLang="en-US" smtClean="0"/>
              <a:t>Chuỗi đặt trong nháy kép (")</a:t>
            </a:r>
          </a:p>
          <a:p>
            <a:pPr lvl="1" eaLnBrk="1" hangingPunct="1"/>
            <a:r>
              <a:rPr lang="en-US" altLang="en-US" smtClean="0"/>
              <a:t>Nếu trong chuỗi có các </a:t>
            </a:r>
            <a:r>
              <a:rPr lang="en-US" altLang="en-US" u="sng" smtClean="0"/>
              <a:t>biến</a:t>
            </a:r>
            <a:r>
              <a:rPr lang="en-US" altLang="en-US" smtClean="0"/>
              <a:t> thì giá trị của biến sẽ được đưa vào chuỗi tại vị trí của biến.</a:t>
            </a:r>
          </a:p>
          <a:p>
            <a:pPr lvl="1" eaLnBrk="1" hangingPunct="1"/>
            <a:r>
              <a:rPr lang="en-US" altLang="en-US" smtClean="0"/>
              <a:t>Nếu trong chuỗi có các ký tự thoát (escape) thì các ký tự thoát sẽ được xử lý. </a:t>
            </a:r>
          </a:p>
          <a:p>
            <a:pPr lvl="2" eaLnBrk="1" hangingPunct="1"/>
            <a:r>
              <a:rPr lang="en-US" altLang="en-US" smtClean="0"/>
              <a:t>Ký tự thoát là các ký tự đặc biệt được đặt sau dấu backslash (\) </a:t>
            </a:r>
          </a:p>
          <a:p>
            <a:pPr eaLnBrk="1" hangingPunct="1"/>
            <a:r>
              <a:rPr lang="en-US" altLang="en-US" smtClean="0"/>
              <a:t>Chuỗi đặt trong nháy đơn (')</a:t>
            </a:r>
          </a:p>
          <a:p>
            <a:pPr lvl="1" eaLnBrk="1" hangingPunct="1"/>
            <a:r>
              <a:rPr lang="en-US" altLang="en-US" smtClean="0"/>
              <a:t>Không xử lý biến và các ký tự thoát xuất hiện trong chuỗi ngoại trừ 2 ký tự thoát \' và \\</a:t>
            </a:r>
          </a:p>
          <a:p>
            <a:pPr eaLnBrk="1" hangingPunct="1"/>
            <a:endParaRPr lang="en-US" altLang="en-US" smtClean="0"/>
          </a:p>
          <a:p>
            <a:pPr eaLnBrk="1" hangingPunct="1"/>
            <a:endParaRPr lang="en-US" altLang="en-US" sz="1500">
              <a:latin typeface="Courier New" panose="02070309020205020404" pitchFamily="49" charset="0"/>
            </a:endParaRPr>
          </a:p>
        </p:txBody>
      </p:sp>
    </p:spTree>
    <p:extLst>
      <p:ext uri="{BB962C8B-B14F-4D97-AF65-F5344CB8AC3E}">
        <p14:creationId xmlns:p14="http://schemas.microsoft.com/office/powerpoint/2010/main" val="3271050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fade">
                                      <p:cBhvr>
                                        <p:cTn id="7" dur="500"/>
                                        <p:tgtEl>
                                          <p:spTgt spid="8704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animEffect transition="in" filter="fade">
                                      <p:cBhvr>
                                        <p:cTn id="11" dur="500"/>
                                        <p:tgtEl>
                                          <p:spTgt spid="87043">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7043">
                                            <p:txEl>
                                              <p:pRg st="3" end="3"/>
                                            </p:txEl>
                                          </p:spTgt>
                                        </p:tgtEl>
                                        <p:attrNameLst>
                                          <p:attrName>style.visibility</p:attrName>
                                        </p:attrNameLst>
                                      </p:cBhvr>
                                      <p:to>
                                        <p:strVal val="visible"/>
                                      </p:to>
                                    </p:set>
                                    <p:animEffect transition="in" filter="fade">
                                      <p:cBhvr>
                                        <p:cTn id="16" dur="500"/>
                                        <p:tgtEl>
                                          <p:spTgt spid="8704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87043">
                                            <p:txEl>
                                              <p:pRg st="4" end="4"/>
                                            </p:txEl>
                                          </p:spTgt>
                                        </p:tgtEl>
                                        <p:attrNameLst>
                                          <p:attrName>style.visibility</p:attrName>
                                        </p:attrNameLst>
                                      </p:cBhvr>
                                      <p:to>
                                        <p:strVal val="visible"/>
                                      </p:to>
                                    </p:set>
                                    <p:animEffect transition="in" filter="fade">
                                      <p:cBhvr>
                                        <p:cTn id="21" dur="500"/>
                                        <p:tgtEl>
                                          <p:spTgt spid="87043">
                                            <p:txEl>
                                              <p:pRg st="4" end="4"/>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87043">
                                            <p:txEl>
                                              <p:pRg st="5" end="5"/>
                                            </p:txEl>
                                          </p:spTgt>
                                        </p:tgtEl>
                                        <p:attrNameLst>
                                          <p:attrName>style.visibility</p:attrName>
                                        </p:attrNameLst>
                                      </p:cBhvr>
                                      <p:to>
                                        <p:strVal val="visible"/>
                                      </p:to>
                                    </p:set>
                                    <p:animEffect transition="in" filter="fade">
                                      <p:cBhvr>
                                        <p:cTn id="25" dur="500"/>
                                        <p:tgtEl>
                                          <p:spTgt spid="87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chuỗi (tiếp)</a:t>
            </a:r>
            <a:endParaRPr lang="en-US"/>
          </a:p>
        </p:txBody>
      </p:sp>
      <p:sp>
        <p:nvSpPr>
          <p:cNvPr id="107523" name="Content Placeholder 2"/>
          <p:cNvSpPr>
            <a:spLocks noGrp="1"/>
          </p:cNvSpPr>
          <p:nvPr>
            <p:ph idx="1"/>
          </p:nvPr>
        </p:nvSpPr>
        <p:spPr/>
        <p:txBody>
          <a:bodyPr/>
          <a:lstStyle/>
          <a:p>
            <a:pPr eaLnBrk="1" hangingPunct="1"/>
            <a:r>
              <a:rPr lang="en-US" altLang="en-US" sz="2375"/>
              <a:t>Ví dụ:</a:t>
            </a:r>
          </a:p>
          <a:p>
            <a:pPr lvl="1" eaLnBrk="1" hangingPunct="1">
              <a:buFontTx/>
              <a:buNone/>
            </a:pPr>
            <a:r>
              <a:rPr lang="en-US" altLang="en-US" smtClean="0">
                <a:latin typeface="Courier New" panose="02070309020205020404" pitchFamily="49" charset="0"/>
              </a:rPr>
              <a:t>$a = "Hello";</a:t>
            </a:r>
          </a:p>
          <a:p>
            <a:pPr lvl="1" eaLnBrk="1" hangingPunct="1">
              <a:buFontTx/>
              <a:buNone/>
            </a:pPr>
            <a:r>
              <a:rPr lang="en-US" altLang="en-US" smtClean="0">
                <a:latin typeface="Courier New" panose="02070309020205020404" pitchFamily="49" charset="0"/>
              </a:rPr>
              <a:t>$b = "</a:t>
            </a:r>
            <a:r>
              <a:rPr lang="en-US" altLang="en-US" smtClean="0">
                <a:solidFill>
                  <a:srgbClr val="C00000"/>
                </a:solidFill>
                <a:latin typeface="Courier New" panose="02070309020205020404" pitchFamily="49" charset="0"/>
              </a:rPr>
              <a:t>$a</a:t>
            </a:r>
            <a:r>
              <a:rPr lang="en-US" altLang="en-US" smtClean="0">
                <a:latin typeface="Courier New" panose="02070309020205020404" pitchFamily="49" charset="0"/>
              </a:rPr>
              <a:t> world"; //</a:t>
            </a:r>
            <a:r>
              <a:rPr lang="en-US" altLang="en-US" smtClean="0">
                <a:latin typeface="Courier New" panose="02070309020205020404" pitchFamily="49" charset="0"/>
                <a:sym typeface="Wingdings" panose="05000000000000000000" pitchFamily="2" charset="2"/>
              </a:rPr>
              <a:t></a:t>
            </a:r>
            <a:r>
              <a:rPr lang="en-US" altLang="en-US" smtClean="0">
                <a:latin typeface="Courier New" panose="02070309020205020404" pitchFamily="49" charset="0"/>
              </a:rPr>
              <a:t> $b="Hello world"</a:t>
            </a:r>
          </a:p>
          <a:p>
            <a:pPr lvl="1" eaLnBrk="1" hangingPunct="1">
              <a:buFontTx/>
              <a:buNone/>
            </a:pPr>
            <a:r>
              <a:rPr lang="en-US" altLang="en-US" smtClean="0">
                <a:latin typeface="Courier New" panose="02070309020205020404" pitchFamily="49" charset="0"/>
              </a:rPr>
              <a:t>$c = '$a world'; </a:t>
            </a:r>
          </a:p>
          <a:p>
            <a:pPr lvl="1" eaLnBrk="1" hangingPunct="1">
              <a:buFontTx/>
              <a:buNone/>
            </a:pPr>
            <a:r>
              <a:rPr lang="en-US" altLang="en-US" smtClean="0">
                <a:latin typeface="Courier New" panose="02070309020205020404" pitchFamily="49" charset="0"/>
              </a:rPr>
              <a:t>		//</a:t>
            </a:r>
            <a:r>
              <a:rPr lang="en-US" altLang="en-US" smtClean="0">
                <a:latin typeface="Courier New" panose="02070309020205020404" pitchFamily="49" charset="0"/>
                <a:sym typeface="Wingdings" panose="05000000000000000000" pitchFamily="2" charset="2"/>
              </a:rPr>
              <a:t> </a:t>
            </a:r>
            <a:r>
              <a:rPr lang="en-US" altLang="en-US" smtClean="0">
                <a:latin typeface="Courier New" panose="02070309020205020404" pitchFamily="49" charset="0"/>
              </a:rPr>
              <a:t>$c='$a world' (không thay đổi)</a:t>
            </a:r>
            <a:endParaRPr lang="en-US" altLang="en-US" sz="2125"/>
          </a:p>
        </p:txBody>
      </p:sp>
    </p:spTree>
    <p:extLst>
      <p:ext uri="{BB962C8B-B14F-4D97-AF65-F5344CB8AC3E}">
        <p14:creationId xmlns:p14="http://schemas.microsoft.com/office/powerpoint/2010/main" val="425269254"/>
      </p:ext>
    </p:extLst>
  </p:cSld>
  <p:clrMapOvr>
    <a:masterClrMapping/>
  </p:clrMapOvr>
  <p:transition spd="slow">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defRPr/>
            </a:pPr>
            <a:r>
              <a:rPr lang="en-US" smtClean="0"/>
              <a:t>Kiểu chuỗi (tiếp)</a:t>
            </a:r>
          </a:p>
        </p:txBody>
      </p:sp>
      <p:sp>
        <p:nvSpPr>
          <p:cNvPr id="108547" name="Rectangle 3"/>
          <p:cNvSpPr>
            <a:spLocks noGrp="1" noChangeArrowheads="1"/>
          </p:cNvSpPr>
          <p:nvPr>
            <p:ph type="body" idx="1"/>
          </p:nvPr>
        </p:nvSpPr>
        <p:spPr/>
        <p:txBody>
          <a:bodyPr>
            <a:normAutofit fontScale="85000" lnSpcReduction="10000"/>
          </a:bodyPr>
          <a:lstStyle/>
          <a:p>
            <a:pPr eaLnBrk="1" hangingPunct="1"/>
            <a:r>
              <a:rPr lang="en-US" altLang="en-US" u="sng" dirty="0" err="1" smtClean="0"/>
              <a:t>Chú</a:t>
            </a:r>
            <a:r>
              <a:rPr lang="en-US" altLang="en-US" u="sng" dirty="0" smtClean="0"/>
              <a:t> ý</a:t>
            </a:r>
            <a:r>
              <a:rPr lang="en-US" altLang="en-US" dirty="0" smtClean="0"/>
              <a:t>: </a:t>
            </a:r>
            <a:r>
              <a:rPr lang="en-US" altLang="en-US" dirty="0" err="1" smtClean="0"/>
              <a:t>để</a:t>
            </a:r>
            <a:r>
              <a:rPr lang="en-US" altLang="en-US" dirty="0" smtClean="0"/>
              <a:t> </a:t>
            </a:r>
            <a:r>
              <a:rPr lang="en-US" altLang="en-US" dirty="0" err="1" smtClean="0"/>
              <a:t>tránh</a:t>
            </a:r>
            <a:r>
              <a:rPr lang="en-US" altLang="en-US" dirty="0" smtClean="0"/>
              <a:t> </a:t>
            </a:r>
            <a:r>
              <a:rPr lang="en-US" altLang="en-US" dirty="0" err="1" smtClean="0"/>
              <a:t>lỗi</a:t>
            </a:r>
            <a:r>
              <a:rPr lang="en-US" altLang="en-US" dirty="0" smtClean="0"/>
              <a:t> </a:t>
            </a:r>
            <a:r>
              <a:rPr lang="en-US" altLang="en-US" dirty="0" err="1" smtClean="0"/>
              <a:t>thì</a:t>
            </a:r>
            <a:r>
              <a:rPr lang="en-US" altLang="en-US" dirty="0" smtClean="0"/>
              <a:t> </a:t>
            </a:r>
            <a:r>
              <a:rPr lang="en-US" altLang="en-US" dirty="0" err="1" smtClean="0"/>
              <a:t>nên</a:t>
            </a:r>
            <a:r>
              <a:rPr lang="en-US" altLang="en-US" dirty="0" smtClean="0"/>
              <a:t> </a:t>
            </a:r>
            <a:r>
              <a:rPr lang="en-US" altLang="en-US" dirty="0" err="1" smtClean="0"/>
              <a:t>đặt</a:t>
            </a:r>
            <a:r>
              <a:rPr lang="en-US" altLang="en-US" dirty="0" smtClean="0"/>
              <a:t> </a:t>
            </a:r>
            <a:r>
              <a:rPr lang="en-US" altLang="en-US" dirty="0" err="1" smtClean="0"/>
              <a:t>biến</a:t>
            </a:r>
            <a:r>
              <a:rPr lang="en-US" altLang="en-US" dirty="0" smtClean="0"/>
              <a:t> </a:t>
            </a:r>
            <a:r>
              <a:rPr lang="en-US" altLang="en-US" dirty="0" err="1" smtClean="0"/>
              <a:t>trong</a:t>
            </a:r>
            <a:r>
              <a:rPr lang="en-US" altLang="en-US" dirty="0" smtClean="0"/>
              <a:t> </a:t>
            </a:r>
            <a:r>
              <a:rPr lang="en-US" altLang="en-US" dirty="0" err="1" smtClean="0"/>
              <a:t>chuỗi</a:t>
            </a:r>
            <a:r>
              <a:rPr lang="en-US" altLang="en-US" dirty="0" smtClean="0"/>
              <a:t> </a:t>
            </a:r>
            <a:r>
              <a:rPr lang="en-US" altLang="en-US" dirty="0" err="1" smtClean="0"/>
              <a:t>vào</a:t>
            </a:r>
            <a:r>
              <a:rPr lang="en-US" altLang="en-US" dirty="0" smtClean="0"/>
              <a:t> </a:t>
            </a:r>
            <a:r>
              <a:rPr lang="en-US" altLang="en-US" dirty="0" err="1" smtClean="0"/>
              <a:t>giữa</a:t>
            </a:r>
            <a:r>
              <a:rPr lang="en-US" altLang="en-US" dirty="0" smtClean="0"/>
              <a:t> </a:t>
            </a:r>
            <a:r>
              <a:rPr lang="en-US" altLang="en-US" dirty="0" err="1" smtClean="0"/>
              <a:t>ngoặc</a:t>
            </a:r>
            <a:r>
              <a:rPr lang="en-US" altLang="en-US" dirty="0" smtClean="0"/>
              <a:t> </a:t>
            </a:r>
            <a:r>
              <a:rPr lang="en-US" altLang="en-US" dirty="0" err="1" smtClean="0"/>
              <a:t>nhọn</a:t>
            </a:r>
            <a:r>
              <a:rPr lang="en-US" altLang="en-US" dirty="0" smtClean="0"/>
              <a:t> { } </a:t>
            </a:r>
          </a:p>
          <a:p>
            <a:pPr lvl="1" eaLnBrk="1" hangingPunct="1"/>
            <a:r>
              <a:rPr lang="en-US" altLang="en-US" dirty="0" err="1" smtClean="0"/>
              <a:t>Ví</a:t>
            </a:r>
            <a:r>
              <a:rPr lang="en-US" altLang="en-US" dirty="0" smtClean="0"/>
              <a:t> </a:t>
            </a:r>
            <a:r>
              <a:rPr lang="en-US" altLang="en-US" dirty="0" err="1" smtClean="0"/>
              <a:t>dụ</a:t>
            </a:r>
            <a:r>
              <a:rPr lang="en-US" altLang="en-US" dirty="0" smtClean="0"/>
              <a:t>:</a:t>
            </a:r>
          </a:p>
          <a:p>
            <a:pPr lvl="1" eaLnBrk="1" hangingPunct="1">
              <a:buFontTx/>
              <a:buNone/>
            </a:pPr>
            <a:r>
              <a:rPr lang="en-US" altLang="en-US" dirty="0" smtClean="0">
                <a:latin typeface="Courier New" panose="02070309020205020404" pitchFamily="49" charset="0"/>
              </a:rPr>
              <a:t>$a = "He";</a:t>
            </a:r>
          </a:p>
          <a:p>
            <a:pPr lvl="1" eaLnBrk="1" hangingPunct="1">
              <a:buFontTx/>
              <a:buNone/>
            </a:pPr>
            <a:r>
              <a:rPr lang="en-US" altLang="en-US" dirty="0" smtClean="0">
                <a:latin typeface="Courier New" panose="02070309020205020404" pitchFamily="49" charset="0"/>
              </a:rPr>
              <a:t>$b = "</a:t>
            </a:r>
            <a:r>
              <a:rPr lang="en-US" altLang="en-US" dirty="0" smtClean="0">
                <a:solidFill>
                  <a:srgbClr val="D61510"/>
                </a:solidFill>
                <a:latin typeface="Courier New" panose="02070309020205020404" pitchFamily="49" charset="0"/>
              </a:rPr>
              <a:t>$</a:t>
            </a:r>
            <a:r>
              <a:rPr lang="en-US" altLang="en-US" dirty="0" err="1" smtClean="0">
                <a:solidFill>
                  <a:srgbClr val="D61510"/>
                </a:solidFill>
                <a:latin typeface="Courier New" panose="02070309020205020404" pitchFamily="49" charset="0"/>
              </a:rPr>
              <a:t>a</a:t>
            </a:r>
            <a:r>
              <a:rPr lang="en-US" altLang="en-US" dirty="0" err="1" smtClean="0">
                <a:latin typeface="Courier New" panose="02070309020205020404" pitchFamily="49" charset="0"/>
              </a:rPr>
              <a:t>llo</a:t>
            </a:r>
            <a:r>
              <a:rPr lang="en-US" altLang="en-US" dirty="0" smtClean="0">
                <a:latin typeface="Courier New" panose="02070309020205020404" pitchFamily="49" charset="0"/>
              </a:rPr>
              <a:t>"; //</a:t>
            </a:r>
            <a:r>
              <a:rPr lang="en-US" altLang="en-US" dirty="0" err="1" smtClean="0">
                <a:latin typeface="Courier New" panose="02070309020205020404" pitchFamily="49" charset="0"/>
              </a:rPr>
              <a:t>sai,vì</a:t>
            </a:r>
            <a:r>
              <a:rPr lang="en-US" altLang="en-US" dirty="0" smtClean="0">
                <a:latin typeface="Courier New" panose="02070309020205020404" pitchFamily="49" charset="0"/>
              </a:rPr>
              <a:t> PHP </a:t>
            </a:r>
            <a:r>
              <a:rPr lang="en-US" altLang="en-US" dirty="0" err="1" smtClean="0">
                <a:latin typeface="Courier New" panose="02070309020205020404" pitchFamily="49" charset="0"/>
              </a:rPr>
              <a:t>hiểu</a:t>
            </a:r>
            <a:r>
              <a:rPr lang="en-US" altLang="en-US" dirty="0" smtClean="0">
                <a:latin typeface="Courier New" panose="02070309020205020404" pitchFamily="49" charset="0"/>
              </a:rPr>
              <a:t> </a:t>
            </a:r>
            <a:r>
              <a:rPr lang="en-US" altLang="en-US" dirty="0" err="1" smtClean="0">
                <a:latin typeface="Courier New" panose="02070309020205020404" pitchFamily="49" charset="0"/>
              </a:rPr>
              <a:t>là</a:t>
            </a:r>
            <a:r>
              <a:rPr lang="en-US" altLang="en-US" dirty="0" smtClean="0">
                <a:latin typeface="Courier New" panose="02070309020205020404" pitchFamily="49" charset="0"/>
              </a:rPr>
              <a:t> </a:t>
            </a:r>
            <a:r>
              <a:rPr lang="en-US" altLang="en-US" dirty="0" smtClean="0">
                <a:solidFill>
                  <a:srgbClr val="D61510"/>
                </a:solidFill>
                <a:latin typeface="Courier New" panose="02070309020205020404" pitchFamily="49" charset="0"/>
              </a:rPr>
              <a:t>$</a:t>
            </a:r>
            <a:r>
              <a:rPr lang="en-US" altLang="en-US" dirty="0" err="1" smtClean="0">
                <a:solidFill>
                  <a:srgbClr val="D61510"/>
                </a:solidFill>
                <a:latin typeface="Courier New" panose="02070309020205020404" pitchFamily="49" charset="0"/>
              </a:rPr>
              <a:t>allo</a:t>
            </a:r>
            <a:endParaRPr lang="en-US" altLang="en-US" dirty="0" smtClean="0">
              <a:solidFill>
                <a:srgbClr val="D61510"/>
              </a:solidFill>
              <a:latin typeface="Courier New" panose="02070309020205020404" pitchFamily="49" charset="0"/>
            </a:endParaRPr>
          </a:p>
          <a:p>
            <a:pPr lvl="1" eaLnBrk="1" hangingPunct="1">
              <a:buFontTx/>
              <a:buNone/>
            </a:pPr>
            <a:r>
              <a:rPr lang="en-US" altLang="en-US" dirty="0" smtClean="0">
                <a:latin typeface="Courier New" panose="02070309020205020404" pitchFamily="49" charset="0"/>
              </a:rPr>
              <a:t>$c = "{$a}</a:t>
            </a:r>
            <a:r>
              <a:rPr lang="en-US" altLang="en-US" dirty="0" err="1" smtClean="0">
                <a:latin typeface="Courier New" panose="02070309020205020404" pitchFamily="49" charset="0"/>
              </a:rPr>
              <a:t>llo</a:t>
            </a:r>
            <a:r>
              <a:rPr lang="en-US" altLang="en-US" dirty="0" smtClean="0">
                <a:latin typeface="Courier New" panose="02070309020205020404" pitchFamily="49" charset="0"/>
              </a:rPr>
              <a:t>"; //</a:t>
            </a:r>
            <a:r>
              <a:rPr lang="en-US" altLang="en-US" dirty="0" err="1" smtClean="0">
                <a:latin typeface="Courier New" panose="02070309020205020404" pitchFamily="49" charset="0"/>
              </a:rPr>
              <a:t>đúng</a:t>
            </a:r>
            <a:r>
              <a:rPr lang="en-US" altLang="en-US" dirty="0" smtClean="0">
                <a:latin typeface="Courier New" panose="02070309020205020404" pitchFamily="49" charset="0"/>
              </a:rPr>
              <a:t> ($c = "Hello")</a:t>
            </a:r>
          </a:p>
          <a:p>
            <a:pPr lvl="1" eaLnBrk="1" hangingPunct="1">
              <a:buFontTx/>
              <a:buNone/>
            </a:pPr>
            <a:r>
              <a:rPr lang="en-US" altLang="en-US" dirty="0" smtClean="0">
                <a:latin typeface="Courier New" panose="02070309020205020404" pitchFamily="49" charset="0"/>
              </a:rPr>
              <a:t>$d = "{$c} World"	//$d = "Hello World"</a:t>
            </a:r>
          </a:p>
          <a:p>
            <a:pPr lvl="1" eaLnBrk="1" hangingPunct="1">
              <a:buFontTx/>
              <a:buNone/>
            </a:pPr>
            <a:r>
              <a:rPr lang="en-US" altLang="en-US" dirty="0" smtClean="0">
                <a:latin typeface="Courier New" panose="02070309020205020404" pitchFamily="49" charset="0"/>
              </a:rPr>
              <a:t>$d = "${c} World"	//$d = "Hello World"</a:t>
            </a:r>
          </a:p>
          <a:p>
            <a:pPr lvl="1" eaLnBrk="1" hangingPunct="1">
              <a:buFontTx/>
              <a:buNone/>
            </a:pPr>
            <a:r>
              <a:rPr lang="en-US" altLang="en-US" dirty="0" smtClean="0">
                <a:latin typeface="Courier New" panose="02070309020205020404" pitchFamily="49" charset="0"/>
              </a:rPr>
              <a:t>$d = "{ $c} World"	//</a:t>
            </a:r>
            <a:r>
              <a:rPr lang="en-US" altLang="en-US" dirty="0" err="1" smtClean="0">
                <a:solidFill>
                  <a:srgbClr val="FF0000"/>
                </a:solidFill>
                <a:latin typeface="Courier New" panose="02070309020205020404" pitchFamily="49" charset="0"/>
              </a:rPr>
              <a:t>lỗi</a:t>
            </a:r>
            <a:endParaRPr lang="en-US" altLang="en-US" dirty="0" smtClean="0">
              <a:solidFill>
                <a:srgbClr val="FF0000"/>
              </a:solidFill>
              <a:latin typeface="Courier New" panose="02070309020205020404" pitchFamily="49" charset="0"/>
            </a:endParaRPr>
          </a:p>
          <a:p>
            <a:pPr eaLnBrk="1" hangingPunct="1"/>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3093673379"/>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defRPr/>
            </a:pPr>
            <a:r>
              <a:rPr lang="en-US" smtClean="0"/>
              <a:t>Một số khái niệm (tiếp)</a:t>
            </a:r>
          </a:p>
        </p:txBody>
      </p:sp>
      <p:sp>
        <p:nvSpPr>
          <p:cNvPr id="19459" name="Content Placeholder 2"/>
          <p:cNvSpPr>
            <a:spLocks noGrp="1"/>
          </p:cNvSpPr>
          <p:nvPr>
            <p:ph idx="1"/>
          </p:nvPr>
        </p:nvSpPr>
        <p:spPr/>
        <p:txBody>
          <a:bodyPr/>
          <a:lstStyle/>
          <a:p>
            <a:pPr eaLnBrk="1" hangingPunct="1"/>
            <a:r>
              <a:rPr lang="en-US" altLang="en-US" smtClean="0"/>
              <a:t>Protocol (giao thức)</a:t>
            </a:r>
          </a:p>
          <a:p>
            <a:pPr lvl="1" eaLnBrk="1" hangingPunct="1"/>
            <a:r>
              <a:rPr lang="en-US" altLang="en-US" smtClean="0"/>
              <a:t>Là tập hợp các quy định phải tuân theo để truyền tải thông tin trên mạng.</a:t>
            </a:r>
          </a:p>
          <a:p>
            <a:pPr lvl="1" eaLnBrk="1" hangingPunct="1"/>
            <a:r>
              <a:rPr lang="en-US" altLang="en-US" smtClean="0"/>
              <a:t>Mỗi dịch vụ thường có một giao thức riêng, ví dụ:</a:t>
            </a:r>
          </a:p>
          <a:p>
            <a:pPr lvl="2" eaLnBrk="1" hangingPunct="1"/>
            <a:r>
              <a:rPr lang="en-US" altLang="en-US" smtClean="0"/>
              <a:t>HTTP: giao thức truyền siêu văn bản</a:t>
            </a:r>
          </a:p>
          <a:p>
            <a:pPr lvl="2" eaLnBrk="1" hangingPunct="1"/>
            <a:r>
              <a:rPr lang="en-US" altLang="en-US" smtClean="0"/>
              <a:t>FTP: giao thức truyền file</a:t>
            </a:r>
          </a:p>
          <a:p>
            <a:pPr lvl="2" eaLnBrk="1" hangingPunct="1"/>
            <a:r>
              <a:rPr lang="en-US" altLang="en-US" smtClean="0"/>
              <a:t>SMTP: giao thức gửi email</a:t>
            </a:r>
          </a:p>
          <a:p>
            <a:pPr lvl="2" eaLnBrk="1" hangingPunct="1"/>
            <a:r>
              <a:rPr lang="en-US" altLang="en-US" smtClean="0"/>
              <a:t>POP3: giao thức lấy bản sao email về client</a:t>
            </a:r>
          </a:p>
        </p:txBody>
      </p:sp>
    </p:spTree>
    <p:extLst>
      <p:ext uri="{BB962C8B-B14F-4D97-AF65-F5344CB8AC3E}">
        <p14:creationId xmlns:p14="http://schemas.microsoft.com/office/powerpoint/2010/main" val="353533440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fade">
                                      <p:cBhvr>
                                        <p:cTn id="7" dur="500"/>
                                        <p:tgtEl>
                                          <p:spTgt spid="19459">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animEffect transition="in" filter="fade">
                                      <p:cBhvr>
                                        <p:cTn id="11" dur="500"/>
                                        <p:tgtEl>
                                          <p:spTgt spid="19459">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animEffect transition="in" filter="fade">
                                      <p:cBhvr>
                                        <p:cTn id="15" dur="500"/>
                                        <p:tgtEl>
                                          <p:spTgt spid="19459">
                                            <p:txEl>
                                              <p:pRg st="3" end="3"/>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animEffect transition="in" filter="fade">
                                      <p:cBhvr>
                                        <p:cTn id="19" dur="500"/>
                                        <p:tgtEl>
                                          <p:spTgt spid="19459">
                                            <p:txEl>
                                              <p:pRg st="4" end="4"/>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animEffect transition="in" filter="fade">
                                      <p:cBhvr>
                                        <p:cTn id="23" dur="500"/>
                                        <p:tgtEl>
                                          <p:spTgt spid="19459">
                                            <p:txEl>
                                              <p:pRg st="5" end="5"/>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459">
                                            <p:txEl>
                                              <p:pRg st="6" end="6"/>
                                            </p:txEl>
                                          </p:spTgt>
                                        </p:tgtEl>
                                        <p:attrNameLst>
                                          <p:attrName>style.visibility</p:attrName>
                                        </p:attrNameLst>
                                      </p:cBhvr>
                                      <p:to>
                                        <p:strVal val="visible"/>
                                      </p:to>
                                    </p:set>
                                    <p:animEffect transition="in" filter="fade">
                                      <p:cBhvr>
                                        <p:cTn id="27" dur="500"/>
                                        <p:tgtEl>
                                          <p:spTgt spid="19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Kiểu chuỗi (tiếp)</a:t>
            </a:r>
          </a:p>
        </p:txBody>
      </p:sp>
      <p:sp>
        <p:nvSpPr>
          <p:cNvPr id="110595" name="Content Placeholder 2"/>
          <p:cNvSpPr>
            <a:spLocks noGrp="1"/>
          </p:cNvSpPr>
          <p:nvPr>
            <p:ph idx="1"/>
          </p:nvPr>
        </p:nvSpPr>
        <p:spPr/>
        <p:txBody>
          <a:bodyPr/>
          <a:lstStyle/>
          <a:p>
            <a:pPr eaLnBrk="1" hangingPunct="1"/>
            <a:r>
              <a:rPr lang="en-US" altLang="en-US" smtClean="0"/>
              <a:t>Ký tự thoát (escape): </a:t>
            </a:r>
          </a:p>
          <a:p>
            <a:pPr lvl="1" eaLnBrk="1" hangingPunct="1"/>
            <a:r>
              <a:rPr lang="en-US" altLang="en-US" smtClean="0"/>
              <a:t>Là các ký tự đặc biệt trong chuỗi, đặt ngay sau dấu backslash (\)</a:t>
            </a:r>
          </a:p>
          <a:p>
            <a:pPr lvl="1" eaLnBrk="1" hangingPunct="1"/>
            <a:r>
              <a:rPr lang="en-US" altLang="en-US" smtClean="0"/>
              <a:t>Một số ký tự thoát hay dùng:</a:t>
            </a:r>
          </a:p>
          <a:p>
            <a:pPr lvl="2" eaLnBrk="1" hangingPunct="1"/>
            <a:r>
              <a:rPr lang="en-US" altLang="en-US" smtClean="0"/>
              <a:t>\n   \t   \\   \$   \"   \' </a:t>
            </a:r>
          </a:p>
        </p:txBody>
      </p:sp>
      <p:pic>
        <p:nvPicPr>
          <p:cNvPr id="110596"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4191000"/>
            <a:ext cx="4854412" cy="220919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880277432"/>
      </p:ext>
    </p:extLst>
  </p:cSld>
  <p:clrMapOvr>
    <a:masterClrMapping/>
  </p:clrMapOvr>
  <p:transition spd="slow">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Kiểu chuỗi (tiếp)</a:t>
            </a:r>
          </a:p>
        </p:txBody>
      </p:sp>
      <p:sp>
        <p:nvSpPr>
          <p:cNvPr id="55299" name="Content Placeholder 2"/>
          <p:cNvSpPr>
            <a:spLocks noGrp="1"/>
          </p:cNvSpPr>
          <p:nvPr>
            <p:ph idx="1"/>
          </p:nvPr>
        </p:nvSpPr>
        <p:spPr/>
        <p:txBody>
          <a:bodyPr>
            <a:normAutofit fontScale="92500"/>
          </a:bodyPr>
          <a:lstStyle/>
          <a:p>
            <a:pPr eaLnBrk="1" hangingPunct="1"/>
            <a:r>
              <a:rPr lang="en-US" altLang="en-US" smtClean="0"/>
              <a:t>Ví dụ: </a:t>
            </a:r>
          </a:p>
          <a:p>
            <a:pPr lvl="1" eaLnBrk="1" hangingPunct="1"/>
            <a:r>
              <a:rPr lang="en-US" altLang="en-US" smtClean="0"/>
              <a:t>cần in chuỗi: Hãy nói "KONICA"</a:t>
            </a:r>
          </a:p>
          <a:p>
            <a:pPr lvl="1" eaLnBrk="1" hangingPunct="1">
              <a:buFontTx/>
              <a:buNone/>
            </a:pPr>
            <a:r>
              <a:rPr lang="en-US" altLang="en-US" smtClean="0">
                <a:latin typeface="Courier New" panose="02070309020205020404" pitchFamily="49" charset="0"/>
              </a:rPr>
              <a:t>echo "Hãy nói "KONICA""; 		//Lỗi</a:t>
            </a:r>
          </a:p>
          <a:p>
            <a:pPr lvl="1" eaLnBrk="1" hangingPunct="1">
              <a:buFontTx/>
              <a:buNone/>
            </a:pPr>
            <a:r>
              <a:rPr lang="en-US" altLang="en-US" smtClean="0">
                <a:latin typeface="Courier New" panose="02070309020205020404" pitchFamily="49" charset="0"/>
              </a:rPr>
              <a:t>echo "Hãy nói \"KONICA\"";	//Đúng</a:t>
            </a:r>
          </a:p>
          <a:p>
            <a:pPr lvl="1" eaLnBrk="1" hangingPunct="1">
              <a:buFontTx/>
              <a:buNone/>
            </a:pPr>
            <a:r>
              <a:rPr lang="en-US" altLang="en-US" smtClean="0">
                <a:latin typeface="Courier New" panose="02070309020205020404" pitchFamily="49" charset="0"/>
              </a:rPr>
              <a:t>echo 'Hãy nói "KONICA"';		//Đúng</a:t>
            </a:r>
          </a:p>
          <a:p>
            <a:pPr lvl="1" eaLnBrk="1" hangingPunct="1"/>
            <a:r>
              <a:rPr lang="en-US" altLang="en-US" smtClean="0"/>
              <a:t>cần in chuỗi: Hãy nói 'KONICA'</a:t>
            </a:r>
          </a:p>
          <a:p>
            <a:pPr lvl="1" eaLnBrk="1" hangingPunct="1">
              <a:buFontTx/>
              <a:buNone/>
            </a:pPr>
            <a:r>
              <a:rPr lang="en-US" altLang="en-US" smtClean="0">
                <a:latin typeface="Courier New" panose="02070309020205020404" pitchFamily="49" charset="0"/>
              </a:rPr>
              <a:t>echo "Hãy nói 'KONICA'"; 		//Đúng</a:t>
            </a:r>
          </a:p>
          <a:p>
            <a:pPr lvl="1" eaLnBrk="1" hangingPunct="1">
              <a:buFontTx/>
              <a:buNone/>
            </a:pPr>
            <a:r>
              <a:rPr lang="en-US" altLang="en-US" smtClean="0">
                <a:latin typeface="Courier New" panose="02070309020205020404" pitchFamily="49" charset="0"/>
              </a:rPr>
              <a:t>echo 'Hãy nói \'KONICA\'';	//Đúng</a:t>
            </a:r>
          </a:p>
          <a:p>
            <a:pPr lvl="1" eaLnBrk="1" hangingPunct="1">
              <a:buFontTx/>
              <a:buNone/>
            </a:pPr>
            <a:endParaRPr lang="en-US" altLang="en-US" smtClean="0">
              <a:latin typeface="Courier New" panose="02070309020205020404" pitchFamily="49" charset="0"/>
            </a:endParaRPr>
          </a:p>
        </p:txBody>
      </p:sp>
    </p:spTree>
    <p:extLst>
      <p:ext uri="{BB962C8B-B14F-4D97-AF65-F5344CB8AC3E}">
        <p14:creationId xmlns:p14="http://schemas.microsoft.com/office/powerpoint/2010/main" val="34340744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xEl>
                                              <p:pRg st="2" end="2"/>
                                            </p:txEl>
                                          </p:spTgt>
                                        </p:tgtEl>
                                        <p:attrNameLst>
                                          <p:attrName>style.visibility</p:attrName>
                                        </p:attrNameLst>
                                      </p:cBhvr>
                                      <p:to>
                                        <p:strVal val="visible"/>
                                      </p:to>
                                    </p:set>
                                    <p:animEffect transition="in" filter="fade">
                                      <p:cBhvr>
                                        <p:cTn id="7" dur="500"/>
                                        <p:tgtEl>
                                          <p:spTgt spid="552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5299">
                                            <p:txEl>
                                              <p:pRg st="3" end="3"/>
                                            </p:txEl>
                                          </p:spTgt>
                                        </p:tgtEl>
                                        <p:attrNameLst>
                                          <p:attrName>style.visibility</p:attrName>
                                        </p:attrNameLst>
                                      </p:cBhvr>
                                      <p:to>
                                        <p:strVal val="visible"/>
                                      </p:to>
                                    </p:set>
                                    <p:animEffect transition="in" filter="fade">
                                      <p:cBhvr>
                                        <p:cTn id="12" dur="500"/>
                                        <p:tgtEl>
                                          <p:spTgt spid="55299">
                                            <p:txEl>
                                              <p:pRg st="3" end="3"/>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55299">
                                            <p:txEl>
                                              <p:pRg st="4" end="4"/>
                                            </p:txEl>
                                          </p:spTgt>
                                        </p:tgtEl>
                                        <p:attrNameLst>
                                          <p:attrName>style.visibility</p:attrName>
                                        </p:attrNameLst>
                                      </p:cBhvr>
                                      <p:to>
                                        <p:strVal val="visible"/>
                                      </p:to>
                                    </p:set>
                                    <p:animEffect transition="in" filter="fade">
                                      <p:cBhvr>
                                        <p:cTn id="16" dur="500"/>
                                        <p:tgtEl>
                                          <p:spTgt spid="55299">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5299">
                                            <p:txEl>
                                              <p:pRg st="5" end="5"/>
                                            </p:txEl>
                                          </p:spTgt>
                                        </p:tgtEl>
                                        <p:attrNameLst>
                                          <p:attrName>style.visibility</p:attrName>
                                        </p:attrNameLst>
                                      </p:cBhvr>
                                      <p:to>
                                        <p:strVal val="visible"/>
                                      </p:to>
                                    </p:set>
                                    <p:animEffect transition="in" filter="fade">
                                      <p:cBhvr>
                                        <p:cTn id="21" dur="500"/>
                                        <p:tgtEl>
                                          <p:spTgt spid="55299">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55299">
                                            <p:txEl>
                                              <p:pRg st="6" end="6"/>
                                            </p:txEl>
                                          </p:spTgt>
                                        </p:tgtEl>
                                        <p:attrNameLst>
                                          <p:attrName>style.visibility</p:attrName>
                                        </p:attrNameLst>
                                      </p:cBhvr>
                                      <p:to>
                                        <p:strVal val="visible"/>
                                      </p:to>
                                    </p:set>
                                    <p:animEffect transition="in" filter="fade">
                                      <p:cBhvr>
                                        <p:cTn id="26" dur="500"/>
                                        <p:tgtEl>
                                          <p:spTgt spid="55299">
                                            <p:txEl>
                                              <p:pRg st="6" end="6"/>
                                            </p:txEl>
                                          </p:spTgt>
                                        </p:tgtEl>
                                      </p:cBhvr>
                                    </p:animEffect>
                                  </p:childTnLst>
                                </p:cTn>
                              </p:par>
                            </p:childTnLst>
                          </p:cTn>
                        </p:par>
                        <p:par>
                          <p:cTn id="27" fill="hold" nodeType="afterGroup">
                            <p:stCondLst>
                              <p:cond delay="500"/>
                            </p:stCondLst>
                            <p:childTnLst>
                              <p:par>
                                <p:cTn id="28" presetID="10" presetClass="entr" presetSubtype="0" fill="hold" nodeType="afterEffect">
                                  <p:stCondLst>
                                    <p:cond delay="0"/>
                                  </p:stCondLst>
                                  <p:childTnLst>
                                    <p:set>
                                      <p:cBhvr>
                                        <p:cTn id="29" dur="1" fill="hold">
                                          <p:stCondLst>
                                            <p:cond delay="0"/>
                                          </p:stCondLst>
                                        </p:cTn>
                                        <p:tgtEl>
                                          <p:spTgt spid="55299">
                                            <p:txEl>
                                              <p:pRg st="7" end="7"/>
                                            </p:txEl>
                                          </p:spTgt>
                                        </p:tgtEl>
                                        <p:attrNameLst>
                                          <p:attrName>style.visibility</p:attrName>
                                        </p:attrNameLst>
                                      </p:cBhvr>
                                      <p:to>
                                        <p:strVal val="visible"/>
                                      </p:to>
                                    </p:set>
                                    <p:animEffect transition="in" filter="fade">
                                      <p:cBhvr>
                                        <p:cTn id="30" dur="500"/>
                                        <p:tgtEl>
                                          <p:spTgt spid="55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chuỗi (tiếp)</a:t>
            </a:r>
            <a:endParaRPr lang="en-US"/>
          </a:p>
        </p:txBody>
      </p:sp>
      <p:sp>
        <p:nvSpPr>
          <p:cNvPr id="49155" name="Content Placeholder 2"/>
          <p:cNvSpPr>
            <a:spLocks noGrp="1"/>
          </p:cNvSpPr>
          <p:nvPr>
            <p:ph idx="1"/>
          </p:nvPr>
        </p:nvSpPr>
        <p:spPr/>
        <p:txBody>
          <a:bodyPr>
            <a:normAutofit lnSpcReduction="10000"/>
          </a:bodyPr>
          <a:lstStyle/>
          <a:p>
            <a:r>
              <a:rPr lang="vi-VN" altLang="en-US" smtClean="0"/>
              <a:t>Kiểu tài liệu:</a:t>
            </a:r>
            <a:r>
              <a:rPr lang="en-US" altLang="en-US" smtClean="0"/>
              <a:t> (heredoc, nowdoc)</a:t>
            </a:r>
            <a:endParaRPr lang="vi-VN" altLang="en-US" smtClean="0"/>
          </a:p>
          <a:p>
            <a:pPr lvl="1"/>
            <a:r>
              <a:rPr lang="vi-VN" altLang="en-US" smtClean="0"/>
              <a:t>Cho phép viết 1 chuỗi trên nhiều dòng.</a:t>
            </a:r>
          </a:p>
          <a:p>
            <a:pPr lvl="1"/>
            <a:r>
              <a:rPr lang="vi-VN" altLang="en-US" smtClean="0">
                <a:solidFill>
                  <a:srgbClr val="C00000"/>
                </a:solidFill>
              </a:rPr>
              <a:t>heredoc</a:t>
            </a:r>
            <a:r>
              <a:rPr lang="vi-VN" altLang="en-US" smtClean="0"/>
              <a:t>: tạo 1 chuỗi tương tự như chuỗi đặt trong cặp dấu nháy kép (</a:t>
            </a:r>
            <a:r>
              <a:rPr lang="en-US" altLang="en-US" smtClean="0"/>
              <a:t>"</a:t>
            </a:r>
            <a:r>
              <a:rPr lang="vi-VN" altLang="en-US" smtClean="0"/>
              <a:t>)</a:t>
            </a:r>
            <a:endParaRPr lang="en-US" altLang="en-US" smtClean="0"/>
          </a:p>
          <a:p>
            <a:pPr lvl="2"/>
            <a:r>
              <a:rPr lang="en-US" altLang="en-US" smtClean="0"/>
              <a:t>Xử lý các biến và các ký tự đặc biệt có trong chuỗi</a:t>
            </a:r>
            <a:endParaRPr lang="vi-VN" altLang="en-US" smtClean="0"/>
          </a:p>
          <a:p>
            <a:pPr lvl="1"/>
            <a:r>
              <a:rPr lang="vi-VN" altLang="en-US" smtClean="0">
                <a:solidFill>
                  <a:srgbClr val="C00000"/>
                </a:solidFill>
              </a:rPr>
              <a:t>nowdoc</a:t>
            </a:r>
            <a:r>
              <a:rPr lang="vi-VN" altLang="en-US" smtClean="0"/>
              <a:t>: tạo 1 chuỗi tương tự như chuỗi đặt trong cặp dấu nháy đơn (</a:t>
            </a:r>
            <a:r>
              <a:rPr lang="en-US" altLang="en-US" smtClean="0"/>
              <a:t>'</a:t>
            </a:r>
            <a:r>
              <a:rPr lang="vi-VN" altLang="en-US" smtClean="0"/>
              <a:t>)</a:t>
            </a:r>
          </a:p>
          <a:p>
            <a:pPr lvl="2"/>
            <a:r>
              <a:rPr lang="en-US" altLang="en-US" smtClean="0"/>
              <a:t>Không xử lý các biến và các ký tự đặc biệt có trong chuỗi.</a:t>
            </a:r>
          </a:p>
          <a:p>
            <a:pPr lvl="2"/>
            <a:r>
              <a:rPr lang="vi-VN" altLang="en-US" smtClean="0"/>
              <a:t>Từ PHP 5.3.0</a:t>
            </a:r>
          </a:p>
          <a:p>
            <a:endParaRPr lang="en-US" altLang="en-US" smtClean="0"/>
          </a:p>
        </p:txBody>
      </p:sp>
    </p:spTree>
    <p:extLst>
      <p:ext uri="{BB962C8B-B14F-4D97-AF65-F5344CB8AC3E}">
        <p14:creationId xmlns:p14="http://schemas.microsoft.com/office/powerpoint/2010/main" val="21878780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9155">
                                            <p:txEl>
                                              <p:pRg st="2" end="2"/>
                                            </p:txEl>
                                          </p:spTgt>
                                        </p:tgtEl>
                                        <p:attrNameLst>
                                          <p:attrName>style.visibility</p:attrName>
                                        </p:attrNameLst>
                                      </p:cBhvr>
                                      <p:to>
                                        <p:strVal val="visible"/>
                                      </p:to>
                                    </p:set>
                                    <p:animEffect transition="in" filter="fade">
                                      <p:cBhvr>
                                        <p:cTn id="7" dur="500"/>
                                        <p:tgtEl>
                                          <p:spTgt spid="4915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155">
                                            <p:txEl>
                                              <p:pRg st="3" end="3"/>
                                            </p:txEl>
                                          </p:spTgt>
                                        </p:tgtEl>
                                        <p:attrNameLst>
                                          <p:attrName>style.visibility</p:attrName>
                                        </p:attrNameLst>
                                      </p:cBhvr>
                                      <p:to>
                                        <p:strVal val="visible"/>
                                      </p:to>
                                    </p:set>
                                    <p:animEffect transition="in" filter="fade">
                                      <p:cBhvr>
                                        <p:cTn id="10" dur="500"/>
                                        <p:tgtEl>
                                          <p:spTgt spid="49155">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animEffect transition="in" filter="fade">
                                      <p:cBhvr>
                                        <p:cTn id="15" dur="500"/>
                                        <p:tgtEl>
                                          <p:spTgt spid="4915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9155">
                                            <p:txEl>
                                              <p:pRg st="5" end="5"/>
                                            </p:txEl>
                                          </p:spTgt>
                                        </p:tgtEl>
                                        <p:attrNameLst>
                                          <p:attrName>style.visibility</p:attrName>
                                        </p:attrNameLst>
                                      </p:cBhvr>
                                      <p:to>
                                        <p:strVal val="visible"/>
                                      </p:to>
                                    </p:set>
                                    <p:animEffect transition="in" filter="fade">
                                      <p:cBhvr>
                                        <p:cTn id="18" dur="500"/>
                                        <p:tgtEl>
                                          <p:spTgt spid="4915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9155">
                                            <p:txEl>
                                              <p:pRg st="6" end="6"/>
                                            </p:txEl>
                                          </p:spTgt>
                                        </p:tgtEl>
                                        <p:attrNameLst>
                                          <p:attrName>style.visibility</p:attrName>
                                        </p:attrNameLst>
                                      </p:cBhvr>
                                      <p:to>
                                        <p:strVal val="visible"/>
                                      </p:to>
                                    </p:set>
                                    <p:animEffect transition="in" filter="fade">
                                      <p:cBhvr>
                                        <p:cTn id="21" dur="500"/>
                                        <p:tgtEl>
                                          <p:spTgt spid="49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defRPr/>
            </a:pPr>
            <a:r>
              <a:rPr lang="en-US" smtClean="0"/>
              <a:t>Kiểu chuỗi (tiếp)</a:t>
            </a:r>
          </a:p>
        </p:txBody>
      </p:sp>
      <p:sp>
        <p:nvSpPr>
          <p:cNvPr id="200707" name="Rectangle 3"/>
          <p:cNvSpPr>
            <a:spLocks noGrp="1" noChangeArrowheads="1"/>
          </p:cNvSpPr>
          <p:nvPr>
            <p:ph type="body" idx="1"/>
          </p:nvPr>
        </p:nvSpPr>
        <p:spPr/>
        <p:txBody>
          <a:bodyPr/>
          <a:lstStyle/>
          <a:p>
            <a:pPr eaLnBrk="1" hangingPunct="1">
              <a:lnSpc>
                <a:spcPct val="100000"/>
              </a:lnSpc>
              <a:defRPr/>
            </a:pPr>
            <a:r>
              <a:rPr lang="en-US" dirty="0" err="1" smtClean="0"/>
              <a:t>Cách</a:t>
            </a:r>
            <a:r>
              <a:rPr lang="en-US" dirty="0" smtClean="0"/>
              <a:t> </a:t>
            </a:r>
            <a:r>
              <a:rPr lang="en-US" dirty="0" err="1" smtClean="0"/>
              <a:t>viết</a:t>
            </a:r>
            <a:r>
              <a:rPr lang="en-US" dirty="0" smtClean="0"/>
              <a:t> </a:t>
            </a:r>
            <a:r>
              <a:rPr lang="en-US" dirty="0" err="1" smtClean="0"/>
              <a:t>kiểu</a:t>
            </a:r>
            <a:r>
              <a:rPr lang="en-US" dirty="0" smtClean="0"/>
              <a:t> </a:t>
            </a:r>
            <a:r>
              <a:rPr lang="en-US" dirty="0" err="1" smtClean="0"/>
              <a:t>tài</a:t>
            </a:r>
            <a:r>
              <a:rPr lang="en-US" dirty="0" smtClean="0"/>
              <a:t> </a:t>
            </a:r>
            <a:r>
              <a:rPr lang="en-US" dirty="0" err="1" smtClean="0"/>
              <a:t>liệu</a:t>
            </a:r>
            <a:endParaRPr lang="en-US" dirty="0" smtClean="0"/>
          </a:p>
          <a:p>
            <a:pPr lvl="1" eaLnBrk="1" hangingPunct="1">
              <a:lnSpc>
                <a:spcPct val="100000"/>
              </a:lnSpc>
              <a:buFontTx/>
              <a:buNone/>
              <a:defRPr/>
            </a:pPr>
            <a:r>
              <a:rPr lang="en-US" dirty="0" smtClean="0">
                <a:latin typeface="Courier New" pitchFamily="49" charset="0"/>
              </a:rPr>
              <a:t>	$</a:t>
            </a:r>
            <a:r>
              <a:rPr lang="en-US" dirty="0" err="1" smtClean="0">
                <a:latin typeface="Courier New" pitchFamily="49" charset="0"/>
              </a:rPr>
              <a:t>biến</a:t>
            </a:r>
            <a:r>
              <a:rPr lang="en-US" dirty="0" smtClean="0">
                <a:latin typeface="Courier New" pitchFamily="49" charset="0"/>
              </a:rPr>
              <a:t> = </a:t>
            </a:r>
            <a:r>
              <a:rPr lang="en-US" dirty="0" smtClean="0">
                <a:solidFill>
                  <a:srgbClr val="C00000"/>
                </a:solidFill>
                <a:latin typeface="Courier New" pitchFamily="49" charset="0"/>
              </a:rPr>
              <a:t>&lt;&lt;&lt;</a:t>
            </a:r>
            <a:r>
              <a:rPr lang="en-US" dirty="0" err="1" smtClean="0">
                <a:solidFill>
                  <a:srgbClr val="C00000"/>
                </a:solidFill>
                <a:latin typeface="Courier New" pitchFamily="49" charset="0"/>
              </a:rPr>
              <a:t>Ký_hiệu</a:t>
            </a:r>
            <a:endParaRPr lang="en-US" dirty="0" smtClean="0">
              <a:solidFill>
                <a:srgbClr val="C00000"/>
              </a:solidFill>
              <a:latin typeface="Courier New" pitchFamily="49" charset="0"/>
            </a:endParaRPr>
          </a:p>
          <a:p>
            <a:pPr lvl="1" eaLnBrk="1" hangingPunct="1">
              <a:lnSpc>
                <a:spcPct val="100000"/>
              </a:lnSpc>
              <a:buFontTx/>
              <a:buNone/>
              <a:defRPr/>
            </a:pPr>
            <a:r>
              <a:rPr lang="en-US" dirty="0" smtClean="0">
                <a:latin typeface="Courier New" pitchFamily="49" charset="0"/>
              </a:rPr>
              <a:t>				</a:t>
            </a:r>
            <a:r>
              <a:rPr lang="en-US" dirty="0" err="1" smtClean="0">
                <a:latin typeface="Courier New" pitchFamily="49" charset="0"/>
              </a:rPr>
              <a:t>nội</a:t>
            </a:r>
            <a:r>
              <a:rPr lang="en-US" dirty="0" smtClean="0">
                <a:latin typeface="Courier New" pitchFamily="49" charset="0"/>
              </a:rPr>
              <a:t> dung </a:t>
            </a:r>
            <a:r>
              <a:rPr lang="en-US" dirty="0" err="1" smtClean="0">
                <a:latin typeface="Courier New" pitchFamily="49" charset="0"/>
              </a:rPr>
              <a:t>trên</a:t>
            </a:r>
            <a:r>
              <a:rPr lang="en-US" dirty="0" smtClean="0">
                <a:latin typeface="Courier New" pitchFamily="49" charset="0"/>
              </a:rPr>
              <a:t> </a:t>
            </a:r>
            <a:r>
              <a:rPr lang="en-US" dirty="0" err="1" smtClean="0">
                <a:latin typeface="Courier New" pitchFamily="49" charset="0"/>
              </a:rPr>
              <a:t>nhiều</a:t>
            </a:r>
            <a:r>
              <a:rPr lang="en-US" dirty="0" smtClean="0">
                <a:latin typeface="Courier New" pitchFamily="49" charset="0"/>
              </a:rPr>
              <a:t> </a:t>
            </a:r>
            <a:r>
              <a:rPr lang="en-US" dirty="0" err="1" smtClean="0">
                <a:latin typeface="Courier New" pitchFamily="49" charset="0"/>
              </a:rPr>
              <a:t>dòng</a:t>
            </a:r>
            <a:endParaRPr lang="en-US" dirty="0" smtClean="0">
              <a:latin typeface="Courier New" pitchFamily="49" charset="0"/>
            </a:endParaRPr>
          </a:p>
          <a:p>
            <a:pPr lvl="1" eaLnBrk="1" hangingPunct="1">
              <a:lnSpc>
                <a:spcPct val="100000"/>
              </a:lnSpc>
              <a:buFontTx/>
              <a:buNone/>
              <a:defRPr/>
            </a:pPr>
            <a:r>
              <a:rPr lang="en-US" dirty="0" smtClean="0">
                <a:latin typeface="Courier New" pitchFamily="49" charset="0"/>
              </a:rPr>
              <a:t>	</a:t>
            </a:r>
            <a:r>
              <a:rPr lang="en-US" dirty="0" err="1" smtClean="0">
                <a:solidFill>
                  <a:srgbClr val="C00000"/>
                </a:solidFill>
                <a:latin typeface="Courier New" pitchFamily="49" charset="0"/>
              </a:rPr>
              <a:t>Ký_hiệu</a:t>
            </a:r>
            <a:r>
              <a:rPr lang="en-US" dirty="0" smtClean="0">
                <a:solidFill>
                  <a:srgbClr val="C00000"/>
                </a:solidFill>
                <a:latin typeface="Courier New" pitchFamily="49" charset="0"/>
              </a:rPr>
              <a:t>;</a:t>
            </a:r>
          </a:p>
          <a:p>
            <a:pPr marL="257165" lvl="1" indent="-257165">
              <a:buClr>
                <a:srgbClr val="2060E0"/>
              </a:buClr>
              <a:buFont typeface="Wingdings" pitchFamily="2" charset="2"/>
              <a:buChar char="ü"/>
              <a:defRPr/>
            </a:pPr>
            <a:endParaRPr lang="en-US" sz="2125" dirty="0"/>
          </a:p>
          <a:p>
            <a:pPr marL="257165" lvl="1" indent="-257165">
              <a:buClr>
                <a:srgbClr val="2060E0"/>
              </a:buClr>
              <a:buFont typeface="Wingdings" pitchFamily="2" charset="2"/>
              <a:buChar char="ü"/>
              <a:defRPr/>
            </a:pPr>
            <a:r>
              <a:rPr lang="en-US" sz="2125" dirty="0" err="1"/>
              <a:t>Chú</a:t>
            </a:r>
            <a:r>
              <a:rPr lang="en-US" sz="2125" dirty="0"/>
              <a:t> ý: </a:t>
            </a:r>
          </a:p>
          <a:p>
            <a:pPr marL="557190" lvl="2" indent="-257165">
              <a:buClr>
                <a:srgbClr val="2060E0"/>
              </a:buClr>
              <a:buFont typeface="Wingdings" pitchFamily="2" charset="2"/>
              <a:buChar char="ü"/>
              <a:defRPr/>
            </a:pPr>
            <a:r>
              <a:rPr lang="en-US" sz="1813" dirty="0" err="1">
                <a:latin typeface="Courier New" pitchFamily="49" charset="0"/>
                <a:cs typeface="Courier New" pitchFamily="49" charset="0"/>
              </a:rPr>
              <a:t>Ký_hiệu</a:t>
            </a:r>
            <a:r>
              <a:rPr lang="en-US" sz="1813" dirty="0"/>
              <a:t> ở </a:t>
            </a:r>
            <a:r>
              <a:rPr lang="en-US" sz="1813" dirty="0" err="1"/>
              <a:t>vị</a:t>
            </a:r>
            <a:r>
              <a:rPr lang="en-US" sz="1813" dirty="0"/>
              <a:t> </a:t>
            </a:r>
            <a:r>
              <a:rPr lang="en-US" sz="1813" dirty="0" err="1"/>
              <a:t>trí</a:t>
            </a:r>
            <a:r>
              <a:rPr lang="en-US" sz="1813" dirty="0"/>
              <a:t> </a:t>
            </a:r>
            <a:r>
              <a:rPr lang="en-US" sz="1813" dirty="0" err="1"/>
              <a:t>kết</a:t>
            </a:r>
            <a:r>
              <a:rPr lang="en-US" sz="1813" dirty="0"/>
              <a:t> </a:t>
            </a:r>
            <a:r>
              <a:rPr lang="en-US" sz="1813" dirty="0" err="1"/>
              <a:t>thúc</a:t>
            </a:r>
            <a:r>
              <a:rPr lang="en-US" sz="1813" dirty="0"/>
              <a:t> </a:t>
            </a:r>
            <a:r>
              <a:rPr lang="en-US" sz="1813" dirty="0" err="1"/>
              <a:t>phải</a:t>
            </a:r>
            <a:r>
              <a:rPr lang="en-US" sz="1813" dirty="0"/>
              <a:t> </a:t>
            </a:r>
            <a:r>
              <a:rPr lang="en-US" sz="1813" dirty="0" err="1"/>
              <a:t>được</a:t>
            </a:r>
            <a:r>
              <a:rPr lang="en-US" sz="1813" dirty="0"/>
              <a:t> </a:t>
            </a:r>
            <a:r>
              <a:rPr lang="en-US" sz="1813" dirty="0" err="1"/>
              <a:t>viết</a:t>
            </a:r>
            <a:r>
              <a:rPr lang="en-US" sz="1813" dirty="0"/>
              <a:t> ở </a:t>
            </a:r>
            <a:r>
              <a:rPr lang="en-US" sz="1813" dirty="0" err="1"/>
              <a:t>ký</a:t>
            </a:r>
            <a:r>
              <a:rPr lang="en-US" sz="1813" dirty="0"/>
              <a:t> </a:t>
            </a:r>
            <a:r>
              <a:rPr lang="en-US" sz="1813" dirty="0" err="1"/>
              <a:t>tự</a:t>
            </a:r>
            <a:r>
              <a:rPr lang="en-US" sz="1813" dirty="0"/>
              <a:t> </a:t>
            </a:r>
            <a:r>
              <a:rPr lang="en-US" sz="1813" dirty="0" err="1"/>
              <a:t>đầu</a:t>
            </a:r>
            <a:r>
              <a:rPr lang="en-US" sz="1813" dirty="0"/>
              <a:t> </a:t>
            </a:r>
            <a:r>
              <a:rPr lang="en-US" sz="1813" dirty="0" err="1"/>
              <a:t>tiên</a:t>
            </a:r>
            <a:r>
              <a:rPr lang="en-US" sz="1813" dirty="0"/>
              <a:t> </a:t>
            </a:r>
            <a:r>
              <a:rPr lang="en-US" sz="1813" dirty="0" err="1"/>
              <a:t>của</a:t>
            </a:r>
            <a:r>
              <a:rPr lang="en-US" sz="1813" dirty="0"/>
              <a:t> </a:t>
            </a:r>
            <a:r>
              <a:rPr lang="en-US" sz="1813" dirty="0" err="1"/>
              <a:t>dòng</a:t>
            </a:r>
            <a:endParaRPr lang="en-US" sz="1813" dirty="0"/>
          </a:p>
          <a:p>
            <a:pPr marL="557190" lvl="2" indent="-257165">
              <a:buClr>
                <a:srgbClr val="2060E0"/>
              </a:buClr>
              <a:buFont typeface="Wingdings" pitchFamily="2" charset="2"/>
              <a:buChar char="ü"/>
              <a:defRPr/>
            </a:pPr>
            <a:r>
              <a:rPr lang="en-US" sz="1813" dirty="0" err="1">
                <a:cs typeface="Courier New" pitchFamily="49" charset="0"/>
              </a:rPr>
              <a:t>Trong</a:t>
            </a:r>
            <a:r>
              <a:rPr lang="en-US" sz="1813" dirty="0">
                <a:cs typeface="Courier New" pitchFamily="49" charset="0"/>
              </a:rPr>
              <a:t> </a:t>
            </a:r>
            <a:r>
              <a:rPr lang="en-US" sz="1813" dirty="0" err="1">
                <a:cs typeface="Courier New" pitchFamily="49" charset="0"/>
              </a:rPr>
              <a:t>nowdoc</a:t>
            </a:r>
            <a:r>
              <a:rPr lang="en-US" sz="1813" dirty="0">
                <a:cs typeface="Courier New" pitchFamily="49" charset="0"/>
              </a:rPr>
              <a:t>, </a:t>
            </a:r>
            <a:r>
              <a:rPr lang="vi-VN" sz="1813" dirty="0">
                <a:latin typeface="Courier New" pitchFamily="49" charset="0"/>
                <a:cs typeface="Courier New" pitchFamily="49" charset="0"/>
              </a:rPr>
              <a:t>Ký_hiệu</a:t>
            </a:r>
            <a:r>
              <a:rPr lang="vi-VN" sz="1813" dirty="0"/>
              <a:t> bắt đầu </a:t>
            </a:r>
            <a:r>
              <a:rPr lang="en-US" sz="1813" dirty="0" err="1"/>
              <a:t>phải</a:t>
            </a:r>
            <a:r>
              <a:rPr lang="en-US" sz="1813" dirty="0"/>
              <a:t> </a:t>
            </a:r>
            <a:r>
              <a:rPr lang="vi-VN" sz="1813" dirty="0"/>
              <a:t>được đặt trong cặp dấu nháy đơn (</a:t>
            </a:r>
            <a:r>
              <a:rPr lang="en-US" sz="1813" dirty="0"/>
              <a:t>'</a:t>
            </a:r>
            <a:r>
              <a:rPr lang="vi-VN" sz="1813" dirty="0"/>
              <a:t>)</a:t>
            </a:r>
          </a:p>
          <a:p>
            <a:pPr marL="557190" lvl="2" indent="-257165">
              <a:buClr>
                <a:srgbClr val="2060E0"/>
              </a:buClr>
              <a:buFont typeface="Wingdings" pitchFamily="2" charset="2"/>
              <a:buChar char="ü"/>
              <a:defRPr/>
            </a:pPr>
            <a:endParaRPr lang="en-US" dirty="0"/>
          </a:p>
          <a:p>
            <a:pPr eaLnBrk="1" hangingPunct="1">
              <a:lnSpc>
                <a:spcPct val="100000"/>
              </a:lnSpc>
              <a:defRPr/>
            </a:pPr>
            <a:endParaRPr lang="en-US" dirty="0" smtClean="0">
              <a:solidFill>
                <a:srgbClr val="C00000"/>
              </a:solidFill>
              <a:latin typeface="Courier New" pitchFamily="49" charset="0"/>
            </a:endParaRPr>
          </a:p>
        </p:txBody>
      </p:sp>
    </p:spTree>
    <p:extLst>
      <p:ext uri="{BB962C8B-B14F-4D97-AF65-F5344CB8AC3E}">
        <p14:creationId xmlns:p14="http://schemas.microsoft.com/office/powerpoint/2010/main" val="24903267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0707">
                                            <p:txEl>
                                              <p:pRg st="5" end="5"/>
                                            </p:txEl>
                                          </p:spTgt>
                                        </p:tgtEl>
                                        <p:attrNameLst>
                                          <p:attrName>style.visibility</p:attrName>
                                        </p:attrNameLst>
                                      </p:cBhvr>
                                      <p:to>
                                        <p:strVal val="visible"/>
                                      </p:to>
                                    </p:set>
                                    <p:animEffect transition="in" filter="fade">
                                      <p:cBhvr>
                                        <p:cTn id="7" dur="500"/>
                                        <p:tgtEl>
                                          <p:spTgt spid="20070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707">
                                            <p:txEl>
                                              <p:pRg st="6" end="6"/>
                                            </p:txEl>
                                          </p:spTgt>
                                        </p:tgtEl>
                                        <p:attrNameLst>
                                          <p:attrName>style.visibility</p:attrName>
                                        </p:attrNameLst>
                                      </p:cBhvr>
                                      <p:to>
                                        <p:strVal val="visible"/>
                                      </p:to>
                                    </p:set>
                                    <p:animEffect transition="in" filter="fade">
                                      <p:cBhvr>
                                        <p:cTn id="10" dur="500"/>
                                        <p:tgtEl>
                                          <p:spTgt spid="20070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0707">
                                            <p:txEl>
                                              <p:pRg st="7" end="7"/>
                                            </p:txEl>
                                          </p:spTgt>
                                        </p:tgtEl>
                                        <p:attrNameLst>
                                          <p:attrName>style.visibility</p:attrName>
                                        </p:attrNameLst>
                                      </p:cBhvr>
                                      <p:to>
                                        <p:strVal val="visible"/>
                                      </p:to>
                                    </p:set>
                                    <p:animEffect transition="in" filter="fade">
                                      <p:cBhvr>
                                        <p:cTn id="13" dur="500"/>
                                        <p:tgtEl>
                                          <p:spTgt spid="2007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chuỗi (tiếp)</a:t>
            </a:r>
            <a:endParaRPr lang="en-US"/>
          </a:p>
        </p:txBody>
      </p:sp>
      <p:sp>
        <p:nvSpPr>
          <p:cNvPr id="3" name="Content Placeholder 2"/>
          <p:cNvSpPr>
            <a:spLocks noGrp="1"/>
          </p:cNvSpPr>
          <p:nvPr>
            <p:ph idx="1"/>
          </p:nvPr>
        </p:nvSpPr>
        <p:spPr/>
        <p:txBody>
          <a:bodyPr>
            <a:normAutofit fontScale="85000" lnSpcReduction="10000"/>
          </a:bodyPr>
          <a:lstStyle/>
          <a:p>
            <a:pPr eaLnBrk="1" hangingPunct="1">
              <a:lnSpc>
                <a:spcPct val="100000"/>
              </a:lnSpc>
              <a:defRPr/>
            </a:pPr>
            <a:r>
              <a:rPr lang="en-US" dirty="0" err="1"/>
              <a:t>Ví</a:t>
            </a:r>
            <a:r>
              <a:rPr lang="en-US" dirty="0"/>
              <a:t> </a:t>
            </a:r>
            <a:r>
              <a:rPr lang="en-US" dirty="0" err="1" smtClean="0"/>
              <a:t>dụ</a:t>
            </a:r>
            <a:r>
              <a:rPr lang="en-US" dirty="0" smtClean="0"/>
              <a:t> </a:t>
            </a:r>
            <a:r>
              <a:rPr lang="en-US" dirty="0" err="1" smtClean="0"/>
              <a:t>heredoc</a:t>
            </a:r>
            <a:r>
              <a:rPr lang="en-US" dirty="0" smtClean="0"/>
              <a:t>:</a:t>
            </a:r>
            <a:endParaRPr lang="en-US" dirty="0"/>
          </a:p>
          <a:p>
            <a:pPr lvl="1" eaLnBrk="1" hangingPunct="1">
              <a:lnSpc>
                <a:spcPct val="100000"/>
              </a:lnSpc>
              <a:buFontTx/>
              <a:buNone/>
              <a:defRPr/>
            </a:pPr>
            <a:r>
              <a:rPr lang="en-US" sz="1500" dirty="0">
                <a:latin typeface="Courier New" pitchFamily="49" charset="0"/>
              </a:rPr>
              <a:t>	</a:t>
            </a:r>
            <a:r>
              <a:rPr lang="en-US" dirty="0">
                <a:latin typeface="Courier New" pitchFamily="49" charset="0"/>
              </a:rPr>
              <a:t>$a = </a:t>
            </a:r>
            <a:r>
              <a:rPr lang="en-US" dirty="0" smtClean="0">
                <a:solidFill>
                  <a:srgbClr val="C00000"/>
                </a:solidFill>
                <a:latin typeface="Courier New" pitchFamily="49" charset="0"/>
              </a:rPr>
              <a:t>&lt;&lt;&lt;EOD</a:t>
            </a:r>
            <a:endParaRPr lang="en-US" dirty="0">
              <a:solidFill>
                <a:srgbClr val="C00000"/>
              </a:solidFill>
              <a:latin typeface="Courier New" pitchFamily="49" charset="0"/>
            </a:endParaRPr>
          </a:p>
          <a:p>
            <a:pPr marL="985798" lvl="1" indent="0">
              <a:buNone/>
              <a:defRPr/>
            </a:pPr>
            <a:r>
              <a:rPr lang="en-US" dirty="0" err="1">
                <a:latin typeface="Courier New" pitchFamily="49" charset="0"/>
              </a:rPr>
              <a:t>Đây</a:t>
            </a:r>
            <a:r>
              <a:rPr lang="en-US" dirty="0">
                <a:latin typeface="Courier New" pitchFamily="49" charset="0"/>
              </a:rPr>
              <a:t> </a:t>
            </a:r>
            <a:r>
              <a:rPr lang="en-US" dirty="0" err="1">
                <a:latin typeface="Courier New" pitchFamily="49" charset="0"/>
              </a:rPr>
              <a:t>là</a:t>
            </a:r>
            <a:r>
              <a:rPr lang="en-US" dirty="0">
                <a:latin typeface="Courier New" pitchFamily="49" charset="0"/>
              </a:rPr>
              <a:t> </a:t>
            </a:r>
            <a:r>
              <a:rPr lang="en-US" dirty="0" err="1">
                <a:latin typeface="Courier New" pitchFamily="49" charset="0"/>
              </a:rPr>
              <a:t>chuỗi</a:t>
            </a:r>
            <a:r>
              <a:rPr lang="en-US" dirty="0">
                <a:latin typeface="Courier New" pitchFamily="49" charset="0"/>
              </a:rPr>
              <a:t> </a:t>
            </a:r>
            <a:r>
              <a:rPr lang="en-US" dirty="0" err="1">
                <a:latin typeface="Courier New" pitchFamily="49" charset="0"/>
              </a:rPr>
              <a:t>nằm</a:t>
            </a:r>
            <a:r>
              <a:rPr lang="en-US" dirty="0">
                <a:latin typeface="Courier New" pitchFamily="49" charset="0"/>
              </a:rPr>
              <a:t> </a:t>
            </a:r>
            <a:r>
              <a:rPr lang="en-US" dirty="0" err="1">
                <a:latin typeface="Courier New" pitchFamily="49" charset="0"/>
              </a:rPr>
              <a:t>trên</a:t>
            </a:r>
            <a:r>
              <a:rPr lang="en-US" dirty="0">
                <a:latin typeface="Courier New" pitchFamily="49" charset="0"/>
              </a:rPr>
              <a:t> </a:t>
            </a:r>
            <a:r>
              <a:rPr lang="en-US" dirty="0" err="1">
                <a:latin typeface="Courier New" pitchFamily="49" charset="0"/>
              </a:rPr>
              <a:t>nhiều</a:t>
            </a:r>
            <a:r>
              <a:rPr lang="en-US" dirty="0">
                <a:latin typeface="Courier New" pitchFamily="49" charset="0"/>
              </a:rPr>
              <a:t> </a:t>
            </a:r>
            <a:r>
              <a:rPr lang="en-US" dirty="0" err="1">
                <a:latin typeface="Courier New" pitchFamily="49" charset="0"/>
              </a:rPr>
              <a:t>dòng</a:t>
            </a:r>
            <a:r>
              <a:rPr lang="en-US" dirty="0">
                <a:latin typeface="Courier New" pitchFamily="49" charset="0"/>
              </a:rPr>
              <a:t> </a:t>
            </a:r>
            <a:r>
              <a:rPr lang="en-US" dirty="0" err="1">
                <a:latin typeface="Courier New" pitchFamily="49" charset="0"/>
              </a:rPr>
              <a:t>sử</a:t>
            </a:r>
            <a:r>
              <a:rPr lang="en-US" dirty="0">
                <a:latin typeface="Courier New" pitchFamily="49" charset="0"/>
              </a:rPr>
              <a:t> </a:t>
            </a:r>
            <a:r>
              <a:rPr lang="en-US" dirty="0" err="1">
                <a:latin typeface="Courier New" pitchFamily="49" charset="0"/>
              </a:rPr>
              <a:t>dụng</a:t>
            </a:r>
            <a:r>
              <a:rPr lang="en-US" dirty="0">
                <a:latin typeface="Courier New" pitchFamily="49" charset="0"/>
              </a:rPr>
              <a:t> </a:t>
            </a:r>
            <a:r>
              <a:rPr lang="en-US" dirty="0" err="1">
                <a:latin typeface="Courier New" pitchFamily="49" charset="0"/>
              </a:rPr>
              <a:t>cú</a:t>
            </a:r>
            <a:r>
              <a:rPr lang="en-US" dirty="0">
                <a:latin typeface="Courier New" pitchFamily="49" charset="0"/>
              </a:rPr>
              <a:t> </a:t>
            </a:r>
            <a:r>
              <a:rPr lang="en-US" dirty="0" err="1">
                <a:latin typeface="Courier New" pitchFamily="49" charset="0"/>
              </a:rPr>
              <a:t>pháp</a:t>
            </a:r>
            <a:r>
              <a:rPr lang="en-US" dirty="0">
                <a:latin typeface="Courier New" pitchFamily="49" charset="0"/>
              </a:rPr>
              <a:t> </a:t>
            </a:r>
            <a:r>
              <a:rPr lang="en-US" dirty="0" err="1">
                <a:latin typeface="Courier New" pitchFamily="49" charset="0"/>
              </a:rPr>
              <a:t>kiểu</a:t>
            </a:r>
            <a:r>
              <a:rPr lang="en-US" dirty="0">
                <a:latin typeface="Courier New" pitchFamily="49" charset="0"/>
              </a:rPr>
              <a:t> </a:t>
            </a:r>
            <a:r>
              <a:rPr lang="en-US" dirty="0" err="1">
                <a:latin typeface="Courier New" pitchFamily="49" charset="0"/>
              </a:rPr>
              <a:t>tài</a:t>
            </a:r>
            <a:r>
              <a:rPr lang="en-US" dirty="0">
                <a:latin typeface="Courier New" pitchFamily="49" charset="0"/>
              </a:rPr>
              <a:t> </a:t>
            </a:r>
            <a:r>
              <a:rPr lang="en-US" dirty="0" err="1">
                <a:latin typeface="Courier New" pitchFamily="49" charset="0"/>
              </a:rPr>
              <a:t>liệu</a:t>
            </a:r>
            <a:r>
              <a:rPr lang="en-US" dirty="0">
                <a:latin typeface="Courier New" pitchFamily="49" charset="0"/>
              </a:rPr>
              <a:t> </a:t>
            </a:r>
            <a:r>
              <a:rPr lang="en-US" dirty="0" smtClean="0">
                <a:latin typeface="Courier New" pitchFamily="49" charset="0"/>
              </a:rPr>
              <a:t>'</a:t>
            </a:r>
            <a:r>
              <a:rPr lang="en-US" dirty="0" err="1" smtClean="0">
                <a:latin typeface="Courier New" pitchFamily="49" charset="0"/>
              </a:rPr>
              <a:t>heredoc</a:t>
            </a:r>
            <a:r>
              <a:rPr lang="en-US" dirty="0" smtClean="0">
                <a:latin typeface="Courier New" pitchFamily="49" charset="0"/>
              </a:rPr>
              <a:t>'</a:t>
            </a:r>
            <a:endParaRPr lang="en-US" dirty="0">
              <a:latin typeface="Courier New" pitchFamily="49" charset="0"/>
            </a:endParaRPr>
          </a:p>
          <a:p>
            <a:pPr lvl="1" eaLnBrk="1" hangingPunct="1">
              <a:lnSpc>
                <a:spcPct val="100000"/>
              </a:lnSpc>
              <a:buFontTx/>
              <a:buNone/>
              <a:defRPr/>
            </a:pPr>
            <a:r>
              <a:rPr lang="en-US" dirty="0">
                <a:latin typeface="Courier New" pitchFamily="49" charset="0"/>
              </a:rPr>
              <a:t>	</a:t>
            </a:r>
            <a:r>
              <a:rPr lang="en-US" dirty="0" smtClean="0">
                <a:solidFill>
                  <a:srgbClr val="C00000"/>
                </a:solidFill>
                <a:latin typeface="Courier New" pitchFamily="49" charset="0"/>
              </a:rPr>
              <a:t>EOD;</a:t>
            </a:r>
          </a:p>
          <a:p>
            <a:pPr lvl="1" eaLnBrk="1" hangingPunct="1">
              <a:lnSpc>
                <a:spcPct val="100000"/>
              </a:lnSpc>
              <a:buFontTx/>
              <a:buNone/>
              <a:defRPr/>
            </a:pPr>
            <a:endParaRPr lang="en-US" sz="1500" dirty="0">
              <a:solidFill>
                <a:srgbClr val="C00000"/>
              </a:solidFill>
              <a:latin typeface="Courier New" pitchFamily="49" charset="0"/>
            </a:endParaRPr>
          </a:p>
          <a:p>
            <a:pPr eaLnBrk="1" hangingPunct="1">
              <a:lnSpc>
                <a:spcPct val="100000"/>
              </a:lnSpc>
              <a:defRPr/>
            </a:pPr>
            <a:r>
              <a:rPr lang="en-US" dirty="0" err="1"/>
              <a:t>Ví</a:t>
            </a:r>
            <a:r>
              <a:rPr lang="en-US" dirty="0"/>
              <a:t> </a:t>
            </a:r>
            <a:r>
              <a:rPr lang="en-US" dirty="0" err="1"/>
              <a:t>dụ</a:t>
            </a:r>
            <a:r>
              <a:rPr lang="en-US" dirty="0"/>
              <a:t> </a:t>
            </a:r>
            <a:r>
              <a:rPr lang="en-US" dirty="0" err="1" smtClean="0"/>
              <a:t>nowdoc</a:t>
            </a:r>
            <a:r>
              <a:rPr lang="en-US" dirty="0"/>
              <a:t>:</a:t>
            </a:r>
          </a:p>
          <a:p>
            <a:pPr lvl="1" eaLnBrk="1" hangingPunct="1">
              <a:lnSpc>
                <a:spcPct val="100000"/>
              </a:lnSpc>
              <a:buFontTx/>
              <a:buNone/>
              <a:defRPr/>
            </a:pPr>
            <a:r>
              <a:rPr lang="en-US" sz="1500" dirty="0">
                <a:latin typeface="Courier New" pitchFamily="49" charset="0"/>
              </a:rPr>
              <a:t>	</a:t>
            </a:r>
            <a:r>
              <a:rPr lang="en-US" dirty="0">
                <a:latin typeface="Courier New" pitchFamily="49" charset="0"/>
              </a:rPr>
              <a:t>$a = </a:t>
            </a:r>
            <a:r>
              <a:rPr lang="en-US" dirty="0" smtClean="0">
                <a:solidFill>
                  <a:srgbClr val="C00000"/>
                </a:solidFill>
                <a:latin typeface="Courier New" pitchFamily="49" charset="0"/>
              </a:rPr>
              <a:t>&lt;&lt;&lt;'EOT'</a:t>
            </a:r>
            <a:endParaRPr lang="en-US" dirty="0">
              <a:solidFill>
                <a:srgbClr val="C00000"/>
              </a:solidFill>
              <a:latin typeface="Courier New" pitchFamily="49" charset="0"/>
            </a:endParaRPr>
          </a:p>
          <a:p>
            <a:pPr marL="985798" lvl="1" indent="0">
              <a:buNone/>
              <a:defRPr/>
            </a:pPr>
            <a:r>
              <a:rPr lang="en-US" dirty="0" err="1">
                <a:latin typeface="Courier New" pitchFamily="49" charset="0"/>
              </a:rPr>
              <a:t>Đây</a:t>
            </a:r>
            <a:r>
              <a:rPr lang="en-US" dirty="0">
                <a:latin typeface="Courier New" pitchFamily="49" charset="0"/>
              </a:rPr>
              <a:t> </a:t>
            </a:r>
            <a:r>
              <a:rPr lang="en-US" dirty="0" err="1">
                <a:latin typeface="Courier New" pitchFamily="49" charset="0"/>
              </a:rPr>
              <a:t>là</a:t>
            </a:r>
            <a:r>
              <a:rPr lang="en-US" dirty="0">
                <a:latin typeface="Courier New" pitchFamily="49" charset="0"/>
              </a:rPr>
              <a:t> </a:t>
            </a:r>
            <a:r>
              <a:rPr lang="en-US" dirty="0" err="1">
                <a:latin typeface="Courier New" pitchFamily="49" charset="0"/>
              </a:rPr>
              <a:t>chuỗi</a:t>
            </a:r>
            <a:r>
              <a:rPr lang="en-US" dirty="0">
                <a:latin typeface="Courier New" pitchFamily="49" charset="0"/>
              </a:rPr>
              <a:t> </a:t>
            </a:r>
            <a:r>
              <a:rPr lang="en-US" dirty="0" err="1">
                <a:latin typeface="Courier New" pitchFamily="49" charset="0"/>
              </a:rPr>
              <a:t>nằm</a:t>
            </a:r>
            <a:r>
              <a:rPr lang="en-US" dirty="0">
                <a:latin typeface="Courier New" pitchFamily="49" charset="0"/>
              </a:rPr>
              <a:t> </a:t>
            </a:r>
            <a:r>
              <a:rPr lang="en-US" dirty="0" err="1">
                <a:latin typeface="Courier New" pitchFamily="49" charset="0"/>
              </a:rPr>
              <a:t>trên</a:t>
            </a:r>
            <a:r>
              <a:rPr lang="en-US" dirty="0">
                <a:latin typeface="Courier New" pitchFamily="49" charset="0"/>
              </a:rPr>
              <a:t> </a:t>
            </a:r>
            <a:r>
              <a:rPr lang="en-US" dirty="0" err="1">
                <a:latin typeface="Courier New" pitchFamily="49" charset="0"/>
              </a:rPr>
              <a:t>nhiều</a:t>
            </a:r>
            <a:r>
              <a:rPr lang="en-US" dirty="0">
                <a:latin typeface="Courier New" pitchFamily="49" charset="0"/>
              </a:rPr>
              <a:t> </a:t>
            </a:r>
            <a:r>
              <a:rPr lang="en-US" dirty="0" err="1">
                <a:latin typeface="Courier New" pitchFamily="49" charset="0"/>
              </a:rPr>
              <a:t>dòng</a:t>
            </a:r>
            <a:r>
              <a:rPr lang="en-US" dirty="0">
                <a:latin typeface="Courier New" pitchFamily="49" charset="0"/>
              </a:rPr>
              <a:t> </a:t>
            </a:r>
            <a:r>
              <a:rPr lang="en-US" dirty="0" err="1">
                <a:latin typeface="Courier New" pitchFamily="49" charset="0"/>
              </a:rPr>
              <a:t>sử</a:t>
            </a:r>
            <a:r>
              <a:rPr lang="en-US" dirty="0">
                <a:latin typeface="Courier New" pitchFamily="49" charset="0"/>
              </a:rPr>
              <a:t> </a:t>
            </a:r>
            <a:r>
              <a:rPr lang="en-US" dirty="0" err="1">
                <a:latin typeface="Courier New" pitchFamily="49" charset="0"/>
              </a:rPr>
              <a:t>dụng</a:t>
            </a:r>
            <a:r>
              <a:rPr lang="en-US" dirty="0">
                <a:latin typeface="Courier New" pitchFamily="49" charset="0"/>
              </a:rPr>
              <a:t> </a:t>
            </a:r>
            <a:r>
              <a:rPr lang="en-US" dirty="0" err="1">
                <a:latin typeface="Courier New" pitchFamily="49" charset="0"/>
              </a:rPr>
              <a:t>cú</a:t>
            </a:r>
            <a:r>
              <a:rPr lang="en-US" dirty="0">
                <a:latin typeface="Courier New" pitchFamily="49" charset="0"/>
              </a:rPr>
              <a:t> </a:t>
            </a:r>
            <a:r>
              <a:rPr lang="en-US" dirty="0" err="1">
                <a:latin typeface="Courier New" pitchFamily="49" charset="0"/>
              </a:rPr>
              <a:t>pháp</a:t>
            </a:r>
            <a:r>
              <a:rPr lang="en-US" dirty="0">
                <a:latin typeface="Courier New" pitchFamily="49" charset="0"/>
              </a:rPr>
              <a:t> </a:t>
            </a:r>
            <a:r>
              <a:rPr lang="en-US" dirty="0" err="1">
                <a:latin typeface="Courier New" pitchFamily="49" charset="0"/>
              </a:rPr>
              <a:t>kiểu</a:t>
            </a:r>
            <a:r>
              <a:rPr lang="en-US" dirty="0">
                <a:latin typeface="Courier New" pitchFamily="49" charset="0"/>
              </a:rPr>
              <a:t> </a:t>
            </a:r>
            <a:r>
              <a:rPr lang="en-US" dirty="0" err="1">
                <a:latin typeface="Courier New" pitchFamily="49" charset="0"/>
              </a:rPr>
              <a:t>tài</a:t>
            </a:r>
            <a:r>
              <a:rPr lang="en-US" dirty="0">
                <a:latin typeface="Courier New" pitchFamily="49" charset="0"/>
              </a:rPr>
              <a:t> </a:t>
            </a:r>
            <a:r>
              <a:rPr lang="en-US" dirty="0" err="1">
                <a:latin typeface="Courier New" pitchFamily="49" charset="0"/>
              </a:rPr>
              <a:t>liệu</a:t>
            </a:r>
            <a:r>
              <a:rPr lang="en-US" dirty="0">
                <a:latin typeface="Courier New" pitchFamily="49" charset="0"/>
              </a:rPr>
              <a:t> </a:t>
            </a:r>
            <a:r>
              <a:rPr lang="en-US" dirty="0" smtClean="0">
                <a:latin typeface="Courier New" pitchFamily="49" charset="0"/>
              </a:rPr>
              <a:t>'</a:t>
            </a:r>
            <a:r>
              <a:rPr lang="en-US" dirty="0" err="1" smtClean="0">
                <a:latin typeface="Courier New" pitchFamily="49" charset="0"/>
              </a:rPr>
              <a:t>nowdoc</a:t>
            </a:r>
            <a:r>
              <a:rPr lang="en-US" dirty="0" smtClean="0">
                <a:latin typeface="Courier New" pitchFamily="49" charset="0"/>
              </a:rPr>
              <a:t>'</a:t>
            </a:r>
            <a:endParaRPr lang="en-US" dirty="0">
              <a:latin typeface="Courier New" pitchFamily="49" charset="0"/>
            </a:endParaRPr>
          </a:p>
          <a:p>
            <a:pPr lvl="1" eaLnBrk="1" hangingPunct="1">
              <a:lnSpc>
                <a:spcPct val="100000"/>
              </a:lnSpc>
              <a:buFontTx/>
              <a:buNone/>
              <a:defRPr/>
            </a:pPr>
            <a:r>
              <a:rPr lang="en-US" dirty="0">
                <a:latin typeface="Courier New" pitchFamily="49" charset="0"/>
              </a:rPr>
              <a:t>	</a:t>
            </a:r>
            <a:r>
              <a:rPr lang="en-US" dirty="0" smtClean="0">
                <a:solidFill>
                  <a:srgbClr val="C00000"/>
                </a:solidFill>
                <a:latin typeface="Courier New" pitchFamily="49" charset="0"/>
              </a:rPr>
              <a:t>EOT;</a:t>
            </a:r>
            <a:endParaRPr lang="en-US" dirty="0">
              <a:solidFill>
                <a:srgbClr val="C00000"/>
              </a:solidFill>
              <a:latin typeface="Courier New" pitchFamily="49" charset="0"/>
            </a:endParaRPr>
          </a:p>
          <a:p>
            <a:pPr>
              <a:defRPr/>
            </a:pPr>
            <a:endParaRPr lang="en-US" dirty="0"/>
          </a:p>
        </p:txBody>
      </p:sp>
    </p:spTree>
    <p:extLst>
      <p:ext uri="{BB962C8B-B14F-4D97-AF65-F5344CB8AC3E}">
        <p14:creationId xmlns:p14="http://schemas.microsoft.com/office/powerpoint/2010/main" val="35421518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Sự chuyển đổi kiểu dữ liệu</a:t>
            </a:r>
            <a:endParaRPr lang="en-US"/>
          </a:p>
        </p:txBody>
      </p:sp>
      <p:sp>
        <p:nvSpPr>
          <p:cNvPr id="64515" name="Content Placeholder 2"/>
          <p:cNvSpPr>
            <a:spLocks noGrp="1"/>
          </p:cNvSpPr>
          <p:nvPr>
            <p:ph idx="1"/>
          </p:nvPr>
        </p:nvSpPr>
        <p:spPr/>
        <p:txBody>
          <a:bodyPr/>
          <a:lstStyle/>
          <a:p>
            <a:r>
              <a:rPr lang="vi-VN" altLang="en-US" smtClean="0"/>
              <a:t>Có hai hình thức ép kiểu chính</a:t>
            </a:r>
          </a:p>
          <a:p>
            <a:pPr lvl="1"/>
            <a:r>
              <a:rPr lang="vi-VN" altLang="en-US" smtClean="0"/>
              <a:t>Ép kiểu ngầm định</a:t>
            </a:r>
            <a:r>
              <a:rPr lang="en-US" altLang="en-US" smtClean="0"/>
              <a:t>: x</a:t>
            </a:r>
            <a:r>
              <a:rPr lang="vi-VN" altLang="en-US" smtClean="0"/>
              <a:t>ảy ra tự động khi thực hiện các toán tử đòi hỏi hai biểu thức cùng kiểu</a:t>
            </a:r>
          </a:p>
          <a:p>
            <a:pPr lvl="1"/>
            <a:r>
              <a:rPr lang="vi-VN" altLang="en-US" smtClean="0"/>
              <a:t>Ép kiểu chỉ định</a:t>
            </a:r>
            <a:r>
              <a:rPr lang="en-US" altLang="en-US" smtClean="0"/>
              <a:t>: c</a:t>
            </a:r>
            <a:r>
              <a:rPr lang="vi-VN" altLang="en-US" smtClean="0"/>
              <a:t>hỉ định một kiểu dữ liệu cụ thể đặt trong cặp () trước biểu thức cần ép kiểu</a:t>
            </a:r>
            <a:r>
              <a:rPr lang="en-US" altLang="en-US" smtClean="0"/>
              <a:t>.</a:t>
            </a:r>
            <a:endParaRPr lang="vi-VN" altLang="en-US" smtClean="0"/>
          </a:p>
          <a:p>
            <a:endParaRPr lang="vi-VN" altLang="en-US" smtClean="0"/>
          </a:p>
          <a:p>
            <a:endParaRPr lang="en-US" altLang="en-US" smtClean="0"/>
          </a:p>
        </p:txBody>
      </p:sp>
    </p:spTree>
    <p:extLst>
      <p:ext uri="{BB962C8B-B14F-4D97-AF65-F5344CB8AC3E}">
        <p14:creationId xmlns:p14="http://schemas.microsoft.com/office/powerpoint/2010/main" val="5300003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fade">
                                      <p:cBhvr>
                                        <p:cTn id="7" dur="500"/>
                                        <p:tgtEl>
                                          <p:spTgt spid="64515">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animEffect transition="in" filter="fade">
                                      <p:cBhvr>
                                        <p:cTn id="11" dur="500"/>
                                        <p:tgtEl>
                                          <p:spTgt spid="64515">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animEffect transition="in" filter="fade">
                                      <p:cBhvr>
                                        <p:cTn id="15" dur="500"/>
                                        <p:tgtEl>
                                          <p:spTgt spid="645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685800" y="304800"/>
            <a:ext cx="6687344" cy="457399"/>
          </a:xfrm>
        </p:spPr>
        <p:txBody>
          <a:bodyPr>
            <a:normAutofit fontScale="90000"/>
          </a:bodyPr>
          <a:lstStyle/>
          <a:p>
            <a:pPr eaLnBrk="1" hangingPunct="1">
              <a:defRPr/>
            </a:pPr>
            <a:r>
              <a:rPr lang="en-US" dirty="0" err="1" smtClean="0"/>
              <a:t>Ép</a:t>
            </a:r>
            <a:r>
              <a:rPr lang="en-US" dirty="0" smtClean="0"/>
              <a:t> </a:t>
            </a:r>
            <a:r>
              <a:rPr lang="en-US" dirty="0" err="1" smtClean="0"/>
              <a:t>kiểu</a:t>
            </a:r>
            <a:endParaRPr lang="en-US" dirty="0" smtClean="0"/>
          </a:p>
        </p:txBody>
      </p:sp>
      <p:sp>
        <p:nvSpPr>
          <p:cNvPr id="65539" name="Rectangle 3"/>
          <p:cNvSpPr>
            <a:spLocks noGrp="1" noChangeArrowheads="1"/>
          </p:cNvSpPr>
          <p:nvPr>
            <p:ph type="body" sz="half" idx="1"/>
          </p:nvPr>
        </p:nvSpPr>
        <p:spPr>
          <a:xfrm>
            <a:off x="838200" y="1828603"/>
            <a:ext cx="3672284" cy="4648397"/>
          </a:xfrm>
        </p:spPr>
        <p:txBody>
          <a:bodyPr/>
          <a:lstStyle/>
          <a:p>
            <a:pPr eaLnBrk="1" hangingPunct="1">
              <a:lnSpc>
                <a:spcPct val="110000"/>
              </a:lnSpc>
            </a:pPr>
            <a:r>
              <a:rPr lang="en-US" altLang="en-US" sz="1813" dirty="0" err="1"/>
              <a:t>Ví</a:t>
            </a:r>
            <a:r>
              <a:rPr lang="en-US" altLang="en-US" sz="1813" dirty="0"/>
              <a:t> </a:t>
            </a:r>
            <a:r>
              <a:rPr lang="en-US" altLang="en-US" sz="1813" dirty="0" err="1"/>
              <a:t>dụ</a:t>
            </a:r>
            <a:r>
              <a:rPr lang="en-US" altLang="en-US" sz="1813" dirty="0"/>
              <a:t>:</a:t>
            </a:r>
          </a:p>
          <a:p>
            <a:pPr lvl="1" eaLnBrk="1" hangingPunct="1">
              <a:lnSpc>
                <a:spcPct val="110000"/>
              </a:lnSpc>
              <a:buFontTx/>
              <a:buNone/>
            </a:pPr>
            <a:r>
              <a:rPr lang="en-US" altLang="en-US" sz="1500" dirty="0">
                <a:latin typeface="Courier New" panose="02070309020205020404" pitchFamily="49" charset="0"/>
              </a:rPr>
              <a:t>$x = '123abc'; </a:t>
            </a:r>
          </a:p>
          <a:p>
            <a:pPr lvl="1" eaLnBrk="1" hangingPunct="1">
              <a:lnSpc>
                <a:spcPct val="110000"/>
              </a:lnSpc>
              <a:buFontTx/>
              <a:buNone/>
            </a:pPr>
            <a:r>
              <a:rPr lang="en-US" altLang="en-US" sz="1500" dirty="0">
                <a:latin typeface="Courier New" panose="02070309020205020404" pitchFamily="49" charset="0"/>
              </a:rPr>
              <a:t>//$x </a:t>
            </a:r>
            <a:r>
              <a:rPr lang="en-US" altLang="en-US" sz="1500" dirty="0" err="1">
                <a:latin typeface="Courier New" panose="02070309020205020404" pitchFamily="49" charset="0"/>
              </a:rPr>
              <a:t>là</a:t>
            </a:r>
            <a:r>
              <a:rPr lang="en-US" altLang="en-US" sz="1500" dirty="0">
                <a:latin typeface="Courier New" panose="02070309020205020404" pitchFamily="49" charset="0"/>
              </a:rPr>
              <a:t> </a:t>
            </a:r>
            <a:r>
              <a:rPr lang="en-US" altLang="en-US" sz="1500" dirty="0" err="1">
                <a:latin typeface="Courier New" panose="02070309020205020404" pitchFamily="49" charset="0"/>
              </a:rPr>
              <a:t>chuỗi</a:t>
            </a:r>
            <a:endParaRPr lang="en-US" altLang="en-US" sz="1500" dirty="0">
              <a:latin typeface="Courier New" panose="02070309020205020404" pitchFamily="49" charset="0"/>
            </a:endParaRPr>
          </a:p>
          <a:p>
            <a:pPr lvl="1" eaLnBrk="1" hangingPunct="1">
              <a:lnSpc>
                <a:spcPct val="110000"/>
              </a:lnSpc>
              <a:buFontTx/>
              <a:buNone/>
            </a:pPr>
            <a:r>
              <a:rPr lang="en-US" altLang="en-US" sz="1500" dirty="0">
                <a:latin typeface="Courier New" panose="02070309020205020404" pitchFamily="49" charset="0"/>
              </a:rPr>
              <a:t>$y =(</a:t>
            </a:r>
            <a:r>
              <a:rPr lang="en-US" altLang="en-US" sz="1500" dirty="0" err="1">
                <a:latin typeface="Courier New" panose="02070309020205020404" pitchFamily="49" charset="0"/>
              </a:rPr>
              <a:t>int</a:t>
            </a:r>
            <a:r>
              <a:rPr lang="en-US" altLang="en-US" sz="1500" dirty="0">
                <a:latin typeface="Courier New" panose="02070309020205020404" pitchFamily="49" charset="0"/>
              </a:rPr>
              <a:t>) $x;</a:t>
            </a:r>
          </a:p>
          <a:p>
            <a:pPr lvl="1" eaLnBrk="1" hangingPunct="1">
              <a:lnSpc>
                <a:spcPct val="110000"/>
              </a:lnSpc>
              <a:buFontTx/>
              <a:buNone/>
            </a:pPr>
            <a:r>
              <a:rPr lang="en-US" altLang="en-US" sz="1500" dirty="0">
                <a:latin typeface="Courier New" panose="02070309020205020404" pitchFamily="49" charset="0"/>
              </a:rPr>
              <a:t>//$y </a:t>
            </a:r>
            <a:r>
              <a:rPr lang="en-US" altLang="en-US" sz="1500" dirty="0" err="1">
                <a:latin typeface="Courier New" panose="02070309020205020404" pitchFamily="49" charset="0"/>
              </a:rPr>
              <a:t>là</a:t>
            </a:r>
            <a:r>
              <a:rPr lang="en-US" altLang="en-US" sz="1500" dirty="0">
                <a:latin typeface="Courier New" panose="02070309020205020404" pitchFamily="49" charset="0"/>
              </a:rPr>
              <a:t> </a:t>
            </a:r>
            <a:r>
              <a:rPr lang="en-US" altLang="en-US" sz="1500" dirty="0" err="1">
                <a:latin typeface="Courier New" panose="02070309020205020404" pitchFamily="49" charset="0"/>
              </a:rPr>
              <a:t>số</a:t>
            </a:r>
            <a:r>
              <a:rPr lang="en-US" altLang="en-US" sz="1500" dirty="0">
                <a:latin typeface="Courier New" panose="02070309020205020404" pitchFamily="49" charset="0"/>
              </a:rPr>
              <a:t> </a:t>
            </a:r>
            <a:r>
              <a:rPr lang="en-US" altLang="en-US" sz="1500" dirty="0" err="1">
                <a:latin typeface="Courier New" panose="02070309020205020404" pitchFamily="49" charset="0"/>
              </a:rPr>
              <a:t>nguyên</a:t>
            </a:r>
            <a:r>
              <a:rPr lang="en-US" altLang="en-US" sz="1500" dirty="0">
                <a:latin typeface="Courier New" panose="02070309020205020404" pitchFamily="49" charset="0"/>
              </a:rPr>
              <a:t> 123</a:t>
            </a:r>
          </a:p>
          <a:p>
            <a:pPr lvl="1" eaLnBrk="1" hangingPunct="1">
              <a:lnSpc>
                <a:spcPct val="110000"/>
              </a:lnSpc>
              <a:buFontTx/>
              <a:buNone/>
            </a:pPr>
            <a:endParaRPr lang="en-US" altLang="en-US" sz="1500" dirty="0">
              <a:latin typeface="Courier New" panose="02070309020205020404" pitchFamily="49" charset="0"/>
            </a:endParaRPr>
          </a:p>
          <a:p>
            <a:pPr lvl="1" eaLnBrk="1" hangingPunct="1">
              <a:lnSpc>
                <a:spcPct val="110000"/>
              </a:lnSpc>
              <a:buFontTx/>
              <a:buNone/>
            </a:pPr>
            <a:r>
              <a:rPr lang="en-US" altLang="en-US" sz="1500" dirty="0">
                <a:latin typeface="Courier New" panose="02070309020205020404" pitchFamily="49" charset="0"/>
              </a:rPr>
              <a:t>$x = (</a:t>
            </a:r>
            <a:r>
              <a:rPr lang="en-US" altLang="en-US" sz="1500" dirty="0" err="1">
                <a:latin typeface="Courier New" panose="02070309020205020404" pitchFamily="49" charset="0"/>
              </a:rPr>
              <a:t>int</a:t>
            </a:r>
            <a:r>
              <a:rPr lang="en-US" altLang="en-US" sz="1500" dirty="0">
                <a:latin typeface="Courier New" panose="02070309020205020404" pitchFamily="49" charset="0"/>
              </a:rPr>
              <a:t>) '</a:t>
            </a:r>
            <a:r>
              <a:rPr lang="en-US" altLang="en-US" sz="1500" dirty="0" err="1">
                <a:latin typeface="Courier New" panose="02070309020205020404" pitchFamily="49" charset="0"/>
              </a:rPr>
              <a:t>abc</a:t>
            </a:r>
            <a:r>
              <a:rPr lang="en-US" altLang="en-US" sz="1500" dirty="0">
                <a:latin typeface="Courier New" panose="02070309020205020404" pitchFamily="49" charset="0"/>
              </a:rPr>
              <a:t>';</a:t>
            </a:r>
          </a:p>
          <a:p>
            <a:pPr lvl="1" eaLnBrk="1" hangingPunct="1">
              <a:lnSpc>
                <a:spcPct val="110000"/>
              </a:lnSpc>
              <a:buFontTx/>
              <a:buNone/>
            </a:pPr>
            <a:r>
              <a:rPr lang="en-US" altLang="en-US" sz="1500" dirty="0">
                <a:latin typeface="Courier New" panose="02070309020205020404" pitchFamily="49" charset="0"/>
              </a:rPr>
              <a:t>// -&gt; $x = ???</a:t>
            </a:r>
          </a:p>
          <a:p>
            <a:pPr lvl="1" eaLnBrk="1" hangingPunct="1">
              <a:lnSpc>
                <a:spcPct val="110000"/>
              </a:lnSpc>
              <a:buFontTx/>
              <a:buNone/>
            </a:pPr>
            <a:r>
              <a:rPr lang="en-US" altLang="en-US" sz="1500" dirty="0">
                <a:latin typeface="Courier New" panose="02070309020205020404" pitchFamily="49" charset="0"/>
              </a:rPr>
              <a:t>$x = (</a:t>
            </a:r>
            <a:r>
              <a:rPr lang="en-US" altLang="en-US" sz="1500" dirty="0" err="1">
                <a:latin typeface="Courier New" panose="02070309020205020404" pitchFamily="49" charset="0"/>
              </a:rPr>
              <a:t>int</a:t>
            </a:r>
            <a:r>
              <a:rPr lang="en-US" altLang="en-US" sz="1500" dirty="0">
                <a:latin typeface="Courier New" panose="02070309020205020404" pitchFamily="49" charset="0"/>
              </a:rPr>
              <a:t>) '123abc45';</a:t>
            </a:r>
          </a:p>
          <a:p>
            <a:pPr lvl="1" eaLnBrk="1" hangingPunct="1">
              <a:lnSpc>
                <a:spcPct val="110000"/>
              </a:lnSpc>
              <a:buFontTx/>
              <a:buNone/>
            </a:pPr>
            <a:r>
              <a:rPr lang="en-US" altLang="en-US" sz="1500" dirty="0">
                <a:latin typeface="Courier New" panose="02070309020205020404" pitchFamily="49" charset="0"/>
              </a:rPr>
              <a:t>// -&gt; $x = ???</a:t>
            </a:r>
          </a:p>
          <a:p>
            <a:pPr lvl="1" eaLnBrk="1" hangingPunct="1">
              <a:lnSpc>
                <a:spcPct val="110000"/>
              </a:lnSpc>
              <a:buFontTx/>
              <a:buNone/>
            </a:pPr>
            <a:r>
              <a:rPr lang="en-US" altLang="en-US" sz="1500" dirty="0">
                <a:latin typeface="Courier New" panose="02070309020205020404" pitchFamily="49" charset="0"/>
              </a:rPr>
              <a:t>$x = (</a:t>
            </a:r>
            <a:r>
              <a:rPr lang="en-US" altLang="en-US" sz="1500" dirty="0" err="1">
                <a:latin typeface="Courier New" panose="02070309020205020404" pitchFamily="49" charset="0"/>
              </a:rPr>
              <a:t>int</a:t>
            </a:r>
            <a:r>
              <a:rPr lang="en-US" altLang="en-US" sz="1500" dirty="0">
                <a:latin typeface="Courier New" panose="02070309020205020404" pitchFamily="49" charset="0"/>
              </a:rPr>
              <a:t>) 'abc123';</a:t>
            </a:r>
          </a:p>
          <a:p>
            <a:pPr lvl="1" eaLnBrk="1" hangingPunct="1">
              <a:lnSpc>
                <a:spcPct val="110000"/>
              </a:lnSpc>
              <a:buFontTx/>
              <a:buNone/>
            </a:pPr>
            <a:r>
              <a:rPr lang="en-US" altLang="en-US" sz="1500" dirty="0">
                <a:latin typeface="Courier New" panose="02070309020205020404" pitchFamily="49" charset="0"/>
              </a:rPr>
              <a:t>// -&gt; $x = ???</a:t>
            </a:r>
          </a:p>
          <a:p>
            <a:pPr lvl="1" eaLnBrk="1" hangingPunct="1">
              <a:lnSpc>
                <a:spcPct val="110000"/>
              </a:lnSpc>
              <a:buFontTx/>
              <a:buNone/>
            </a:pPr>
            <a:endParaRPr lang="en-US" altLang="en-US" sz="1375" dirty="0">
              <a:latin typeface="Courier New" panose="02070309020205020404" pitchFamily="49" charset="0"/>
            </a:endParaRPr>
          </a:p>
        </p:txBody>
      </p:sp>
      <p:graphicFrame>
        <p:nvGraphicFramePr>
          <p:cNvPr id="206894" name="Group 46"/>
          <p:cNvGraphicFramePr>
            <a:graphicFrameLocks noGrp="1"/>
          </p:cNvGraphicFramePr>
          <p:nvPr>
            <p:ph sz="half" idx="2"/>
          </p:nvPr>
        </p:nvGraphicFramePr>
        <p:xfrm>
          <a:off x="4633516" y="1828602"/>
          <a:ext cx="3405188" cy="3886402"/>
        </p:xfrm>
        <a:graphic>
          <a:graphicData uri="http://schemas.openxmlformats.org/drawingml/2006/table">
            <a:tbl>
              <a:tblPr/>
              <a:tblGrid>
                <a:gridCol w="1857375"/>
                <a:gridCol w="1547813"/>
              </a:tblGrid>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1" i="0" u="none" strike="noStrike" cap="none" normalizeH="0" baseline="0" smtClean="0">
                          <a:ln>
                            <a:noFill/>
                          </a:ln>
                          <a:solidFill>
                            <a:srgbClr val="003399"/>
                          </a:solidFill>
                          <a:effectLst/>
                          <a:latin typeface="Verdana" pitchFamily="34" charset="0"/>
                        </a:rPr>
                        <a:t>Ký hiệu</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EABC"/>
                    </a:solid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1" i="0" u="none" strike="noStrike" cap="none" normalizeH="0" baseline="0" smtClean="0">
                          <a:ln>
                            <a:noFill/>
                          </a:ln>
                          <a:solidFill>
                            <a:srgbClr val="003399"/>
                          </a:solidFill>
                          <a:effectLst/>
                          <a:latin typeface="Verdana" pitchFamily="34" charset="0"/>
                        </a:rPr>
                        <a:t>Ý nghĩa kiểu</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EABC"/>
                    </a:solidFill>
                  </a:tcPr>
                </a:tc>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(int), (integer)</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Số nguyên</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7506">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(real), (double), (float)</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Số thập phân</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(string)</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Chuỗi</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(array)</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Mảng</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(object)</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Đối tượng</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(bool), (boolean)</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Logic</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7506">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(unset)</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NULL, tương tự như gọi </a:t>
                      </a:r>
                      <a:r>
                        <a:rPr kumimoji="0" lang="en-US" sz="1200" b="0" i="0" u="none" strike="noStrike" cap="none" normalizeH="0" baseline="0" smtClean="0">
                          <a:ln>
                            <a:noFill/>
                          </a:ln>
                          <a:solidFill>
                            <a:srgbClr val="003399"/>
                          </a:solidFill>
                          <a:effectLst/>
                          <a:latin typeface="Courier New" pitchFamily="49" charset="0"/>
                        </a:rPr>
                        <a:t>unset()</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308736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fade">
                                      <p:cBhvr>
                                        <p:cTn id="7" dur="500"/>
                                        <p:tgtEl>
                                          <p:spTgt spid="6553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animEffect transition="in" filter="fade">
                                      <p:cBhvr>
                                        <p:cTn id="11" dur="500"/>
                                        <p:tgtEl>
                                          <p:spTgt spid="6553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animEffect transition="in" filter="fade">
                                      <p:cBhvr>
                                        <p:cTn id="15" dur="500"/>
                                        <p:tgtEl>
                                          <p:spTgt spid="6553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5539">
                                            <p:txEl>
                                              <p:pRg st="3" end="3"/>
                                            </p:txEl>
                                          </p:spTgt>
                                        </p:tgtEl>
                                        <p:attrNameLst>
                                          <p:attrName>style.visibility</p:attrName>
                                        </p:attrNameLst>
                                      </p:cBhvr>
                                      <p:to>
                                        <p:strVal val="visible"/>
                                      </p:to>
                                    </p:set>
                                    <p:animEffect transition="in" filter="fade">
                                      <p:cBhvr>
                                        <p:cTn id="20" dur="500"/>
                                        <p:tgtEl>
                                          <p:spTgt spid="6553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5539">
                                            <p:txEl>
                                              <p:pRg st="4" end="4"/>
                                            </p:txEl>
                                          </p:spTgt>
                                        </p:tgtEl>
                                        <p:attrNameLst>
                                          <p:attrName>style.visibility</p:attrName>
                                        </p:attrNameLst>
                                      </p:cBhvr>
                                      <p:to>
                                        <p:strVal val="visible"/>
                                      </p:to>
                                    </p:set>
                                    <p:animEffect transition="in" filter="fade">
                                      <p:cBhvr>
                                        <p:cTn id="25" dur="500"/>
                                        <p:tgtEl>
                                          <p:spTgt spid="65539">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65539">
                                            <p:txEl>
                                              <p:pRg st="6" end="6"/>
                                            </p:txEl>
                                          </p:spTgt>
                                        </p:tgtEl>
                                        <p:attrNameLst>
                                          <p:attrName>style.visibility</p:attrName>
                                        </p:attrNameLst>
                                      </p:cBhvr>
                                      <p:to>
                                        <p:strVal val="visible"/>
                                      </p:to>
                                    </p:set>
                                    <p:animEffect transition="in" filter="fade">
                                      <p:cBhvr>
                                        <p:cTn id="30" dur="500"/>
                                        <p:tgtEl>
                                          <p:spTgt spid="65539">
                                            <p:txEl>
                                              <p:pRg st="6" end="6"/>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65539">
                                            <p:txEl>
                                              <p:pRg st="7" end="7"/>
                                            </p:txEl>
                                          </p:spTgt>
                                        </p:tgtEl>
                                        <p:attrNameLst>
                                          <p:attrName>style.visibility</p:attrName>
                                        </p:attrNameLst>
                                      </p:cBhvr>
                                      <p:to>
                                        <p:strVal val="visible"/>
                                      </p:to>
                                    </p:set>
                                    <p:animEffect transition="in" filter="fade">
                                      <p:cBhvr>
                                        <p:cTn id="34" dur="500"/>
                                        <p:tgtEl>
                                          <p:spTgt spid="65539">
                                            <p:txEl>
                                              <p:pRg st="7" end="7"/>
                                            </p:txEl>
                                          </p:spTgt>
                                        </p:tgtEl>
                                      </p:cBhvr>
                                    </p:animEffect>
                                  </p:childTnLst>
                                </p:cTn>
                              </p:par>
                            </p:childTnLst>
                          </p:cTn>
                        </p:par>
                        <p:par>
                          <p:cTn id="35" fill="hold" nodeType="afterGroup">
                            <p:stCondLst>
                              <p:cond delay="1000"/>
                            </p:stCondLst>
                            <p:childTnLst>
                              <p:par>
                                <p:cTn id="36" presetID="10" presetClass="entr" presetSubtype="0" fill="hold" nodeType="afterEffect">
                                  <p:stCondLst>
                                    <p:cond delay="0"/>
                                  </p:stCondLst>
                                  <p:childTnLst>
                                    <p:set>
                                      <p:cBhvr>
                                        <p:cTn id="37" dur="1" fill="hold">
                                          <p:stCondLst>
                                            <p:cond delay="0"/>
                                          </p:stCondLst>
                                        </p:cTn>
                                        <p:tgtEl>
                                          <p:spTgt spid="65539">
                                            <p:txEl>
                                              <p:pRg st="8" end="8"/>
                                            </p:txEl>
                                          </p:spTgt>
                                        </p:tgtEl>
                                        <p:attrNameLst>
                                          <p:attrName>style.visibility</p:attrName>
                                        </p:attrNameLst>
                                      </p:cBhvr>
                                      <p:to>
                                        <p:strVal val="visible"/>
                                      </p:to>
                                    </p:set>
                                    <p:animEffect transition="in" filter="fade">
                                      <p:cBhvr>
                                        <p:cTn id="38" dur="500"/>
                                        <p:tgtEl>
                                          <p:spTgt spid="65539">
                                            <p:txEl>
                                              <p:pRg st="8" end="8"/>
                                            </p:txEl>
                                          </p:spTgt>
                                        </p:tgtEl>
                                      </p:cBhvr>
                                    </p:animEffect>
                                  </p:childTnLst>
                                </p:cTn>
                              </p:par>
                            </p:childTnLst>
                          </p:cTn>
                        </p:par>
                        <p:par>
                          <p:cTn id="39" fill="hold" nodeType="afterGroup">
                            <p:stCondLst>
                              <p:cond delay="1500"/>
                            </p:stCondLst>
                            <p:childTnLst>
                              <p:par>
                                <p:cTn id="40" presetID="10" presetClass="entr" presetSubtype="0" fill="hold" nodeType="afterEffect">
                                  <p:stCondLst>
                                    <p:cond delay="0"/>
                                  </p:stCondLst>
                                  <p:childTnLst>
                                    <p:set>
                                      <p:cBhvr>
                                        <p:cTn id="41" dur="1" fill="hold">
                                          <p:stCondLst>
                                            <p:cond delay="0"/>
                                          </p:stCondLst>
                                        </p:cTn>
                                        <p:tgtEl>
                                          <p:spTgt spid="65539">
                                            <p:txEl>
                                              <p:pRg st="9" end="9"/>
                                            </p:txEl>
                                          </p:spTgt>
                                        </p:tgtEl>
                                        <p:attrNameLst>
                                          <p:attrName>style.visibility</p:attrName>
                                        </p:attrNameLst>
                                      </p:cBhvr>
                                      <p:to>
                                        <p:strVal val="visible"/>
                                      </p:to>
                                    </p:set>
                                    <p:animEffect transition="in" filter="fade">
                                      <p:cBhvr>
                                        <p:cTn id="42" dur="500"/>
                                        <p:tgtEl>
                                          <p:spTgt spid="65539">
                                            <p:txEl>
                                              <p:pRg st="9" end="9"/>
                                            </p:txEl>
                                          </p:spTgt>
                                        </p:tgtEl>
                                      </p:cBhvr>
                                    </p:animEffect>
                                  </p:childTnLst>
                                </p:cTn>
                              </p:par>
                            </p:childTnLst>
                          </p:cTn>
                        </p:par>
                        <p:par>
                          <p:cTn id="43" fill="hold" nodeType="afterGroup">
                            <p:stCondLst>
                              <p:cond delay="2000"/>
                            </p:stCondLst>
                            <p:childTnLst>
                              <p:par>
                                <p:cTn id="44" presetID="10" presetClass="entr" presetSubtype="0" fill="hold" nodeType="afterEffect">
                                  <p:stCondLst>
                                    <p:cond delay="0"/>
                                  </p:stCondLst>
                                  <p:childTnLst>
                                    <p:set>
                                      <p:cBhvr>
                                        <p:cTn id="45" dur="1" fill="hold">
                                          <p:stCondLst>
                                            <p:cond delay="0"/>
                                          </p:stCondLst>
                                        </p:cTn>
                                        <p:tgtEl>
                                          <p:spTgt spid="65539">
                                            <p:txEl>
                                              <p:pRg st="10" end="10"/>
                                            </p:txEl>
                                          </p:spTgt>
                                        </p:tgtEl>
                                        <p:attrNameLst>
                                          <p:attrName>style.visibility</p:attrName>
                                        </p:attrNameLst>
                                      </p:cBhvr>
                                      <p:to>
                                        <p:strVal val="visible"/>
                                      </p:to>
                                    </p:set>
                                    <p:animEffect transition="in" filter="fade">
                                      <p:cBhvr>
                                        <p:cTn id="46" dur="500"/>
                                        <p:tgtEl>
                                          <p:spTgt spid="65539">
                                            <p:txEl>
                                              <p:pRg st="10" end="10"/>
                                            </p:txEl>
                                          </p:spTgt>
                                        </p:tgtEl>
                                      </p:cBhvr>
                                    </p:animEffect>
                                  </p:childTnLst>
                                </p:cTn>
                              </p:par>
                            </p:childTnLst>
                          </p:cTn>
                        </p:par>
                        <p:par>
                          <p:cTn id="47" fill="hold" nodeType="afterGroup">
                            <p:stCondLst>
                              <p:cond delay="2500"/>
                            </p:stCondLst>
                            <p:childTnLst>
                              <p:par>
                                <p:cTn id="48" presetID="10" presetClass="entr" presetSubtype="0" fill="hold" nodeType="afterEffect">
                                  <p:stCondLst>
                                    <p:cond delay="0"/>
                                  </p:stCondLst>
                                  <p:childTnLst>
                                    <p:set>
                                      <p:cBhvr>
                                        <p:cTn id="49" dur="1" fill="hold">
                                          <p:stCondLst>
                                            <p:cond delay="0"/>
                                          </p:stCondLst>
                                        </p:cTn>
                                        <p:tgtEl>
                                          <p:spTgt spid="65539">
                                            <p:txEl>
                                              <p:pRg st="11" end="11"/>
                                            </p:txEl>
                                          </p:spTgt>
                                        </p:tgtEl>
                                        <p:attrNameLst>
                                          <p:attrName>style.visibility</p:attrName>
                                        </p:attrNameLst>
                                      </p:cBhvr>
                                      <p:to>
                                        <p:strVal val="visible"/>
                                      </p:to>
                                    </p:set>
                                    <p:animEffect transition="in" filter="fade">
                                      <p:cBhvr>
                                        <p:cTn id="50" dur="500"/>
                                        <p:tgtEl>
                                          <p:spTgt spid="65539">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206894"/>
                                        </p:tgtEl>
                                        <p:attrNameLst>
                                          <p:attrName>style.visibility</p:attrName>
                                        </p:attrNameLst>
                                      </p:cBhvr>
                                      <p:to>
                                        <p:strVal val="visible"/>
                                      </p:to>
                                    </p:set>
                                    <p:animEffect transition="in" filter="fade">
                                      <p:cBhvr>
                                        <p:cTn id="55" dur="500"/>
                                        <p:tgtEl>
                                          <p:spTgt spid="206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kiểm tra kiểu</a:t>
            </a:r>
            <a:endParaRPr lang="en-US"/>
          </a:p>
        </p:txBody>
      </p:sp>
      <p:sp>
        <p:nvSpPr>
          <p:cNvPr id="55299" name="Content Placeholder 2"/>
          <p:cNvSpPr>
            <a:spLocks noGrp="1"/>
          </p:cNvSpPr>
          <p:nvPr>
            <p:ph idx="1"/>
          </p:nvPr>
        </p:nvSpPr>
        <p:spPr/>
        <p:txBody>
          <a:bodyPr>
            <a:noAutofit/>
          </a:bodyPr>
          <a:lstStyle/>
          <a:p>
            <a:r>
              <a:rPr lang="vi-VN" altLang="en-US" sz="2400" dirty="0"/>
              <a:t>bool </a:t>
            </a:r>
            <a:r>
              <a:rPr lang="vi-VN" altLang="en-US" sz="2400" dirty="0">
                <a:solidFill>
                  <a:srgbClr val="C00000"/>
                </a:solidFill>
              </a:rPr>
              <a:t>is_</a:t>
            </a:r>
            <a:r>
              <a:rPr lang="en-US" altLang="en-US" sz="2400" dirty="0" err="1">
                <a:solidFill>
                  <a:srgbClr val="C00000"/>
                </a:solidFill>
              </a:rPr>
              <a:t>tênkiểu</a:t>
            </a:r>
            <a:r>
              <a:rPr lang="vi-VN" altLang="en-US" sz="2400" dirty="0"/>
              <a:t> ($tên_biến hay biểu thức)</a:t>
            </a:r>
          </a:p>
          <a:p>
            <a:pPr lvl="1"/>
            <a:r>
              <a:rPr lang="vi-VN" altLang="en-US" sz="2400" dirty="0"/>
              <a:t>Kiểm tra dữ liệu của một biến, kết quả trả về true hoặc false </a:t>
            </a:r>
            <a:endParaRPr lang="en-US" altLang="en-US" sz="2400" dirty="0"/>
          </a:p>
          <a:p>
            <a:pPr lvl="1"/>
            <a:r>
              <a:rPr lang="en-US" altLang="en-US" sz="2400" dirty="0" err="1"/>
              <a:t>is_tênkiểu</a:t>
            </a:r>
            <a:r>
              <a:rPr lang="en-US" altLang="en-US" sz="2400" dirty="0"/>
              <a:t>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là</a:t>
            </a:r>
            <a:r>
              <a:rPr lang="en-US" altLang="en-US" sz="2400" dirty="0"/>
              <a:t>: </a:t>
            </a:r>
          </a:p>
          <a:p>
            <a:pPr lvl="2"/>
            <a:r>
              <a:rPr lang="vi-VN" altLang="en-US" dirty="0"/>
              <a:t>is_integer, is_numeric, is_int</a:t>
            </a:r>
            <a:r>
              <a:rPr lang="en-US" altLang="en-US" dirty="0"/>
              <a:t>, </a:t>
            </a:r>
            <a:r>
              <a:rPr lang="vi-VN" altLang="en-US" dirty="0"/>
              <a:t>is_double, is_real</a:t>
            </a:r>
            <a:r>
              <a:rPr lang="en-US" altLang="en-US" dirty="0"/>
              <a:t>,</a:t>
            </a:r>
            <a:r>
              <a:rPr lang="vi-VN" altLang="en-US" dirty="0"/>
              <a:t> is_float</a:t>
            </a:r>
            <a:endParaRPr lang="en-US" altLang="en-US" dirty="0"/>
          </a:p>
          <a:p>
            <a:pPr lvl="2"/>
            <a:r>
              <a:rPr lang="vi-VN" altLang="en-US" dirty="0"/>
              <a:t>is_string, is_bool, is_array, is_object</a:t>
            </a:r>
          </a:p>
          <a:p>
            <a:r>
              <a:rPr lang="vi-VN" altLang="en-US" sz="2400" dirty="0"/>
              <a:t>string </a:t>
            </a:r>
            <a:r>
              <a:rPr lang="vi-VN" altLang="en-US" sz="2400" dirty="0">
                <a:solidFill>
                  <a:srgbClr val="C00000"/>
                </a:solidFill>
              </a:rPr>
              <a:t>gettype</a:t>
            </a:r>
            <a:r>
              <a:rPr lang="vi-VN" altLang="en-US" sz="2400" dirty="0"/>
              <a:t>($tên_biến hay biểu thức)</a:t>
            </a:r>
          </a:p>
          <a:p>
            <a:pPr lvl="1"/>
            <a:r>
              <a:rPr lang="vi-VN" altLang="en-US" sz="2400" dirty="0"/>
              <a:t>Trả về loại kiểu dữ liệu như: integer, double, long …</a:t>
            </a:r>
          </a:p>
          <a:p>
            <a:r>
              <a:rPr lang="vi-VN" altLang="en-US" sz="2400" dirty="0"/>
              <a:t>int </a:t>
            </a:r>
            <a:r>
              <a:rPr lang="vi-VN" altLang="en-US" sz="2400" dirty="0">
                <a:solidFill>
                  <a:srgbClr val="C00000"/>
                </a:solidFill>
              </a:rPr>
              <a:t>settype</a:t>
            </a:r>
            <a:r>
              <a:rPr lang="vi-VN" altLang="en-US" sz="2400" dirty="0"/>
              <a:t>($tên_biến, </a:t>
            </a:r>
            <a:r>
              <a:rPr lang="en-US" altLang="en-US" sz="2400" dirty="0"/>
              <a:t>'</a:t>
            </a:r>
            <a:r>
              <a:rPr lang="vi-VN" altLang="en-US" sz="2400" dirty="0"/>
              <a:t>kiểu_dữ_liệu</a:t>
            </a:r>
            <a:r>
              <a:rPr lang="en-US" altLang="en-US" sz="2400" dirty="0"/>
              <a:t>'</a:t>
            </a:r>
            <a:r>
              <a:rPr lang="vi-VN" altLang="en-US" sz="2400" dirty="0"/>
              <a:t>)</a:t>
            </a:r>
          </a:p>
          <a:p>
            <a:pPr lvl="1"/>
            <a:r>
              <a:rPr lang="vi-VN" altLang="en-US" sz="2400" dirty="0"/>
              <a:t>Gán kiểu dữ liệu cho tên biến</a:t>
            </a:r>
          </a:p>
        </p:txBody>
      </p:sp>
    </p:spTree>
    <p:extLst>
      <p:ext uri="{BB962C8B-B14F-4D97-AF65-F5344CB8AC3E}">
        <p14:creationId xmlns:p14="http://schemas.microsoft.com/office/powerpoint/2010/main" val="20346921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fade">
                                      <p:cBhvr>
                                        <p:cTn id="7" dur="500"/>
                                        <p:tgtEl>
                                          <p:spTgt spid="5529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animEffect transition="in" filter="fade">
                                      <p:cBhvr>
                                        <p:cTn id="11" dur="500"/>
                                        <p:tgtEl>
                                          <p:spTgt spid="5529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animEffect transition="in" filter="fade">
                                      <p:cBhvr>
                                        <p:cTn id="15" dur="500"/>
                                        <p:tgtEl>
                                          <p:spTgt spid="55299">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55299">
                                            <p:txEl>
                                              <p:pRg st="3" end="3"/>
                                            </p:txEl>
                                          </p:spTgt>
                                        </p:tgtEl>
                                        <p:attrNameLst>
                                          <p:attrName>style.visibility</p:attrName>
                                        </p:attrNameLst>
                                      </p:cBhvr>
                                      <p:to>
                                        <p:strVal val="visible"/>
                                      </p:to>
                                    </p:set>
                                    <p:animEffect transition="in" filter="fade">
                                      <p:cBhvr>
                                        <p:cTn id="19" dur="500"/>
                                        <p:tgtEl>
                                          <p:spTgt spid="55299">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299">
                                            <p:txEl>
                                              <p:pRg st="4" end="4"/>
                                            </p:txEl>
                                          </p:spTgt>
                                        </p:tgtEl>
                                        <p:attrNameLst>
                                          <p:attrName>style.visibility</p:attrName>
                                        </p:attrNameLst>
                                      </p:cBhvr>
                                      <p:to>
                                        <p:strVal val="visible"/>
                                      </p:to>
                                    </p:set>
                                    <p:animEffect transition="in" filter="fade">
                                      <p:cBhvr>
                                        <p:cTn id="23" dur="500"/>
                                        <p:tgtEl>
                                          <p:spTgt spid="55299">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animEffect transition="in" filter="fade">
                                      <p:cBhvr>
                                        <p:cTn id="27" dur="500"/>
                                        <p:tgtEl>
                                          <p:spTgt spid="55299">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55299">
                                            <p:txEl>
                                              <p:pRg st="6" end="6"/>
                                            </p:txEl>
                                          </p:spTgt>
                                        </p:tgtEl>
                                        <p:attrNameLst>
                                          <p:attrName>style.visibility</p:attrName>
                                        </p:attrNameLst>
                                      </p:cBhvr>
                                      <p:to>
                                        <p:strVal val="visible"/>
                                      </p:to>
                                    </p:set>
                                    <p:animEffect transition="in" filter="fade">
                                      <p:cBhvr>
                                        <p:cTn id="31" dur="500"/>
                                        <p:tgtEl>
                                          <p:spTgt spid="55299">
                                            <p:txEl>
                                              <p:pRg st="6" end="6"/>
                                            </p:txEl>
                                          </p:spTgt>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55299">
                                            <p:txEl>
                                              <p:pRg st="7" end="7"/>
                                            </p:txEl>
                                          </p:spTgt>
                                        </p:tgtEl>
                                        <p:attrNameLst>
                                          <p:attrName>style.visibility</p:attrName>
                                        </p:attrNameLst>
                                      </p:cBhvr>
                                      <p:to>
                                        <p:strVal val="visible"/>
                                      </p:to>
                                    </p:set>
                                    <p:animEffect transition="in" filter="fade">
                                      <p:cBhvr>
                                        <p:cTn id="35" dur="500"/>
                                        <p:tgtEl>
                                          <p:spTgt spid="55299">
                                            <p:txEl>
                                              <p:pRg st="7" end="7"/>
                                            </p:txEl>
                                          </p:spTgt>
                                        </p:tgtEl>
                                      </p:cBhvr>
                                    </p:animEffect>
                                  </p:childTnLst>
                                </p:cTn>
                              </p:par>
                            </p:childTnLst>
                          </p:cTn>
                        </p:par>
                        <p:par>
                          <p:cTn id="36" fill="hold" nodeType="afterGroup">
                            <p:stCondLst>
                              <p:cond delay="4000"/>
                            </p:stCondLst>
                            <p:childTnLst>
                              <p:par>
                                <p:cTn id="37" presetID="10" presetClass="entr" presetSubtype="0" fill="hold" nodeType="afterEffect">
                                  <p:stCondLst>
                                    <p:cond delay="0"/>
                                  </p:stCondLst>
                                  <p:childTnLst>
                                    <p:set>
                                      <p:cBhvr>
                                        <p:cTn id="38" dur="1" fill="hold">
                                          <p:stCondLst>
                                            <p:cond delay="0"/>
                                          </p:stCondLst>
                                        </p:cTn>
                                        <p:tgtEl>
                                          <p:spTgt spid="55299">
                                            <p:txEl>
                                              <p:pRg st="8" end="8"/>
                                            </p:txEl>
                                          </p:spTgt>
                                        </p:tgtEl>
                                        <p:attrNameLst>
                                          <p:attrName>style.visibility</p:attrName>
                                        </p:attrNameLst>
                                      </p:cBhvr>
                                      <p:to>
                                        <p:strVal val="visible"/>
                                      </p:to>
                                    </p:set>
                                    <p:animEffect transition="in" filter="fade">
                                      <p:cBhvr>
                                        <p:cTn id="39" dur="500"/>
                                        <p:tgtEl>
                                          <p:spTgt spid="552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kiểm tra kiểu (tiếp)</a:t>
            </a:r>
            <a:endParaRPr lang="en-US"/>
          </a:p>
        </p:txBody>
      </p:sp>
      <p:sp>
        <p:nvSpPr>
          <p:cNvPr id="120835" name="Content Placeholder 2"/>
          <p:cNvSpPr>
            <a:spLocks noGrp="1"/>
          </p:cNvSpPr>
          <p:nvPr>
            <p:ph idx="1"/>
          </p:nvPr>
        </p:nvSpPr>
        <p:spPr/>
        <p:txBody>
          <a:bodyPr/>
          <a:lstStyle/>
          <a:p>
            <a:r>
              <a:rPr lang="en-US" altLang="en-US" smtClean="0"/>
              <a:t>Ví dụ</a:t>
            </a:r>
          </a:p>
          <a:p>
            <a:pPr marL="299629" lvl="1" indent="0">
              <a:buNone/>
            </a:pPr>
            <a:r>
              <a:rPr lang="en-US" altLang="en-US" smtClean="0">
                <a:latin typeface="Courier New" panose="02070309020205020404" pitchFamily="49" charset="0"/>
                <a:cs typeface="Courier New" panose="02070309020205020404" pitchFamily="49" charset="0"/>
              </a:rPr>
              <a:t>&lt;?php</a:t>
            </a:r>
          </a:p>
          <a:p>
            <a:pPr marL="299629" lvl="1" indent="0">
              <a:buNone/>
            </a:pPr>
            <a:r>
              <a:rPr lang="en-US" altLang="en-US" smtClean="0">
                <a:latin typeface="Courier New" panose="02070309020205020404" pitchFamily="49" charset="0"/>
                <a:cs typeface="Courier New" panose="02070309020205020404" pitchFamily="49" charset="0"/>
              </a:rPr>
              <a:t>	$a = 10;</a:t>
            </a:r>
          </a:p>
          <a:p>
            <a:pPr marL="299629" lvl="1" indent="0">
              <a:buNone/>
            </a:pPr>
            <a:r>
              <a:rPr lang="en-US" altLang="en-US" smtClean="0">
                <a:latin typeface="Courier New" panose="02070309020205020404" pitchFamily="49" charset="0"/>
                <a:cs typeface="Courier New" panose="02070309020205020404" pitchFamily="49" charset="0"/>
              </a:rPr>
              <a:t>	echo gettype($a);	// integer</a:t>
            </a:r>
          </a:p>
          <a:p>
            <a:pPr marL="299629" lvl="1" indent="0">
              <a:buNone/>
            </a:pPr>
            <a:r>
              <a:rPr lang="en-US" altLang="en-US" smtClean="0">
                <a:latin typeface="Courier New" panose="02070309020205020404" pitchFamily="49" charset="0"/>
                <a:cs typeface="Courier New" panose="02070309020205020404" pitchFamily="49" charset="0"/>
              </a:rPr>
              <a:t>	$a = 'hello';</a:t>
            </a:r>
          </a:p>
          <a:p>
            <a:pPr marL="299629" lvl="1" indent="0">
              <a:buNone/>
            </a:pPr>
            <a:r>
              <a:rPr lang="en-US" altLang="en-US" smtClean="0">
                <a:latin typeface="Courier New" panose="02070309020205020404" pitchFamily="49" charset="0"/>
                <a:cs typeface="Courier New" panose="02070309020205020404" pitchFamily="49" charset="0"/>
              </a:rPr>
              <a:t>	echo gettype($a);	// string</a:t>
            </a:r>
          </a:p>
          <a:p>
            <a:pPr marL="299629" lvl="1" indent="0">
              <a:buNone/>
            </a:pPr>
            <a:r>
              <a:rPr lang="en-US" altLang="en-US"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502056788"/>
      </p:ext>
    </p:extLst>
  </p:cSld>
  <p:clrMapOvr>
    <a:masterClrMapping/>
  </p:clrMapOvr>
  <p:transition spd="slow">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&lt;?</a:t>
            </a:r>
            <a:r>
              <a:rPr lang="en-US" dirty="0" err="1" smtClean="0"/>
              <a:t>php</a:t>
            </a:r>
            <a:endParaRPr lang="en-US" dirty="0" smtClean="0"/>
          </a:p>
          <a:p>
            <a:pPr>
              <a:buNone/>
            </a:pPr>
            <a:r>
              <a:rPr lang="en-US" dirty="0" smtClean="0"/>
              <a:t>$n=‘</a:t>
            </a:r>
            <a:r>
              <a:rPr lang="en-US" dirty="0" err="1" smtClean="0"/>
              <a:t>abc</a:t>
            </a:r>
            <a:r>
              <a:rPr lang="en-US" dirty="0" smtClean="0"/>
              <a:t>’;</a:t>
            </a:r>
          </a:p>
          <a:p>
            <a:pPr>
              <a:buNone/>
            </a:pPr>
            <a:r>
              <a:rPr lang="en-US" dirty="0" smtClean="0"/>
              <a:t>echo </a:t>
            </a:r>
            <a:r>
              <a:rPr lang="en-US" dirty="0" err="1" smtClean="0"/>
              <a:t>is_integer</a:t>
            </a:r>
            <a:r>
              <a:rPr lang="en-US" dirty="0" smtClean="0"/>
              <a:t>($n);</a:t>
            </a:r>
          </a:p>
          <a:p>
            <a:pPr>
              <a:buNone/>
            </a:pPr>
            <a:r>
              <a:rPr lang="en-US" dirty="0" smtClean="0"/>
              <a:t>?&gt;</a:t>
            </a:r>
          </a:p>
          <a:p>
            <a:pPr>
              <a:buNone/>
            </a:pPr>
            <a:r>
              <a:rPr lang="en-US" dirty="0" smtClean="0"/>
              <a:t>Bang so: 91.000.000 VND</a:t>
            </a:r>
          </a:p>
          <a:p>
            <a:pPr>
              <a:buNone/>
            </a:pPr>
            <a:r>
              <a:rPr lang="en-US" dirty="0" smtClean="0"/>
              <a:t>Bang </a:t>
            </a:r>
            <a:r>
              <a:rPr lang="en-US" dirty="0" err="1" smtClean="0"/>
              <a:t>chu</a:t>
            </a:r>
            <a:endParaRPr lang="en-US" dirty="0" smtClean="0"/>
          </a:p>
          <a:p>
            <a:pPr>
              <a:buNone/>
            </a:pPr>
            <a:r>
              <a:rPr lang="en-US" dirty="0" smtClean="0"/>
              <a:t>$10.00</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defRPr/>
            </a:pPr>
            <a:r>
              <a:rPr lang="en-US" smtClean="0"/>
              <a:t>Một số khái niệm (tiếp)</a:t>
            </a:r>
          </a:p>
        </p:txBody>
      </p:sp>
      <p:sp>
        <p:nvSpPr>
          <p:cNvPr id="20483" name="Content Placeholder 2"/>
          <p:cNvSpPr>
            <a:spLocks noGrp="1"/>
          </p:cNvSpPr>
          <p:nvPr>
            <p:ph idx="1"/>
          </p:nvPr>
        </p:nvSpPr>
        <p:spPr/>
        <p:txBody>
          <a:bodyPr>
            <a:normAutofit fontScale="92500"/>
          </a:bodyPr>
          <a:lstStyle/>
          <a:p>
            <a:pPr eaLnBrk="1" hangingPunct="1"/>
            <a:r>
              <a:rPr lang="en-US" altLang="en-US" dirty="0" smtClean="0"/>
              <a:t>Port (</a:t>
            </a:r>
            <a:r>
              <a:rPr lang="en-US" altLang="en-US" dirty="0" err="1" smtClean="0"/>
              <a:t>cổng</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a:t>
            </a:r>
          </a:p>
          <a:p>
            <a:pPr lvl="1" eaLnBrk="1" hangingPunct="1"/>
            <a:r>
              <a:rPr lang="en-US" altLang="en-US" dirty="0" err="1" smtClean="0"/>
              <a:t>Là</a:t>
            </a:r>
            <a:r>
              <a:rPr lang="en-US" altLang="en-US" dirty="0" smtClean="0"/>
              <a:t> </a:t>
            </a:r>
            <a:r>
              <a:rPr lang="en-US" altLang="en-US" dirty="0" err="1" smtClean="0"/>
              <a:t>một</a:t>
            </a:r>
            <a:r>
              <a:rPr lang="en-US" altLang="en-US" dirty="0" smtClean="0"/>
              <a:t> </a:t>
            </a:r>
            <a:r>
              <a:rPr lang="en-US" altLang="en-US" dirty="0" err="1" smtClean="0"/>
              <a:t>số</a:t>
            </a:r>
            <a:r>
              <a:rPr lang="en-US" altLang="en-US" dirty="0" smtClean="0"/>
              <a:t> </a:t>
            </a:r>
            <a:r>
              <a:rPr lang="en-US" altLang="en-US" dirty="0" err="1" smtClean="0"/>
              <a:t>nguyên</a:t>
            </a:r>
            <a:r>
              <a:rPr lang="en-US" altLang="en-US" dirty="0" smtClean="0"/>
              <a:t> </a:t>
            </a:r>
            <a:r>
              <a:rPr lang="en-US" altLang="en-US" dirty="0" err="1" smtClean="0"/>
              <a:t>nằm</a:t>
            </a:r>
            <a:r>
              <a:rPr lang="en-US" altLang="en-US" dirty="0" smtClean="0"/>
              <a:t> </a:t>
            </a:r>
            <a:r>
              <a:rPr lang="en-US" altLang="en-US" dirty="0" err="1" smtClean="0"/>
              <a:t>trong</a:t>
            </a:r>
            <a:r>
              <a:rPr lang="en-US" altLang="en-US" dirty="0" smtClean="0"/>
              <a:t> </a:t>
            </a:r>
            <a:r>
              <a:rPr lang="en-US" altLang="en-US" dirty="0" err="1" smtClean="0"/>
              <a:t>khoảng</a:t>
            </a:r>
            <a:r>
              <a:rPr lang="en-US" altLang="en-US" dirty="0" smtClean="0"/>
              <a:t> 0-65535</a:t>
            </a:r>
          </a:p>
          <a:p>
            <a:pPr lvl="1" eaLnBrk="1" hangingPunct="1"/>
            <a:r>
              <a:rPr lang="en-US" altLang="en-US" dirty="0" err="1" smtClean="0"/>
              <a:t>Dùng</a:t>
            </a:r>
            <a:r>
              <a:rPr lang="en-US" altLang="en-US" dirty="0" smtClean="0"/>
              <a:t> </a:t>
            </a:r>
            <a:r>
              <a:rPr lang="en-US" altLang="en-US" dirty="0" err="1" smtClean="0"/>
              <a:t>để</a:t>
            </a:r>
            <a:r>
              <a:rPr lang="en-US" altLang="en-US" dirty="0" smtClean="0"/>
              <a:t> </a:t>
            </a:r>
            <a:r>
              <a:rPr lang="en-US" altLang="en-US" dirty="0" err="1" smtClean="0"/>
              <a:t>xác</a:t>
            </a:r>
            <a:r>
              <a:rPr lang="en-US" altLang="en-US" dirty="0" smtClean="0"/>
              <a:t> </a:t>
            </a:r>
            <a:r>
              <a:rPr lang="en-US" altLang="en-US" dirty="0" err="1" smtClean="0"/>
              <a:t>định</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của</a:t>
            </a:r>
            <a:r>
              <a:rPr lang="en-US" altLang="en-US" dirty="0" smtClean="0"/>
              <a:t> </a:t>
            </a:r>
            <a:r>
              <a:rPr lang="en-US" altLang="en-US" dirty="0" err="1" smtClean="0"/>
              <a:t>máy</a:t>
            </a:r>
            <a:r>
              <a:rPr lang="en-US" altLang="en-US" dirty="0" smtClean="0"/>
              <a:t> </a:t>
            </a:r>
            <a:r>
              <a:rPr lang="en-US" altLang="en-US" dirty="0" err="1" smtClean="0"/>
              <a:t>chủ</a:t>
            </a:r>
            <a:r>
              <a:rPr lang="en-US" altLang="en-US" dirty="0" smtClean="0"/>
              <a:t>.</a:t>
            </a:r>
          </a:p>
          <a:p>
            <a:pPr lvl="1" eaLnBrk="1" hangingPunct="1"/>
            <a:r>
              <a:rPr lang="en-US" altLang="en-US" dirty="0" err="1" smtClean="0"/>
              <a:t>Hai</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khác</a:t>
            </a:r>
            <a:r>
              <a:rPr lang="en-US" altLang="en-US" dirty="0" smtClean="0"/>
              <a:t> </a:t>
            </a:r>
            <a:r>
              <a:rPr lang="en-US" altLang="en-US" dirty="0" err="1" smtClean="0"/>
              <a:t>nhau</a:t>
            </a:r>
            <a:r>
              <a:rPr lang="en-US" altLang="en-US" dirty="0" smtClean="0"/>
              <a:t> </a:t>
            </a:r>
            <a:r>
              <a:rPr lang="en-US" altLang="en-US" dirty="0" err="1" smtClean="0"/>
              <a:t>phải</a:t>
            </a:r>
            <a:r>
              <a:rPr lang="en-US" altLang="en-US" dirty="0" smtClean="0"/>
              <a:t> </a:t>
            </a:r>
            <a:r>
              <a:rPr lang="en-US" altLang="en-US" dirty="0" err="1" smtClean="0"/>
              <a:t>chiếm</a:t>
            </a:r>
            <a:r>
              <a:rPr lang="en-US" altLang="en-US" dirty="0" smtClean="0"/>
              <a:t> </a:t>
            </a:r>
            <a:r>
              <a:rPr lang="en-US" altLang="en-US" dirty="0" err="1" smtClean="0"/>
              <a:t>các</a:t>
            </a:r>
            <a:r>
              <a:rPr lang="en-US" altLang="en-US" dirty="0" smtClean="0"/>
              <a:t> </a:t>
            </a:r>
            <a:r>
              <a:rPr lang="en-US" altLang="en-US" dirty="0" err="1" smtClean="0"/>
              <a:t>cổng</a:t>
            </a:r>
            <a:r>
              <a:rPr lang="en-US" altLang="en-US" dirty="0" smtClean="0"/>
              <a:t> </a:t>
            </a:r>
            <a:r>
              <a:rPr lang="en-US" altLang="en-US" dirty="0" err="1" smtClean="0"/>
              <a:t>khác</a:t>
            </a:r>
            <a:r>
              <a:rPr lang="en-US" altLang="en-US" dirty="0" smtClean="0"/>
              <a:t> </a:t>
            </a:r>
            <a:r>
              <a:rPr lang="en-US" altLang="en-US" dirty="0" err="1" smtClean="0"/>
              <a:t>nhau</a:t>
            </a:r>
            <a:r>
              <a:rPr lang="en-US" altLang="en-US" dirty="0" smtClean="0"/>
              <a:t>, </a:t>
            </a:r>
            <a:r>
              <a:rPr lang="en-US" altLang="en-US" dirty="0" err="1" smtClean="0"/>
              <a:t>và</a:t>
            </a:r>
            <a:r>
              <a:rPr lang="en-US" altLang="en-US" dirty="0" smtClean="0"/>
              <a:t> </a:t>
            </a:r>
            <a:r>
              <a:rPr lang="en-US" altLang="en-US" dirty="0" err="1" smtClean="0"/>
              <a:t>mỗi</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chiếm</a:t>
            </a:r>
            <a:r>
              <a:rPr lang="en-US" altLang="en-US" dirty="0" smtClean="0"/>
              <a:t> </a:t>
            </a:r>
            <a:r>
              <a:rPr lang="en-US" altLang="en-US" dirty="0" err="1" smtClean="0"/>
              <a:t>nhiều</a:t>
            </a:r>
            <a:r>
              <a:rPr lang="en-US" altLang="en-US" dirty="0" smtClean="0"/>
              <a:t> </a:t>
            </a:r>
            <a:r>
              <a:rPr lang="en-US" altLang="en-US" dirty="0" err="1" smtClean="0"/>
              <a:t>hơn</a:t>
            </a:r>
            <a:r>
              <a:rPr lang="en-US" altLang="en-US" dirty="0" smtClean="0"/>
              <a:t> 1 </a:t>
            </a:r>
            <a:r>
              <a:rPr lang="en-US" altLang="en-US" dirty="0" err="1" smtClean="0"/>
              <a:t>cổng</a:t>
            </a:r>
            <a:r>
              <a:rPr lang="en-US" altLang="en-US" dirty="0" smtClean="0"/>
              <a:t>. </a:t>
            </a:r>
          </a:p>
          <a:p>
            <a:pPr lvl="1" eaLnBrk="1" hangingPunct="1"/>
            <a:r>
              <a:rPr lang="en-US" altLang="en-US" dirty="0" err="1" smtClean="0"/>
              <a:t>Một</a:t>
            </a:r>
            <a:r>
              <a:rPr lang="en-US" altLang="en-US" dirty="0" smtClean="0"/>
              <a:t> </a:t>
            </a:r>
            <a:r>
              <a:rPr lang="en-US" altLang="en-US" dirty="0" err="1" smtClean="0"/>
              <a:t>số</a:t>
            </a:r>
            <a:r>
              <a:rPr lang="en-US" altLang="en-US" dirty="0" smtClean="0"/>
              <a:t> </a:t>
            </a:r>
            <a:r>
              <a:rPr lang="en-US" altLang="en-US" dirty="0" err="1" smtClean="0"/>
              <a:t>cổng</a:t>
            </a:r>
            <a:r>
              <a:rPr lang="en-US" altLang="en-US" dirty="0" smtClean="0"/>
              <a:t> </a:t>
            </a:r>
            <a:r>
              <a:rPr lang="en-US" altLang="en-US" dirty="0" err="1" smtClean="0"/>
              <a:t>mặc</a:t>
            </a:r>
            <a:r>
              <a:rPr lang="en-US" altLang="en-US" dirty="0" smtClean="0"/>
              <a:t> </a:t>
            </a:r>
            <a:r>
              <a:rPr lang="en-US" altLang="en-US" dirty="0" err="1" smtClean="0"/>
              <a:t>định</a:t>
            </a:r>
            <a:endParaRPr lang="en-US" altLang="en-US" dirty="0" smtClean="0"/>
          </a:p>
          <a:p>
            <a:pPr lvl="2" eaLnBrk="1" hangingPunct="1"/>
            <a:r>
              <a:rPr lang="en-US" altLang="en-US" dirty="0" smtClean="0"/>
              <a:t>HTTP: 80		DNS: 53</a:t>
            </a:r>
          </a:p>
          <a:p>
            <a:pPr lvl="2" eaLnBrk="1" hangingPunct="1"/>
            <a:r>
              <a:rPr lang="en-US" altLang="en-US" dirty="0" smtClean="0"/>
              <a:t>FTP: 21		SSH: 22</a:t>
            </a:r>
          </a:p>
          <a:p>
            <a:pPr lvl="2" eaLnBrk="1" hangingPunct="1"/>
            <a:r>
              <a:rPr lang="en-US" altLang="en-US" dirty="0" smtClean="0"/>
              <a:t>SMTP: 25		POP3: 110</a:t>
            </a:r>
          </a:p>
        </p:txBody>
      </p:sp>
    </p:spTree>
    <p:extLst>
      <p:ext uri="{BB962C8B-B14F-4D97-AF65-F5344CB8AC3E}">
        <p14:creationId xmlns:p14="http://schemas.microsoft.com/office/powerpoint/2010/main" val="32528113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fade">
                                      <p:cBhvr>
                                        <p:cTn id="7" dur="500"/>
                                        <p:tgtEl>
                                          <p:spTgt spid="2048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animEffect transition="in" filter="fade">
                                      <p:cBhvr>
                                        <p:cTn id="11" dur="500"/>
                                        <p:tgtEl>
                                          <p:spTgt spid="20483">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0483">
                                            <p:txEl>
                                              <p:pRg st="3" end="3"/>
                                            </p:txEl>
                                          </p:spTgt>
                                        </p:tgtEl>
                                        <p:attrNameLst>
                                          <p:attrName>style.visibility</p:attrName>
                                        </p:attrNameLst>
                                      </p:cBhvr>
                                      <p:to>
                                        <p:strVal val="visible"/>
                                      </p:to>
                                    </p:set>
                                    <p:animEffect transition="in" filter="fade">
                                      <p:cBhvr>
                                        <p:cTn id="16" dur="500"/>
                                        <p:tgtEl>
                                          <p:spTgt spid="2048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animEffect transition="in" filter="fade">
                                      <p:cBhvr>
                                        <p:cTn id="21" dur="500"/>
                                        <p:tgtEl>
                                          <p:spTgt spid="20483">
                                            <p:txEl>
                                              <p:pRg st="4" end="4"/>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20483">
                                            <p:txEl>
                                              <p:pRg st="5" end="5"/>
                                            </p:txEl>
                                          </p:spTgt>
                                        </p:tgtEl>
                                        <p:attrNameLst>
                                          <p:attrName>style.visibility</p:attrName>
                                        </p:attrNameLst>
                                      </p:cBhvr>
                                      <p:to>
                                        <p:strVal val="visible"/>
                                      </p:to>
                                    </p:set>
                                    <p:animEffect transition="in" filter="fade">
                                      <p:cBhvr>
                                        <p:cTn id="25" dur="500"/>
                                        <p:tgtEl>
                                          <p:spTgt spid="20483">
                                            <p:txEl>
                                              <p:pRg st="5" end="5"/>
                                            </p:txEl>
                                          </p:spTgt>
                                        </p:tgtEl>
                                      </p:cBhvr>
                                    </p:animEffect>
                                  </p:childTnLst>
                                </p:cTn>
                              </p:par>
                            </p:childTnLst>
                          </p:cTn>
                        </p:par>
                        <p:par>
                          <p:cTn id="26" fill="hold" nodeType="afterGroup">
                            <p:stCondLst>
                              <p:cond delay="1000"/>
                            </p:stCondLst>
                            <p:childTnLst>
                              <p:par>
                                <p:cTn id="27" presetID="10" presetClass="entr" presetSubtype="0" fill="hold" nodeType="after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animEffect transition="in" filter="fade">
                                      <p:cBhvr>
                                        <p:cTn id="29" dur="500"/>
                                        <p:tgtEl>
                                          <p:spTgt spid="20483">
                                            <p:txEl>
                                              <p:pRg st="6" end="6"/>
                                            </p:txEl>
                                          </p:spTgt>
                                        </p:tgtEl>
                                      </p:cBhvr>
                                    </p:animEffect>
                                  </p:childTnLst>
                                </p:cTn>
                              </p:par>
                            </p:childTnLst>
                          </p:cTn>
                        </p:par>
                        <p:par>
                          <p:cTn id="30" fill="hold" nodeType="afterGroup">
                            <p:stCondLst>
                              <p:cond delay="1500"/>
                            </p:stCondLst>
                            <p:childTnLst>
                              <p:par>
                                <p:cTn id="31" presetID="10" presetClass="entr" presetSubtype="0" fill="hold" nodeType="afterEffect">
                                  <p:stCondLst>
                                    <p:cond delay="0"/>
                                  </p:stCondLst>
                                  <p:childTnLst>
                                    <p:set>
                                      <p:cBhvr>
                                        <p:cTn id="32" dur="1" fill="hold">
                                          <p:stCondLst>
                                            <p:cond delay="0"/>
                                          </p:stCondLst>
                                        </p:cTn>
                                        <p:tgtEl>
                                          <p:spTgt spid="20483">
                                            <p:txEl>
                                              <p:pRg st="7" end="7"/>
                                            </p:txEl>
                                          </p:spTgt>
                                        </p:tgtEl>
                                        <p:attrNameLst>
                                          <p:attrName>style.visibility</p:attrName>
                                        </p:attrNameLst>
                                      </p:cBhvr>
                                      <p:to>
                                        <p:strVal val="visible"/>
                                      </p:to>
                                    </p:set>
                                    <p:animEffect transition="in" filter="fade">
                                      <p:cBhvr>
                                        <p:cTn id="33" dur="500"/>
                                        <p:tgtEl>
                                          <p:spTgt spid="204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defRPr/>
            </a:pPr>
            <a:r>
              <a:rPr lang="en-US" smtClean="0"/>
              <a:t>Toán tử</a:t>
            </a:r>
          </a:p>
        </p:txBody>
      </p:sp>
      <p:sp>
        <p:nvSpPr>
          <p:cNvPr id="57347" name="Rectangle 3"/>
          <p:cNvSpPr>
            <a:spLocks noGrp="1" noChangeArrowheads="1"/>
          </p:cNvSpPr>
          <p:nvPr>
            <p:ph type="body" idx="1"/>
          </p:nvPr>
        </p:nvSpPr>
        <p:spPr/>
        <p:txBody>
          <a:bodyPr>
            <a:normAutofit lnSpcReduction="10000"/>
          </a:bodyPr>
          <a:lstStyle/>
          <a:p>
            <a:pPr eaLnBrk="1" hangingPunct="1"/>
            <a:r>
              <a:rPr lang="en-US" altLang="en-US" smtClean="0"/>
              <a:t>Kiểu số: </a:t>
            </a:r>
          </a:p>
          <a:p>
            <a:pPr lvl="1" eaLnBrk="1" hangingPunct="1"/>
            <a:r>
              <a:rPr lang="en-US" altLang="en-US" smtClean="0"/>
              <a:t>Kết hợp: +, -, *, /, %</a:t>
            </a:r>
          </a:p>
          <a:p>
            <a:pPr lvl="1" eaLnBrk="1" hangingPunct="1"/>
            <a:r>
              <a:rPr lang="en-US" altLang="en-US" smtClean="0"/>
              <a:t>Tăng giảm: ++, --</a:t>
            </a:r>
          </a:p>
          <a:p>
            <a:pPr lvl="2" eaLnBrk="1" hangingPunct="1">
              <a:buFontTx/>
              <a:buNone/>
            </a:pPr>
            <a:r>
              <a:rPr lang="en-US" altLang="en-US" smtClean="0"/>
              <a:t>VD: </a:t>
            </a:r>
            <a:r>
              <a:rPr lang="en-US" altLang="en-US" smtClean="0">
                <a:latin typeface="Courier New" panose="02070309020205020404" pitchFamily="49" charset="0"/>
              </a:rPr>
              <a:t>$a++; $a--; ++$a; --$a;</a:t>
            </a:r>
          </a:p>
          <a:p>
            <a:pPr eaLnBrk="1" hangingPunct="1"/>
            <a:r>
              <a:rPr lang="en-US" altLang="en-US" smtClean="0"/>
              <a:t>Chuỗi: Toán tử chấm (.)</a:t>
            </a:r>
          </a:p>
          <a:p>
            <a:pPr eaLnBrk="1" hangingPunct="1"/>
            <a:r>
              <a:rPr lang="en-US" altLang="en-US" smtClean="0"/>
              <a:t>Logic: AND (&amp;&amp;), OR (||), XOR, !</a:t>
            </a:r>
          </a:p>
          <a:p>
            <a:pPr eaLnBrk="1" hangingPunct="1"/>
            <a:r>
              <a:rPr lang="en-US" altLang="en-US" smtClean="0"/>
              <a:t>Gán: =, +=, -=, .=</a:t>
            </a:r>
          </a:p>
          <a:p>
            <a:pPr eaLnBrk="1" hangingPunct="1"/>
            <a:r>
              <a:rPr lang="en-US" altLang="en-US" smtClean="0"/>
              <a:t>So sánh: ==, ===, !=, &lt;, &gt;, &lt;=, &gt;=</a:t>
            </a:r>
          </a:p>
        </p:txBody>
      </p:sp>
    </p:spTree>
    <p:extLst>
      <p:ext uri="{BB962C8B-B14F-4D97-AF65-F5344CB8AC3E}">
        <p14:creationId xmlns:p14="http://schemas.microsoft.com/office/powerpoint/2010/main" val="425975508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fade">
                                      <p:cBhvr>
                                        <p:cTn id="7" dur="500"/>
                                        <p:tgtEl>
                                          <p:spTgt spid="57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fade">
                                      <p:cBhvr>
                                        <p:cTn id="12" dur="500"/>
                                        <p:tgtEl>
                                          <p:spTgt spid="57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fade">
                                      <p:cBhvr>
                                        <p:cTn id="17" dur="500"/>
                                        <p:tgtEl>
                                          <p:spTgt spid="573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fade">
                                      <p:cBhvr>
                                        <p:cTn id="22" dur="500"/>
                                        <p:tgtEl>
                                          <p:spTgt spid="573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7347">
                                            <p:txEl>
                                              <p:pRg st="4" end="4"/>
                                            </p:txEl>
                                          </p:spTgt>
                                        </p:tgtEl>
                                        <p:attrNameLst>
                                          <p:attrName>style.visibility</p:attrName>
                                        </p:attrNameLst>
                                      </p:cBhvr>
                                      <p:to>
                                        <p:strVal val="visible"/>
                                      </p:to>
                                    </p:set>
                                    <p:animEffect transition="in" filter="fade">
                                      <p:cBhvr>
                                        <p:cTn id="27" dur="500"/>
                                        <p:tgtEl>
                                          <p:spTgt spid="573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7347">
                                            <p:txEl>
                                              <p:pRg st="5" end="5"/>
                                            </p:txEl>
                                          </p:spTgt>
                                        </p:tgtEl>
                                        <p:attrNameLst>
                                          <p:attrName>style.visibility</p:attrName>
                                        </p:attrNameLst>
                                      </p:cBhvr>
                                      <p:to>
                                        <p:strVal val="visible"/>
                                      </p:to>
                                    </p:set>
                                    <p:animEffect transition="in" filter="fade">
                                      <p:cBhvr>
                                        <p:cTn id="32" dur="500"/>
                                        <p:tgtEl>
                                          <p:spTgt spid="5734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7347">
                                            <p:txEl>
                                              <p:pRg st="6" end="6"/>
                                            </p:txEl>
                                          </p:spTgt>
                                        </p:tgtEl>
                                        <p:attrNameLst>
                                          <p:attrName>style.visibility</p:attrName>
                                        </p:attrNameLst>
                                      </p:cBhvr>
                                      <p:to>
                                        <p:strVal val="visible"/>
                                      </p:to>
                                    </p:set>
                                    <p:animEffect transition="in" filter="fade">
                                      <p:cBhvr>
                                        <p:cTn id="37" dur="500"/>
                                        <p:tgtEl>
                                          <p:spTgt spid="5734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7347">
                                            <p:txEl>
                                              <p:pRg st="7" end="7"/>
                                            </p:txEl>
                                          </p:spTgt>
                                        </p:tgtEl>
                                        <p:attrNameLst>
                                          <p:attrName>style.visibility</p:attrName>
                                        </p:attrNameLst>
                                      </p:cBhvr>
                                      <p:to>
                                        <p:strVal val="visible"/>
                                      </p:to>
                                    </p:set>
                                    <p:animEffect transition="in" filter="fade">
                                      <p:cBhvr>
                                        <p:cTn id="42" dur="500"/>
                                        <p:tgtEl>
                                          <p:spTgt spid="57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8229600" cy="800100"/>
          </a:xfrm>
        </p:spPr>
        <p:txBody>
          <a:bodyPr/>
          <a:lstStyle/>
          <a:p>
            <a:pPr>
              <a:defRPr/>
            </a:pPr>
            <a:r>
              <a:rPr lang="vi-VN" dirty="0" smtClean="0"/>
              <a:t>Toán tử so sánh</a:t>
            </a:r>
            <a:endParaRPr lang="en-US" dirty="0"/>
          </a:p>
        </p:txBody>
      </p:sp>
      <p:graphicFrame>
        <p:nvGraphicFramePr>
          <p:cNvPr id="4" name="Group 3"/>
          <p:cNvGraphicFramePr>
            <a:graphicFrameLocks/>
          </p:cNvGraphicFramePr>
          <p:nvPr>
            <p:extLst>
              <p:ext uri="{D42A27DB-BD31-4B8C-83A1-F6EECF244321}">
                <p14:modId xmlns:p14="http://schemas.microsoft.com/office/powerpoint/2010/main" val="2826063019"/>
              </p:ext>
            </p:extLst>
          </p:nvPr>
        </p:nvGraphicFramePr>
        <p:xfrm>
          <a:off x="1666775" y="1600200"/>
          <a:ext cx="6420049" cy="4168830"/>
        </p:xfrm>
        <a:graphic>
          <a:graphicData uri="http://schemas.openxmlformats.org/drawingml/2006/table">
            <a:tbl>
              <a:tblPr/>
              <a:tblGrid>
                <a:gridCol w="2265899"/>
                <a:gridCol w="4154150"/>
              </a:tblGrid>
              <a:tr h="51874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dirty="0" smtClean="0">
                          <a:ln>
                            <a:noFill/>
                          </a:ln>
                          <a:solidFill>
                            <a:schemeClr val="tx1"/>
                          </a:solidFill>
                          <a:effectLst/>
                          <a:latin typeface="Verdana" pitchFamily="34" charset="0"/>
                        </a:rPr>
                        <a:t>Ký hiệu</a:t>
                      </a:r>
                      <a:endParaRPr kumimoji="0" lang="en-US" sz="2300" b="0" i="0" u="none" strike="noStrike" cap="none" normalizeH="0" baseline="0" dirty="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smtClean="0">
                          <a:ln>
                            <a:noFill/>
                          </a:ln>
                          <a:solidFill>
                            <a:schemeClr val="tx1"/>
                          </a:solidFill>
                          <a:effectLst/>
                          <a:latin typeface="Verdana" pitchFamily="34" charset="0"/>
                        </a:rPr>
                        <a:t>Ý nghĩa</a:t>
                      </a:r>
                      <a:endParaRPr kumimoji="0" lang="en-US" sz="23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Bằng giá trị</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Bằng giá trị và cùng kiểu</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Khác giá trị</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&lt;&gt;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Khác giá trị</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Khác giá trị hoặc khác kiểu</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Nhỏ hơn</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&gt;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Lớn hơn</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Nhỏ hơn hoặc bằng</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&gt;=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dirty="0" smtClean="0">
                          <a:ln>
                            <a:noFill/>
                          </a:ln>
                          <a:solidFill>
                            <a:schemeClr val="tx1"/>
                          </a:solidFill>
                          <a:effectLst/>
                          <a:latin typeface="Verdana" pitchFamily="34" charset="0"/>
                        </a:rPr>
                        <a:t>Lớn hơn hoặc bằng</a:t>
                      </a:r>
                      <a:endParaRPr kumimoji="0" lang="en-US" sz="1700" b="0" i="0" u="none" strike="noStrike" cap="none" normalizeH="0" baseline="0" dirty="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137375488"/>
      </p:ext>
    </p:extLst>
  </p:cSld>
  <p:clrMapOvr>
    <a:masterClrMapping/>
  </p:clrMapOvr>
  <p:transition spd="slow">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vi-VN" dirty="0" smtClean="0"/>
              <a:t>Toán tử bitwise</a:t>
            </a:r>
            <a:endParaRPr lang="en-US" dirty="0"/>
          </a:p>
        </p:txBody>
      </p:sp>
      <p:graphicFrame>
        <p:nvGraphicFramePr>
          <p:cNvPr id="4" name="Group 29"/>
          <p:cNvGraphicFramePr>
            <a:graphicFrameLocks/>
          </p:cNvGraphicFramePr>
          <p:nvPr>
            <p:extLst>
              <p:ext uri="{D42A27DB-BD31-4B8C-83A1-F6EECF244321}">
                <p14:modId xmlns:p14="http://schemas.microsoft.com/office/powerpoint/2010/main" val="1930777598"/>
              </p:ext>
            </p:extLst>
          </p:nvPr>
        </p:nvGraphicFramePr>
        <p:xfrm>
          <a:off x="2196796" y="1600200"/>
          <a:ext cx="5207607" cy="3803942"/>
        </p:xfrm>
        <a:graphic>
          <a:graphicData uri="http://schemas.openxmlformats.org/drawingml/2006/table">
            <a:tbl>
              <a:tblPr/>
              <a:tblGrid>
                <a:gridCol w="2323688"/>
                <a:gridCol w="2883919"/>
              </a:tblGrid>
              <a:tr h="66845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dirty="0" smtClean="0">
                          <a:ln>
                            <a:noFill/>
                          </a:ln>
                          <a:solidFill>
                            <a:schemeClr val="tx1"/>
                          </a:solidFill>
                          <a:effectLst/>
                          <a:latin typeface="Verdana" pitchFamily="34" charset="0"/>
                        </a:rPr>
                        <a:t>Ký hiệu</a:t>
                      </a:r>
                      <a:endParaRPr kumimoji="0" lang="en-US" sz="2300" b="0" i="0" u="none" strike="noStrike" cap="none" normalizeH="0" baseline="0" dirty="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smtClean="0">
                          <a:ln>
                            <a:noFill/>
                          </a:ln>
                          <a:solidFill>
                            <a:schemeClr val="tx1"/>
                          </a:solidFill>
                          <a:effectLst/>
                          <a:latin typeface="Verdana" pitchFamily="34" charset="0"/>
                        </a:rPr>
                        <a:t>Ý nghĩa</a:t>
                      </a:r>
                      <a:endParaRPr kumimoji="0" lang="en-US" sz="23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dirty="0" smtClean="0">
                          <a:ln>
                            <a:noFill/>
                          </a:ln>
                          <a:solidFill>
                            <a:schemeClr val="tx1"/>
                          </a:solidFill>
                          <a:effectLst/>
                          <a:latin typeface="Verdana" pitchFamily="34" charset="0"/>
                        </a:rPr>
                        <a:t>&amp;</a:t>
                      </a:r>
                      <a:endParaRPr kumimoji="0" lang="en-US" sz="1700" b="0" i="0" u="none" strike="noStrike" cap="none" normalizeH="0" baseline="0" dirty="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And</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Or</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Xor</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Not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&lt;&lt;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Dịch trái</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&gt;&gt;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dirty="0" smtClean="0">
                          <a:ln>
                            <a:noFill/>
                          </a:ln>
                          <a:solidFill>
                            <a:schemeClr val="tx1"/>
                          </a:solidFill>
                          <a:effectLst/>
                          <a:latin typeface="Verdana" pitchFamily="34" charset="0"/>
                        </a:rPr>
                        <a:t>Dịch phải</a:t>
                      </a:r>
                      <a:endParaRPr kumimoji="0" lang="en-US" sz="1700" b="0" i="0" u="none" strike="noStrike" cap="none" normalizeH="0" baseline="0" dirty="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20474681"/>
      </p:ext>
    </p:extLst>
  </p:cSld>
  <p:clrMapOvr>
    <a:masterClrMapping/>
  </p:clrMapOvr>
  <p:transition spd="slow">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Toán tử error @</a:t>
            </a:r>
            <a:endParaRPr lang="en-US"/>
          </a:p>
        </p:txBody>
      </p:sp>
      <p:sp>
        <p:nvSpPr>
          <p:cNvPr id="125955" name="Content Placeholder 2"/>
          <p:cNvSpPr>
            <a:spLocks noGrp="1"/>
          </p:cNvSpPr>
          <p:nvPr>
            <p:ph idx="1"/>
          </p:nvPr>
        </p:nvSpPr>
        <p:spPr/>
        <p:txBody>
          <a:bodyPr/>
          <a:lstStyle/>
          <a:p>
            <a:r>
              <a:rPr lang="en-US" altLang="en-US" dirty="0" err="1" smtClean="0"/>
              <a:t>Toán</a:t>
            </a:r>
            <a:r>
              <a:rPr lang="en-US" altLang="en-US" dirty="0" smtClean="0"/>
              <a:t> </a:t>
            </a:r>
            <a:r>
              <a:rPr lang="en-US" altLang="en-US" dirty="0" err="1" smtClean="0"/>
              <a:t>tử</a:t>
            </a:r>
            <a:r>
              <a:rPr lang="en-US" altLang="en-US" dirty="0" smtClean="0"/>
              <a:t> error @ </a:t>
            </a:r>
            <a:r>
              <a:rPr lang="en-US" altLang="en-US" dirty="0" err="1" smtClean="0">
                <a:solidFill>
                  <a:srgbClr val="09029C"/>
                </a:solidFill>
              </a:rPr>
              <a:t>ngăn</a:t>
            </a:r>
            <a:r>
              <a:rPr lang="en-US" altLang="en-US" dirty="0" smtClean="0">
                <a:solidFill>
                  <a:srgbClr val="09029C"/>
                </a:solidFill>
              </a:rPr>
              <a:t> </a:t>
            </a:r>
            <a:r>
              <a:rPr lang="en-US" altLang="en-US" dirty="0" err="1" smtClean="0">
                <a:solidFill>
                  <a:srgbClr val="09029C"/>
                </a:solidFill>
              </a:rPr>
              <a:t>không</a:t>
            </a:r>
            <a:r>
              <a:rPr lang="en-US" altLang="en-US" dirty="0" smtClean="0">
                <a:solidFill>
                  <a:srgbClr val="09029C"/>
                </a:solidFill>
              </a:rPr>
              <a:t> </a:t>
            </a:r>
            <a:r>
              <a:rPr lang="en-US" altLang="en-US" dirty="0" err="1" smtClean="0">
                <a:solidFill>
                  <a:srgbClr val="09029C"/>
                </a:solidFill>
              </a:rPr>
              <a:t>cho</a:t>
            </a:r>
            <a:r>
              <a:rPr lang="en-US" altLang="en-US" dirty="0" smtClean="0">
                <a:solidFill>
                  <a:srgbClr val="09029C"/>
                </a:solidFill>
              </a:rPr>
              <a:t> </a:t>
            </a:r>
            <a:r>
              <a:rPr lang="en-US" altLang="en-US" dirty="0" err="1" smtClean="0">
                <a:solidFill>
                  <a:srgbClr val="09029C"/>
                </a:solidFill>
              </a:rPr>
              <a:t>thông</a:t>
            </a:r>
            <a:r>
              <a:rPr lang="en-US" altLang="en-US" dirty="0" smtClean="0">
                <a:solidFill>
                  <a:srgbClr val="09029C"/>
                </a:solidFill>
              </a:rPr>
              <a:t> </a:t>
            </a:r>
            <a:r>
              <a:rPr lang="en-US" altLang="en-US" dirty="0" err="1" smtClean="0">
                <a:solidFill>
                  <a:srgbClr val="09029C"/>
                </a:solidFill>
              </a:rPr>
              <a:t>báo</a:t>
            </a:r>
            <a:r>
              <a:rPr lang="en-US" altLang="en-US" dirty="0" smtClean="0">
                <a:solidFill>
                  <a:srgbClr val="09029C"/>
                </a:solidFill>
              </a:rPr>
              <a:t> </a:t>
            </a:r>
            <a:r>
              <a:rPr lang="en-US" altLang="en-US" dirty="0" err="1" smtClean="0">
                <a:solidFill>
                  <a:srgbClr val="09029C"/>
                </a:solidFill>
              </a:rPr>
              <a:t>lỗi</a:t>
            </a:r>
            <a:r>
              <a:rPr lang="en-US" altLang="en-US" dirty="0" smtClean="0">
                <a:solidFill>
                  <a:srgbClr val="09029C"/>
                </a:solidFill>
              </a:rPr>
              <a:t> </a:t>
            </a:r>
            <a:r>
              <a:rPr lang="en-US" altLang="en-US" dirty="0" err="1" smtClean="0">
                <a:solidFill>
                  <a:srgbClr val="09029C"/>
                </a:solidFill>
              </a:rPr>
              <a:t>nếu</a:t>
            </a:r>
            <a:r>
              <a:rPr lang="en-US" altLang="en-US" dirty="0" smtClean="0">
                <a:solidFill>
                  <a:srgbClr val="09029C"/>
                </a:solidFill>
              </a:rPr>
              <a:t> </a:t>
            </a:r>
            <a:r>
              <a:rPr lang="en-US" altLang="en-US" dirty="0" err="1" smtClean="0">
                <a:solidFill>
                  <a:srgbClr val="09029C"/>
                </a:solidFill>
              </a:rPr>
              <a:t>có</a:t>
            </a:r>
            <a:r>
              <a:rPr lang="en-US" altLang="en-US" dirty="0" smtClean="0">
                <a:solidFill>
                  <a:srgbClr val="09029C"/>
                </a:solidFill>
              </a:rPr>
              <a:t> </a:t>
            </a:r>
            <a:r>
              <a:rPr lang="en-US" altLang="en-US" dirty="0" err="1" smtClean="0">
                <a:solidFill>
                  <a:srgbClr val="09029C"/>
                </a:solidFill>
              </a:rPr>
              <a:t>lỗi</a:t>
            </a:r>
            <a:r>
              <a:rPr lang="en-US" altLang="en-US" dirty="0" smtClean="0">
                <a:solidFill>
                  <a:srgbClr val="09029C"/>
                </a:solidFill>
              </a:rPr>
              <a:t> </a:t>
            </a:r>
            <a:r>
              <a:rPr lang="en-US" altLang="en-US" dirty="0" err="1" smtClean="0">
                <a:solidFill>
                  <a:srgbClr val="09029C"/>
                </a:solidFill>
              </a:rPr>
              <a:t>thực</a:t>
            </a:r>
            <a:r>
              <a:rPr lang="en-US" altLang="en-US" dirty="0" smtClean="0">
                <a:solidFill>
                  <a:srgbClr val="09029C"/>
                </a:solidFill>
              </a:rPr>
              <a:t> </a:t>
            </a:r>
            <a:r>
              <a:rPr lang="en-US" altLang="en-US" dirty="0" err="1" smtClean="0">
                <a:solidFill>
                  <a:srgbClr val="09029C"/>
                </a:solidFill>
              </a:rPr>
              <a:t>thi</a:t>
            </a:r>
            <a:r>
              <a:rPr lang="en-US" altLang="en-US" dirty="0" smtClean="0">
                <a:solidFill>
                  <a:srgbClr val="09029C"/>
                </a:solidFill>
              </a:rPr>
              <a:t> </a:t>
            </a:r>
            <a:r>
              <a:rPr lang="en-US" altLang="en-US" dirty="0" err="1" smtClean="0">
                <a:solidFill>
                  <a:srgbClr val="09029C"/>
                </a:solidFill>
              </a:rPr>
              <a:t>xảy</a:t>
            </a:r>
            <a:r>
              <a:rPr lang="en-US" altLang="en-US" dirty="0" smtClean="0">
                <a:solidFill>
                  <a:srgbClr val="09029C"/>
                </a:solidFill>
              </a:rPr>
              <a:t> </a:t>
            </a:r>
            <a:r>
              <a:rPr lang="en-US" altLang="en-US" dirty="0" err="1" smtClean="0">
                <a:solidFill>
                  <a:srgbClr val="09029C"/>
                </a:solidFill>
              </a:rPr>
              <a:t>ra.</a:t>
            </a:r>
            <a:endParaRPr lang="en-US" altLang="en-US" dirty="0" smtClean="0">
              <a:solidFill>
                <a:srgbClr val="09029C"/>
              </a:solidFill>
            </a:endParaRPr>
          </a:p>
          <a:p>
            <a:pPr marL="256967" lvl="1" indent="-256967">
              <a:buClr>
                <a:srgbClr val="2060E0"/>
              </a:buClr>
              <a:buFont typeface="Wingdings" panose="05000000000000000000" pitchFamily="2" charset="2"/>
              <a:buChar char="ü"/>
            </a:pPr>
            <a:r>
              <a:rPr lang="en-US" altLang="en-US" sz="2125" dirty="0" err="1">
                <a:solidFill>
                  <a:srgbClr val="09029C"/>
                </a:solidFill>
              </a:rPr>
              <a:t>Ví</a:t>
            </a:r>
            <a:r>
              <a:rPr lang="en-US" altLang="en-US" sz="2125" dirty="0">
                <a:solidFill>
                  <a:srgbClr val="09029C"/>
                </a:solidFill>
              </a:rPr>
              <a:t> </a:t>
            </a:r>
            <a:r>
              <a:rPr lang="en-US" altLang="en-US" sz="2125" dirty="0" err="1">
                <a:solidFill>
                  <a:srgbClr val="09029C"/>
                </a:solidFill>
              </a:rPr>
              <a:t>dụ</a:t>
            </a:r>
            <a:r>
              <a:rPr lang="en-US" altLang="en-US" sz="2125" dirty="0">
                <a:solidFill>
                  <a:srgbClr val="09029C"/>
                </a:solidFill>
              </a:rPr>
              <a:t> : $a=10; $b=0; </a:t>
            </a:r>
            <a:r>
              <a:rPr lang="en-US" altLang="en-US" sz="2125" dirty="0">
                <a:solidFill>
                  <a:srgbClr val="C00000"/>
                </a:solidFill>
              </a:rPr>
              <a:t>$c=@$a/$b</a:t>
            </a:r>
            <a:endParaRPr lang="en-US" altLang="en-US" dirty="0" smtClean="0">
              <a:solidFill>
                <a:srgbClr val="C00000"/>
              </a:solidFill>
            </a:endParaRPr>
          </a:p>
          <a:p>
            <a:endParaRPr lang="en-US" altLang="en-US" dirty="0" smtClean="0"/>
          </a:p>
        </p:txBody>
      </p:sp>
    </p:spTree>
    <p:extLst>
      <p:ext uri="{BB962C8B-B14F-4D97-AF65-F5344CB8AC3E}">
        <p14:creationId xmlns:p14="http://schemas.microsoft.com/office/powerpoint/2010/main" val="2253077144"/>
      </p:ext>
    </p:extLst>
  </p:cSld>
  <p:clrMapOvr>
    <a:masterClrMapping/>
  </p:clrMapOvr>
  <p:transition spd="slow">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800100"/>
          </a:xfrm>
        </p:spPr>
        <p:txBody>
          <a:bodyPr/>
          <a:lstStyle/>
          <a:p>
            <a:pPr>
              <a:defRPr/>
            </a:pPr>
            <a:r>
              <a:rPr lang="en-US" dirty="0" err="1" smtClean="0"/>
              <a:t>Thứ</a:t>
            </a:r>
            <a:r>
              <a:rPr lang="en-US" dirty="0" smtClean="0"/>
              <a:t> </a:t>
            </a:r>
            <a:r>
              <a:rPr lang="en-US" dirty="0" err="1" smtClean="0"/>
              <a:t>tự</a:t>
            </a:r>
            <a:r>
              <a:rPr lang="en-US" dirty="0" smtClean="0"/>
              <a:t> </a:t>
            </a:r>
            <a:r>
              <a:rPr lang="en-US" dirty="0" err="1" smtClean="0"/>
              <a:t>ưu</a:t>
            </a:r>
            <a:r>
              <a:rPr lang="en-US" dirty="0" smtClean="0"/>
              <a:t> </a:t>
            </a:r>
            <a:r>
              <a:rPr lang="en-US" dirty="0" err="1" smtClean="0"/>
              <a:t>tiên</a:t>
            </a:r>
            <a:r>
              <a:rPr lang="en-US" dirty="0" smtClean="0"/>
              <a:t> </a:t>
            </a:r>
            <a:r>
              <a:rPr lang="en-US" dirty="0" err="1" smtClean="0"/>
              <a:t>phép</a:t>
            </a:r>
            <a:r>
              <a:rPr lang="en-US" dirty="0" smtClean="0"/>
              <a:t> </a:t>
            </a:r>
            <a:r>
              <a:rPr lang="en-US" dirty="0" err="1" smtClean="0"/>
              <a:t>toán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4433316"/>
              </p:ext>
            </p:extLst>
          </p:nvPr>
        </p:nvGraphicFramePr>
        <p:xfrm>
          <a:off x="990601" y="1028700"/>
          <a:ext cx="7924799" cy="5676899"/>
        </p:xfrm>
        <a:graphic>
          <a:graphicData uri="http://schemas.openxmlformats.org/drawingml/2006/table">
            <a:tbl>
              <a:tblPr firstRow="1" bandRow="1">
                <a:tableStyleId>{21E4AEA4-8DFA-4A89-87EB-49C32662AFE0}</a:tableStyleId>
              </a:tblPr>
              <a:tblGrid>
                <a:gridCol w="507939"/>
                <a:gridCol w="2596136"/>
                <a:gridCol w="2144634"/>
                <a:gridCol w="2676090"/>
              </a:tblGrid>
              <a:tr h="411351">
                <a:tc>
                  <a:txBody>
                    <a:bodyPr/>
                    <a:lstStyle/>
                    <a:p>
                      <a:pPr algn="ctr"/>
                      <a:r>
                        <a:rPr lang="en-US" sz="1500" dirty="0" smtClean="0"/>
                        <a:t>TT</a:t>
                      </a:r>
                      <a:endParaRPr lang="en-US" sz="1500" dirty="0"/>
                    </a:p>
                  </a:txBody>
                  <a:tcPr marL="57150" marR="57150" marT="28556" marB="2855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500" smtClean="0"/>
                        <a:t>Toán</a:t>
                      </a:r>
                      <a:r>
                        <a:rPr lang="en-US" sz="1500" baseline="0" smtClean="0"/>
                        <a:t> tử</a:t>
                      </a:r>
                      <a:endParaRPr lang="en-US" sz="1500"/>
                    </a:p>
                  </a:txBody>
                  <a:tcPr marL="57150" marR="57150" marT="28556" marB="28556">
                    <a:lnT w="12700" cap="flat" cmpd="sng" algn="ctr">
                      <a:solidFill>
                        <a:schemeClr val="tx1"/>
                      </a:solidFill>
                      <a:prstDash val="solid"/>
                      <a:round/>
                      <a:headEnd type="none" w="med" len="med"/>
                      <a:tailEnd type="none" w="med" len="med"/>
                    </a:lnT>
                  </a:tcPr>
                </a:tc>
                <a:tc>
                  <a:txBody>
                    <a:bodyPr/>
                    <a:lstStyle/>
                    <a:p>
                      <a:pPr algn="ctr"/>
                      <a:r>
                        <a:rPr lang="en-US" sz="1500" smtClean="0"/>
                        <a:t>Quy tắc</a:t>
                      </a:r>
                      <a:r>
                        <a:rPr lang="en-US" sz="1500" baseline="0" smtClean="0"/>
                        <a:t> liên kết</a:t>
                      </a:r>
                      <a:endParaRPr lang="en-US" sz="1500"/>
                    </a:p>
                  </a:txBody>
                  <a:tcPr marL="57150" marR="57150" marT="28556" marB="28556">
                    <a:lnT w="12700" cap="flat" cmpd="sng" algn="ctr">
                      <a:solidFill>
                        <a:schemeClr val="tx1"/>
                      </a:solidFill>
                      <a:prstDash val="solid"/>
                      <a:round/>
                      <a:headEnd type="none" w="med" len="med"/>
                      <a:tailEnd type="none" w="med" len="med"/>
                    </a:lnT>
                  </a:tcPr>
                </a:tc>
                <a:tc>
                  <a:txBody>
                    <a:bodyPr/>
                    <a:lstStyle/>
                    <a:p>
                      <a:pPr algn="ctr"/>
                      <a:r>
                        <a:rPr lang="en-US" sz="1500" smtClean="0"/>
                        <a:t>Ghi chú</a:t>
                      </a:r>
                      <a:endParaRPr lang="en-US" sz="1500"/>
                    </a:p>
                  </a:txBody>
                  <a:tcPr marL="57150" marR="57150" marT="28556" marB="2855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740466">
                <a:tc>
                  <a:txBody>
                    <a:bodyPr/>
                    <a:lstStyle/>
                    <a:p>
                      <a:pPr algn="ctr"/>
                      <a:r>
                        <a:rPr lang="en-US" sz="1500" smtClean="0"/>
                        <a:t>1</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dirty="0" smtClean="0"/>
                        <a:t>new</a:t>
                      </a:r>
                      <a:endParaRPr lang="en-US" sz="1500" dirty="0"/>
                    </a:p>
                  </a:txBody>
                  <a:tcPr marL="57150" marR="57150" marT="28556" marB="28556" anchor="ctr"/>
                </a:tc>
                <a:tc>
                  <a:txBody>
                    <a:bodyPr/>
                    <a:lstStyle/>
                    <a:p>
                      <a:pPr algn="ctr"/>
                      <a:endParaRPr lang="en-US" sz="1500"/>
                    </a:p>
                  </a:txBody>
                  <a:tcPr marL="57150" marR="57150" marT="28556" marB="28556" anchor="ctr"/>
                </a:tc>
                <a:tc>
                  <a:txBody>
                    <a:bodyPr/>
                    <a:lstStyle/>
                    <a:p>
                      <a:r>
                        <a:rPr lang="en-US" sz="1500" smtClean="0"/>
                        <a:t>Tạo</a:t>
                      </a:r>
                      <a:r>
                        <a:rPr lang="en-US" sz="1500" baseline="0" smtClean="0"/>
                        <a:t> đối tượng từ 1 class</a:t>
                      </a:r>
                      <a:endParaRPr lang="en-US" sz="1500"/>
                    </a:p>
                  </a:txBody>
                  <a:tcPr marL="57150" marR="57150" marT="28556" marB="28556" anchor="ctr">
                    <a:lnR w="12700" cap="flat" cmpd="sng" algn="ctr">
                      <a:solidFill>
                        <a:schemeClr val="tx1"/>
                      </a:solidFill>
                      <a:prstDash val="solid"/>
                      <a:round/>
                      <a:headEnd type="none" w="med" len="med"/>
                      <a:tailEnd type="none" w="med" len="med"/>
                    </a:lnR>
                  </a:tcPr>
                </a:tc>
              </a:tr>
              <a:tr h="740476">
                <a:tc>
                  <a:txBody>
                    <a:bodyPr/>
                    <a:lstStyle/>
                    <a:p>
                      <a:pPr algn="ctr"/>
                      <a:r>
                        <a:rPr lang="en-US" sz="1500" smtClean="0"/>
                        <a:t>2</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dirty="0" smtClean="0"/>
                        <a:t>[</a:t>
                      </a:r>
                      <a:r>
                        <a:rPr lang="en-US" sz="1500" baseline="0" dirty="0" smtClean="0"/>
                        <a:t> ]</a:t>
                      </a:r>
                      <a:endParaRPr lang="en-US" sz="1500" dirty="0"/>
                    </a:p>
                  </a:txBody>
                  <a:tcPr marL="57150" marR="57150" marT="28556" marB="28556" anchor="ctr"/>
                </a:tc>
                <a:tc>
                  <a:txBody>
                    <a:bodyPr/>
                    <a:lstStyle/>
                    <a:p>
                      <a:pPr algn="ctr"/>
                      <a:r>
                        <a:rPr lang="en-US" sz="1500" smtClean="0"/>
                        <a:t>Bên</a:t>
                      </a:r>
                      <a:r>
                        <a:rPr lang="en-US" sz="1500" baseline="0" smtClean="0"/>
                        <a:t> phải trước</a:t>
                      </a:r>
                      <a:endParaRPr lang="en-US" sz="1500"/>
                    </a:p>
                  </a:txBody>
                  <a:tcPr marL="57150" marR="57150" marT="28556" marB="28556" anchor="ctr"/>
                </a:tc>
                <a:tc>
                  <a:txBody>
                    <a:bodyPr/>
                    <a:lstStyle/>
                    <a:p>
                      <a:r>
                        <a:rPr lang="en-US" sz="1500" smtClean="0"/>
                        <a:t>Truy cập</a:t>
                      </a:r>
                      <a:r>
                        <a:rPr lang="en-US" sz="1500" baseline="0" smtClean="0"/>
                        <a:t> 1 phần tử của mảng</a:t>
                      </a:r>
                      <a:endParaRPr lang="en-US" sz="1500"/>
                    </a:p>
                  </a:txBody>
                  <a:tcPr marL="57150" marR="57150" marT="28556" marB="28556" anchor="ctr">
                    <a:lnR w="12700" cap="flat" cmpd="sng" algn="ctr">
                      <a:solidFill>
                        <a:schemeClr val="tx1"/>
                      </a:solidFill>
                      <a:prstDash val="solid"/>
                      <a:round/>
                      <a:headEnd type="none" w="med" len="med"/>
                      <a:tailEnd type="none" w="med" len="med"/>
                    </a:lnR>
                  </a:tcPr>
                </a:tc>
              </a:tr>
              <a:tr h="411351">
                <a:tc>
                  <a:txBody>
                    <a:bodyPr/>
                    <a:lstStyle/>
                    <a:p>
                      <a:pPr algn="ctr"/>
                      <a:r>
                        <a:rPr lang="en-US" sz="1500" smtClean="0"/>
                        <a:t>3</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a:t>
                      </a:r>
                      <a:endParaRPr lang="en-US" sz="1500"/>
                    </a:p>
                  </a:txBody>
                  <a:tcPr marL="57150" marR="57150" marT="28556" marB="28556" anchor="ctr"/>
                </a:tc>
                <a:tc>
                  <a:txBody>
                    <a:bodyPr/>
                    <a:lstStyle/>
                    <a:p>
                      <a:pPr algn="ctr"/>
                      <a:endParaRPr lang="en-US" sz="1500"/>
                    </a:p>
                  </a:txBody>
                  <a:tcPr marL="57150" marR="57150" marT="28556" marB="28556" anchor="ctr"/>
                </a:tc>
                <a:tc>
                  <a:txBody>
                    <a:bodyPr/>
                    <a:lstStyle/>
                    <a:p>
                      <a:r>
                        <a:rPr lang="en-US" sz="1500" smtClean="0"/>
                        <a:t>Tăng/giảm</a:t>
                      </a:r>
                      <a:r>
                        <a:rPr lang="en-US" sz="1500" baseline="0" smtClean="0"/>
                        <a:t> 1 đơn vị</a:t>
                      </a:r>
                      <a:endParaRPr lang="en-US" sz="1500"/>
                    </a:p>
                  </a:txBody>
                  <a:tcPr marL="57150" marR="57150" marT="28556" marB="28556" anchor="ctr">
                    <a:lnR w="12700" cap="flat" cmpd="sng" algn="ctr">
                      <a:solidFill>
                        <a:schemeClr val="tx1"/>
                      </a:solidFill>
                      <a:prstDash val="solid"/>
                      <a:round/>
                      <a:headEnd type="none" w="med" len="med"/>
                      <a:tailEnd type="none" w="med" len="med"/>
                    </a:lnR>
                  </a:tcPr>
                </a:tc>
              </a:tr>
              <a:tr h="1069601">
                <a:tc>
                  <a:txBody>
                    <a:bodyPr/>
                    <a:lstStyle/>
                    <a:p>
                      <a:pPr algn="ctr"/>
                      <a:r>
                        <a:rPr lang="en-US" sz="1500" smtClean="0"/>
                        <a:t>4</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 - </a:t>
                      </a:r>
                      <a:br>
                        <a:rPr lang="en-US" sz="1500" smtClean="0"/>
                      </a:br>
                      <a:r>
                        <a:rPr lang="en-US" sz="1500" smtClean="0"/>
                        <a:t>(int) (float) (string) (aray)</a:t>
                      </a:r>
                      <a:r>
                        <a:rPr lang="en-US" sz="1500" baseline="0" smtClean="0"/>
                        <a:t> (object) @</a:t>
                      </a:r>
                      <a:endParaRPr lang="en-US" sz="1500"/>
                    </a:p>
                  </a:txBody>
                  <a:tcPr marL="57150" marR="57150" marT="28556" marB="28556" anchor="ctr"/>
                </a:tc>
                <a:tc>
                  <a:txBody>
                    <a:bodyPr/>
                    <a:lstStyle/>
                    <a:p>
                      <a:pPr algn="ct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tr>
              <a:tr h="411351">
                <a:tc>
                  <a:txBody>
                    <a:bodyPr/>
                    <a:lstStyle/>
                    <a:p>
                      <a:pPr algn="ctr"/>
                      <a:r>
                        <a:rPr lang="en-US" sz="1500" smtClean="0"/>
                        <a:t>5</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  %</a:t>
                      </a:r>
                      <a:endParaRPr lang="en-US" sz="1500"/>
                    </a:p>
                  </a:txBody>
                  <a:tcPr marL="57150" marR="57150" marT="28556" marB="28556" anchor="ctr"/>
                </a:tc>
                <a:tc>
                  <a:txBody>
                    <a:bodyPr/>
                    <a:lstStyle/>
                    <a:p>
                      <a:pPr algn="ctr"/>
                      <a:r>
                        <a:rPr lang="en-US" sz="1500" smtClean="0"/>
                        <a:t>Bên</a:t>
                      </a:r>
                      <a:r>
                        <a:rPr lang="en-US" sz="1500" baseline="0" smtClean="0"/>
                        <a:t> trái trước</a:t>
                      </a: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tr>
              <a:tr h="411351">
                <a:tc>
                  <a:txBody>
                    <a:bodyPr/>
                    <a:lstStyle/>
                    <a:p>
                      <a:pPr algn="ctr"/>
                      <a:r>
                        <a:rPr lang="en-US" sz="1500" smtClean="0"/>
                        <a:t>6</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  .</a:t>
                      </a:r>
                      <a:endParaRPr lang="en-US" sz="1500"/>
                    </a:p>
                  </a:txBody>
                  <a:tcPr marL="57150" marR="57150" marT="28556" marB="28556" anchor="ctr"/>
                </a:tc>
                <a:tc>
                  <a:txBody>
                    <a:bodyPr/>
                    <a:lstStyle/>
                    <a:p>
                      <a:pPr algn="ctr"/>
                      <a:r>
                        <a:rPr lang="en-US" sz="1500" smtClean="0"/>
                        <a:t>Bên</a:t>
                      </a:r>
                      <a:r>
                        <a:rPr lang="en-US" sz="1500" baseline="0" smtClean="0"/>
                        <a:t> trái trước</a:t>
                      </a: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tr>
              <a:tr h="411351">
                <a:tc>
                  <a:txBody>
                    <a:bodyPr/>
                    <a:lstStyle/>
                    <a:p>
                      <a:pPr algn="ctr"/>
                      <a:r>
                        <a:rPr lang="en-US" sz="1500" smtClean="0"/>
                        <a:t>7</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&lt;&lt;   &gt;&gt;</a:t>
                      </a:r>
                      <a:endParaRPr lang="en-US" sz="1500"/>
                    </a:p>
                  </a:txBody>
                  <a:tcPr marL="57150" marR="57150" marT="28556" marB="28556" anchor="ctr"/>
                </a:tc>
                <a:tc>
                  <a:txBody>
                    <a:bodyPr/>
                    <a:lstStyle/>
                    <a:p>
                      <a:pPr algn="ctr"/>
                      <a:r>
                        <a:rPr lang="en-US" sz="1500" smtClean="0"/>
                        <a:t>Bên</a:t>
                      </a:r>
                      <a:r>
                        <a:rPr lang="en-US" sz="1500" baseline="0" smtClean="0"/>
                        <a:t> trái trước</a:t>
                      </a: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tr>
              <a:tr h="1069601">
                <a:tc>
                  <a:txBody>
                    <a:bodyPr/>
                    <a:lstStyle/>
                    <a:p>
                      <a:pPr algn="ctr"/>
                      <a:r>
                        <a:rPr lang="en-US" sz="1500" smtClean="0"/>
                        <a:t>8</a:t>
                      </a:r>
                      <a:endParaRPr lang="en-US" sz="1500"/>
                    </a:p>
                  </a:txBody>
                  <a:tcPr marL="57150" marR="57150" marT="28556" marB="28556"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500" smtClean="0"/>
                        <a:t>==  !=  ===  !===</a:t>
                      </a:r>
                      <a:endParaRPr lang="en-US" sz="1500"/>
                    </a:p>
                  </a:txBody>
                  <a:tcPr marL="57150" marR="57150" marT="28556" marB="28556" anchor="ctr">
                    <a:lnB w="12700" cap="flat" cmpd="sng" algn="ctr">
                      <a:solidFill>
                        <a:schemeClr val="tx1"/>
                      </a:solidFill>
                      <a:prstDash val="solid"/>
                      <a:round/>
                      <a:headEnd type="none" w="med" len="med"/>
                      <a:tailEnd type="none" w="med" len="med"/>
                    </a:lnB>
                  </a:tcPr>
                </a:tc>
                <a:tc>
                  <a:txBody>
                    <a:bodyPr/>
                    <a:lstStyle/>
                    <a:p>
                      <a:pPr algn="ctr"/>
                      <a:endParaRPr lang="en-US" sz="1500"/>
                    </a:p>
                  </a:txBody>
                  <a:tcPr marL="57150" marR="57150" marT="28556" marB="28556" anchor="ctr">
                    <a:lnB w="12700" cap="flat" cmpd="sng" algn="ctr">
                      <a:solidFill>
                        <a:schemeClr val="tx1"/>
                      </a:solidFill>
                      <a:prstDash val="solid"/>
                      <a:round/>
                      <a:headEnd type="none" w="med" len="med"/>
                      <a:tailEnd type="none" w="med" len="med"/>
                    </a:lnB>
                  </a:tcPr>
                </a:tc>
                <a:tc>
                  <a:txBody>
                    <a:bodyPr/>
                    <a:lstStyle/>
                    <a:p>
                      <a:r>
                        <a:rPr lang="en-US" sz="1500" dirty="0" err="1" smtClean="0"/>
                        <a:t>Chỉ</a:t>
                      </a:r>
                      <a:r>
                        <a:rPr lang="en-US" sz="1500" baseline="0" dirty="0" smtClean="0"/>
                        <a:t> </a:t>
                      </a:r>
                      <a:r>
                        <a:rPr lang="en-US" sz="1500" baseline="0" dirty="0" err="1" smtClean="0"/>
                        <a:t>áp</a:t>
                      </a:r>
                      <a:r>
                        <a:rPr lang="en-US" sz="1500" baseline="0" dirty="0" smtClean="0"/>
                        <a:t> </a:t>
                      </a:r>
                      <a:r>
                        <a:rPr lang="en-US" sz="1500" baseline="0" dirty="0" err="1" smtClean="0"/>
                        <a:t>dụng</a:t>
                      </a:r>
                      <a:r>
                        <a:rPr lang="en-US" sz="1500" baseline="0" dirty="0" smtClean="0"/>
                        <a:t> </a:t>
                      </a:r>
                      <a:r>
                        <a:rPr lang="en-US" sz="1500" baseline="0" dirty="0" err="1" smtClean="0"/>
                        <a:t>trên</a:t>
                      </a:r>
                      <a:r>
                        <a:rPr lang="en-US" sz="1500" baseline="0" dirty="0" smtClean="0"/>
                        <a:t> 2 </a:t>
                      </a:r>
                      <a:r>
                        <a:rPr lang="en-US" sz="1500" baseline="0" dirty="0" err="1" smtClean="0"/>
                        <a:t>toán</a:t>
                      </a:r>
                      <a:r>
                        <a:rPr lang="en-US" sz="1500" baseline="0" dirty="0" smtClean="0"/>
                        <a:t> </a:t>
                      </a:r>
                      <a:r>
                        <a:rPr lang="en-US" sz="1500" baseline="0" dirty="0" err="1" smtClean="0"/>
                        <a:t>hạng</a:t>
                      </a:r>
                      <a:r>
                        <a:rPr lang="en-US" sz="1500" baseline="0" dirty="0" smtClean="0"/>
                        <a:t> </a:t>
                      </a:r>
                      <a:r>
                        <a:rPr lang="en-US" sz="1500" baseline="0" dirty="0" err="1" smtClean="0"/>
                        <a:t>nên</a:t>
                      </a:r>
                      <a:r>
                        <a:rPr lang="en-US" sz="1500" baseline="0" dirty="0" smtClean="0"/>
                        <a:t> </a:t>
                      </a:r>
                      <a:r>
                        <a:rPr lang="en-US" sz="1500" baseline="0" dirty="0" err="1" smtClean="0"/>
                        <a:t>không</a:t>
                      </a:r>
                      <a:r>
                        <a:rPr lang="en-US" sz="1500" baseline="0" dirty="0" smtClean="0"/>
                        <a:t> </a:t>
                      </a:r>
                      <a:r>
                        <a:rPr lang="en-US" sz="1500" baseline="0" dirty="0" err="1" smtClean="0"/>
                        <a:t>có</a:t>
                      </a:r>
                      <a:r>
                        <a:rPr lang="en-US" sz="1500" baseline="0" dirty="0" smtClean="0"/>
                        <a:t> </a:t>
                      </a:r>
                      <a:r>
                        <a:rPr lang="en-US" sz="1500" baseline="0" dirty="0" err="1" smtClean="0"/>
                        <a:t>quy</a:t>
                      </a:r>
                      <a:r>
                        <a:rPr lang="en-US" sz="1500" baseline="0" dirty="0" smtClean="0"/>
                        <a:t> </a:t>
                      </a:r>
                      <a:r>
                        <a:rPr lang="en-US" sz="1500" baseline="0" dirty="0" err="1" smtClean="0"/>
                        <a:t>tắc</a:t>
                      </a:r>
                      <a:r>
                        <a:rPr lang="en-US" sz="1500" baseline="0" dirty="0" smtClean="0"/>
                        <a:t> </a:t>
                      </a:r>
                      <a:r>
                        <a:rPr lang="en-US" sz="1500" baseline="0" dirty="0" err="1" smtClean="0"/>
                        <a:t>liên</a:t>
                      </a:r>
                      <a:r>
                        <a:rPr lang="en-US" sz="1500" baseline="0" dirty="0" smtClean="0"/>
                        <a:t> </a:t>
                      </a:r>
                      <a:r>
                        <a:rPr lang="en-US" sz="1500" baseline="0" dirty="0" err="1" smtClean="0"/>
                        <a:t>kết</a:t>
                      </a:r>
                      <a:endParaRPr lang="en-US" sz="1500" dirty="0"/>
                    </a:p>
                  </a:txBody>
                  <a:tcPr marL="57150" marR="57150" marT="28556" marB="28556"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45672118"/>
      </p:ext>
    </p:extLst>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800100"/>
          </a:xfrm>
        </p:spPr>
        <p:txBody>
          <a:bodyPr/>
          <a:lstStyle/>
          <a:p>
            <a:pPr>
              <a:defRPr/>
            </a:pPr>
            <a:r>
              <a:rPr lang="en-US" dirty="0" err="1" smtClean="0"/>
              <a:t>Thứ</a:t>
            </a:r>
            <a:r>
              <a:rPr lang="en-US" dirty="0" smtClean="0"/>
              <a:t> </a:t>
            </a:r>
            <a:r>
              <a:rPr lang="en-US" dirty="0" err="1" smtClean="0"/>
              <a:t>tự</a:t>
            </a:r>
            <a:r>
              <a:rPr lang="en-US" dirty="0" smtClean="0"/>
              <a:t> </a:t>
            </a:r>
            <a:r>
              <a:rPr lang="en-US" dirty="0" err="1" smtClean="0"/>
              <a:t>ưu</a:t>
            </a:r>
            <a:r>
              <a:rPr lang="en-US" dirty="0" smtClean="0"/>
              <a:t> </a:t>
            </a:r>
            <a:r>
              <a:rPr lang="en-US" dirty="0" err="1" smtClean="0"/>
              <a:t>tiên</a:t>
            </a:r>
            <a:r>
              <a:rPr lang="en-US" dirty="0" smtClean="0"/>
              <a:t> </a:t>
            </a:r>
            <a:r>
              <a:rPr lang="en-US" dirty="0" err="1" smtClean="0"/>
              <a:t>phép</a:t>
            </a:r>
            <a:r>
              <a:rPr lang="en-US" dirty="0" smtClean="0"/>
              <a:t> </a:t>
            </a:r>
            <a:r>
              <a:rPr lang="en-US" dirty="0" err="1" smtClean="0"/>
              <a:t>toán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03119859"/>
              </p:ext>
            </p:extLst>
          </p:nvPr>
        </p:nvGraphicFramePr>
        <p:xfrm>
          <a:off x="1066800" y="1143001"/>
          <a:ext cx="7467600" cy="5486398"/>
        </p:xfrm>
        <a:graphic>
          <a:graphicData uri="http://schemas.openxmlformats.org/drawingml/2006/table">
            <a:tbl>
              <a:tblPr firstRow="1" bandRow="1">
                <a:tableStyleId>{21E4AEA4-8DFA-4A89-87EB-49C32662AFE0}</a:tableStyleId>
              </a:tblPr>
              <a:tblGrid>
                <a:gridCol w="478635"/>
                <a:gridCol w="3297267"/>
                <a:gridCol w="2180450"/>
                <a:gridCol w="1511248"/>
              </a:tblGrid>
              <a:tr h="428622">
                <a:tc>
                  <a:txBody>
                    <a:bodyPr/>
                    <a:lstStyle/>
                    <a:p>
                      <a:pPr algn="ctr"/>
                      <a:r>
                        <a:rPr lang="en-US" sz="1500" dirty="0" smtClean="0"/>
                        <a:t>TT</a:t>
                      </a:r>
                      <a:endParaRPr lang="en-US" sz="1500" dirty="0"/>
                    </a:p>
                  </a:txBody>
                  <a:tcPr marL="57150" marR="57150" marT="28560" marB="285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500" dirty="0" err="1" smtClean="0"/>
                        <a:t>Toán</a:t>
                      </a:r>
                      <a:r>
                        <a:rPr lang="en-US" sz="1500" baseline="0" dirty="0" smtClean="0"/>
                        <a:t> </a:t>
                      </a:r>
                      <a:r>
                        <a:rPr lang="en-US" sz="1500" baseline="0" dirty="0" err="1" smtClean="0"/>
                        <a:t>tử</a:t>
                      </a:r>
                      <a:endParaRPr lang="en-US" sz="1500" dirty="0"/>
                    </a:p>
                  </a:txBody>
                  <a:tcPr marL="57150" marR="57150" marT="28560" marB="28560">
                    <a:lnT w="12700" cap="flat" cmpd="sng" algn="ctr">
                      <a:solidFill>
                        <a:schemeClr val="tx1"/>
                      </a:solidFill>
                      <a:prstDash val="solid"/>
                      <a:round/>
                      <a:headEnd type="none" w="med" len="med"/>
                      <a:tailEnd type="none" w="med" len="med"/>
                    </a:lnT>
                  </a:tcPr>
                </a:tc>
                <a:tc>
                  <a:txBody>
                    <a:bodyPr/>
                    <a:lstStyle/>
                    <a:p>
                      <a:pPr algn="ctr"/>
                      <a:r>
                        <a:rPr lang="en-US" sz="1500" smtClean="0"/>
                        <a:t>Quy tắc</a:t>
                      </a:r>
                      <a:r>
                        <a:rPr lang="en-US" sz="1500" baseline="0" smtClean="0"/>
                        <a:t> liên kết</a:t>
                      </a:r>
                      <a:endParaRPr lang="en-US" sz="1500"/>
                    </a:p>
                  </a:txBody>
                  <a:tcPr marL="57150" marR="57150" marT="28560" marB="28560">
                    <a:lnT w="12700" cap="flat" cmpd="sng" algn="ctr">
                      <a:solidFill>
                        <a:schemeClr val="tx1"/>
                      </a:solidFill>
                      <a:prstDash val="solid"/>
                      <a:round/>
                      <a:headEnd type="none" w="med" len="med"/>
                      <a:tailEnd type="none" w="med" len="med"/>
                    </a:lnT>
                  </a:tcPr>
                </a:tc>
                <a:tc>
                  <a:txBody>
                    <a:bodyPr/>
                    <a:lstStyle/>
                    <a:p>
                      <a:pPr algn="ctr"/>
                      <a:r>
                        <a:rPr lang="en-US" sz="1500" smtClean="0"/>
                        <a:t>Ghi chú</a:t>
                      </a:r>
                      <a:endParaRPr lang="en-US" sz="1500"/>
                    </a:p>
                  </a:txBody>
                  <a:tcPr marL="57150" marR="57150" marT="28560" marB="285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28622">
                <a:tc>
                  <a:txBody>
                    <a:bodyPr/>
                    <a:lstStyle/>
                    <a:p>
                      <a:pPr algn="ctr"/>
                      <a:r>
                        <a:rPr lang="en-US" sz="1500" smtClean="0"/>
                        <a:t>9</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dirty="0" smtClean="0"/>
                        <a:t>&amp;</a:t>
                      </a:r>
                      <a:endParaRPr lang="en-US" sz="1500" dirty="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428622">
                <a:tc>
                  <a:txBody>
                    <a:bodyPr/>
                    <a:lstStyle/>
                    <a:p>
                      <a:pPr algn="ctr"/>
                      <a:r>
                        <a:rPr lang="en-US" sz="1500" smtClean="0"/>
                        <a:t>10</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428622">
                <a:tc>
                  <a:txBody>
                    <a:bodyPr/>
                    <a:lstStyle/>
                    <a:p>
                      <a:pPr algn="ctr"/>
                      <a:r>
                        <a:rPr lang="en-US" sz="1500" smtClean="0"/>
                        <a:t>11</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428622">
                <a:tc>
                  <a:txBody>
                    <a:bodyPr/>
                    <a:lstStyle/>
                    <a:p>
                      <a:pPr algn="ctr"/>
                      <a:r>
                        <a:rPr lang="en-US" sz="1500" smtClean="0"/>
                        <a:t>12</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&amp;&amp;</a:t>
                      </a:r>
                      <a:endParaRPr lang="en-US" sz="1500"/>
                    </a:p>
                  </a:txBody>
                  <a:tcPr marL="57150" marR="57150" marT="28560" marB="28560" anchor="ctr"/>
                </a:tc>
                <a:tc>
                  <a:txBody>
                    <a:bodyPr/>
                    <a:lstStyle/>
                    <a:p>
                      <a:pPr algn="ct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428622">
                <a:tc>
                  <a:txBody>
                    <a:bodyPr/>
                    <a:lstStyle/>
                    <a:p>
                      <a:pPr algn="ctr"/>
                      <a:r>
                        <a:rPr lang="en-US" sz="1500" smtClean="0"/>
                        <a:t>13</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428622">
                <a:tc>
                  <a:txBody>
                    <a:bodyPr/>
                    <a:lstStyle/>
                    <a:p>
                      <a:pPr algn="ctr"/>
                      <a:r>
                        <a:rPr lang="en-US" sz="1500" smtClean="0"/>
                        <a:t>14</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 : </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771556">
                <a:tc>
                  <a:txBody>
                    <a:bodyPr/>
                    <a:lstStyle/>
                    <a:p>
                      <a:pPr algn="ctr"/>
                      <a:r>
                        <a:rPr lang="en-US" sz="1500" smtClean="0"/>
                        <a:t>15</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  +=  -=  *=  /=  .=  %=  &amp;=  |=  ^=  &lt;&lt;=  &gt;&gt;=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428622">
                <a:tc>
                  <a:txBody>
                    <a:bodyPr/>
                    <a:lstStyle/>
                    <a:p>
                      <a:pPr algn="ctr"/>
                      <a:r>
                        <a:rPr lang="en-US" sz="1500" smtClean="0"/>
                        <a:t>16</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and</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428622">
                <a:tc>
                  <a:txBody>
                    <a:bodyPr/>
                    <a:lstStyle/>
                    <a:p>
                      <a:pPr algn="ctr"/>
                      <a:r>
                        <a:rPr lang="en-US" sz="1500" smtClean="0"/>
                        <a:t>17</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xor</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428622">
                <a:tc>
                  <a:txBody>
                    <a:bodyPr/>
                    <a:lstStyle/>
                    <a:p>
                      <a:pPr algn="ctr"/>
                      <a:r>
                        <a:rPr lang="en-US" sz="1500" smtClean="0"/>
                        <a:t>18</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or</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tr>
              <a:tr h="428622">
                <a:tc>
                  <a:txBody>
                    <a:bodyPr/>
                    <a:lstStyle/>
                    <a:p>
                      <a:pPr algn="ctr"/>
                      <a:r>
                        <a:rPr lang="en-US" sz="1500" smtClean="0"/>
                        <a:t>19</a:t>
                      </a:r>
                      <a:endParaRPr lang="en-US" sz="1500"/>
                    </a:p>
                  </a:txBody>
                  <a:tcPr marL="57150" marR="57150" marT="28560" marB="285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500" smtClean="0"/>
                        <a:t>,</a:t>
                      </a:r>
                      <a:endParaRPr lang="en-US" sz="1500"/>
                    </a:p>
                  </a:txBody>
                  <a:tcPr marL="57150" marR="57150" marT="28560" marB="28560" anchor="ctr">
                    <a:lnB w="12700" cap="flat" cmpd="sng" algn="ctr">
                      <a:solidFill>
                        <a:schemeClr val="tx1"/>
                      </a:solidFill>
                      <a:prstDash val="solid"/>
                      <a:round/>
                      <a:headEnd type="none" w="med" len="med"/>
                      <a:tailEnd type="none" w="med" len="med"/>
                    </a:lnB>
                  </a:tcPr>
                </a:tc>
                <a:tc>
                  <a:txBody>
                    <a:bodyPr/>
                    <a:lstStyle/>
                    <a:p>
                      <a:pPr algn="ctr"/>
                      <a:r>
                        <a:rPr lang="en-US" sz="1500" smtClean="0"/>
                        <a:t>Bên</a:t>
                      </a:r>
                      <a:r>
                        <a:rPr lang="en-US" sz="1500" baseline="0" smtClean="0"/>
                        <a:t> trái trước</a:t>
                      </a:r>
                      <a:endParaRPr lang="en-US" sz="1500"/>
                    </a:p>
                  </a:txBody>
                  <a:tcPr marL="57150" marR="57150" marT="28560" marB="28560" anchor="ctr">
                    <a:lnB w="12700" cap="flat" cmpd="sng" algn="ctr">
                      <a:solidFill>
                        <a:schemeClr val="tx1"/>
                      </a:solidFill>
                      <a:prstDash val="solid"/>
                      <a:round/>
                      <a:headEnd type="none" w="med" len="med"/>
                      <a:tailEnd type="none" w="med" len="med"/>
                    </a:lnB>
                  </a:tcPr>
                </a:tc>
                <a:tc>
                  <a:txBody>
                    <a:bodyPr/>
                    <a:lstStyle/>
                    <a:p>
                      <a:endParaRPr lang="en-US" sz="1500" dirty="0"/>
                    </a:p>
                  </a:txBody>
                  <a:tcPr marL="57150" marR="57150" marT="28560" marB="285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45055064"/>
      </p:ext>
    </p:extLst>
  </p:cSld>
  <p:clrMapOvr>
    <a:masterClrMapping/>
  </p:clrMapOvr>
  <p:transition spd="slow">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Hằng</a:t>
            </a:r>
            <a:endParaRPr lang="en-US"/>
          </a:p>
        </p:txBody>
      </p:sp>
      <p:sp>
        <p:nvSpPr>
          <p:cNvPr id="76803" name="Content Placeholder 2"/>
          <p:cNvSpPr>
            <a:spLocks noGrp="1"/>
          </p:cNvSpPr>
          <p:nvPr>
            <p:ph idx="1"/>
          </p:nvPr>
        </p:nvSpPr>
        <p:spPr/>
        <p:txBody>
          <a:bodyPr/>
          <a:lstStyle/>
          <a:p>
            <a:r>
              <a:rPr lang="en-US" altLang="en-US" dirty="0" err="1" smtClean="0"/>
              <a:t>Hằng</a:t>
            </a:r>
            <a:r>
              <a:rPr lang="en-US" altLang="en-US" dirty="0" smtClean="0"/>
              <a:t> </a:t>
            </a:r>
          </a:p>
          <a:p>
            <a:pPr lvl="1"/>
            <a:r>
              <a:rPr lang="en-US" altLang="en-US" dirty="0" err="1" smtClean="0"/>
              <a:t>Là</a:t>
            </a:r>
            <a:r>
              <a:rPr lang="en-US" altLang="en-US" dirty="0" smtClean="0"/>
              <a:t> </a:t>
            </a:r>
            <a:r>
              <a:rPr lang="en-US" altLang="en-US" dirty="0" err="1" smtClean="0"/>
              <a:t>một</a:t>
            </a:r>
            <a:r>
              <a:rPr lang="en-US" altLang="en-US" dirty="0" smtClean="0"/>
              <a:t> </a:t>
            </a:r>
            <a:r>
              <a:rPr lang="en-US" altLang="en-US" dirty="0" err="1" smtClean="0"/>
              <a:t>vùng</a:t>
            </a:r>
            <a:r>
              <a:rPr lang="en-US" altLang="en-US" dirty="0" smtClean="0"/>
              <a:t> </a:t>
            </a:r>
            <a:r>
              <a:rPr lang="en-US" altLang="en-US" dirty="0" err="1" smtClean="0"/>
              <a:t>nhớ</a:t>
            </a:r>
            <a:r>
              <a:rPr lang="en-US" altLang="en-US" dirty="0" smtClean="0"/>
              <a:t> </a:t>
            </a:r>
            <a:r>
              <a:rPr lang="en-US" altLang="en-US" dirty="0" err="1" smtClean="0"/>
              <a:t>chứa</a:t>
            </a:r>
            <a:r>
              <a:rPr lang="en-US" altLang="en-US" dirty="0" smtClean="0"/>
              <a:t> </a:t>
            </a:r>
            <a:r>
              <a:rPr lang="en-US" altLang="en-US" dirty="0" err="1" smtClean="0"/>
              <a:t>dữ</a:t>
            </a:r>
            <a:r>
              <a:rPr lang="en-US" altLang="en-US" dirty="0" smtClean="0"/>
              <a:t> </a:t>
            </a:r>
            <a:r>
              <a:rPr lang="en-US" altLang="en-US" dirty="0" err="1" smtClean="0"/>
              <a:t>liệu</a:t>
            </a:r>
            <a:endParaRPr lang="en-US" altLang="en-US" dirty="0" smtClean="0"/>
          </a:p>
          <a:p>
            <a:pPr lvl="1"/>
            <a:r>
              <a:rPr lang="vi-VN" altLang="en-US" dirty="0" smtClean="0"/>
              <a:t>Hằng chỉ được phép gán giá trị duy nhất 1 lần.</a:t>
            </a:r>
            <a:endParaRPr lang="en-US" altLang="en-US" dirty="0" smtClean="0"/>
          </a:p>
          <a:p>
            <a:pPr lvl="1"/>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của</a:t>
            </a:r>
            <a:r>
              <a:rPr lang="en-US" altLang="en-US" dirty="0" smtClean="0"/>
              <a:t> </a:t>
            </a:r>
            <a:r>
              <a:rPr lang="en-US" altLang="en-US" dirty="0" err="1" smtClean="0"/>
              <a:t>hằng</a:t>
            </a:r>
            <a:r>
              <a:rPr lang="en-US" altLang="en-US" dirty="0" smtClean="0"/>
              <a:t> </a:t>
            </a:r>
            <a:r>
              <a:rPr lang="en-US" altLang="en-US" dirty="0" err="1" smtClean="0"/>
              <a:t>chỉ</a:t>
            </a:r>
            <a:r>
              <a:rPr lang="en-US" altLang="en-US" dirty="0" smtClean="0"/>
              <a:t> </a:t>
            </a:r>
            <a:r>
              <a:rPr lang="en-US" altLang="en-US" dirty="0" err="1" smtClean="0"/>
              <a:t>thuộc</a:t>
            </a:r>
            <a:r>
              <a:rPr lang="en-US" altLang="en-US" dirty="0" smtClean="0"/>
              <a:t> </a:t>
            </a:r>
            <a:r>
              <a:rPr lang="en-US" altLang="en-US" dirty="0" err="1" smtClean="0"/>
              <a:t>các</a:t>
            </a:r>
            <a:r>
              <a:rPr lang="en-US" altLang="en-US" dirty="0" smtClean="0"/>
              <a:t> </a:t>
            </a:r>
            <a:r>
              <a:rPr lang="en-US" altLang="en-US" dirty="0" err="1" smtClean="0"/>
              <a:t>kiểu</a:t>
            </a:r>
            <a:r>
              <a:rPr lang="en-US" altLang="en-US" dirty="0" smtClean="0"/>
              <a:t> </a:t>
            </a:r>
            <a:r>
              <a:rPr lang="en-US" altLang="en-US" dirty="0" err="1" smtClean="0"/>
              <a:t>cơ</a:t>
            </a:r>
            <a:r>
              <a:rPr lang="en-US" altLang="en-US" dirty="0" smtClean="0"/>
              <a:t> </a:t>
            </a:r>
            <a:r>
              <a:rPr lang="en-US" altLang="en-US" dirty="0" err="1" smtClean="0"/>
              <a:t>bản</a:t>
            </a:r>
            <a:r>
              <a:rPr lang="en-US" altLang="en-US" dirty="0" smtClean="0"/>
              <a:t>.</a:t>
            </a:r>
            <a:endParaRPr lang="vi-VN" altLang="en-US" dirty="0" smtClean="0"/>
          </a:p>
          <a:p>
            <a:pPr lvl="1"/>
            <a:r>
              <a:rPr lang="vi-VN" altLang="en-US" dirty="0" smtClean="0"/>
              <a:t>Hằng có thể </a:t>
            </a:r>
            <a:r>
              <a:rPr lang="en-US" altLang="en-US" dirty="0" err="1" smtClean="0"/>
              <a:t>được</a:t>
            </a:r>
            <a:r>
              <a:rPr lang="en-US" altLang="en-US" dirty="0" smtClean="0"/>
              <a:t> </a:t>
            </a:r>
            <a:r>
              <a:rPr lang="vi-VN" altLang="en-US" dirty="0" smtClean="0"/>
              <a:t>truy cập </a:t>
            </a:r>
            <a:r>
              <a:rPr lang="en-US" altLang="en-US" dirty="0" err="1" smtClean="0"/>
              <a:t>tại</a:t>
            </a:r>
            <a:r>
              <a:rPr lang="en-US" altLang="en-US" dirty="0" smtClean="0"/>
              <a:t> </a:t>
            </a:r>
            <a:r>
              <a:rPr lang="vi-VN" altLang="en-US" dirty="0" smtClean="0"/>
              <a:t>bất cứ vị trí nào trong mã lệnh</a:t>
            </a:r>
            <a:r>
              <a:rPr lang="en-US" altLang="en-US" dirty="0" smtClean="0"/>
              <a:t> </a:t>
            </a:r>
            <a:r>
              <a:rPr lang="en-US" altLang="en-US" dirty="0" err="1" smtClean="0"/>
              <a:t>của</a:t>
            </a:r>
            <a:r>
              <a:rPr lang="en-US" altLang="en-US" dirty="0" smtClean="0"/>
              <a:t> </a:t>
            </a:r>
            <a:r>
              <a:rPr lang="en-US" altLang="en-US" dirty="0" err="1" smtClean="0"/>
              <a:t>chương</a:t>
            </a:r>
            <a:r>
              <a:rPr lang="en-US" altLang="en-US" dirty="0" smtClean="0"/>
              <a:t> </a:t>
            </a:r>
            <a:r>
              <a:rPr lang="en-US" altLang="en-US" dirty="0" err="1" smtClean="0"/>
              <a:t>trình</a:t>
            </a:r>
            <a:r>
              <a:rPr lang="en-US" altLang="en-US" dirty="0" smtClean="0"/>
              <a:t>.</a:t>
            </a:r>
            <a:endParaRPr lang="vi-VN" altLang="en-US" dirty="0" smtClean="0"/>
          </a:p>
          <a:p>
            <a:pPr lvl="1"/>
            <a:endParaRPr lang="en-US" altLang="en-US" dirty="0" smtClean="0"/>
          </a:p>
        </p:txBody>
      </p:sp>
    </p:spTree>
    <p:extLst>
      <p:ext uri="{BB962C8B-B14F-4D97-AF65-F5344CB8AC3E}">
        <p14:creationId xmlns:p14="http://schemas.microsoft.com/office/powerpoint/2010/main" val="36173799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xEl>
                                              <p:pRg st="1" end="1"/>
                                            </p:txEl>
                                          </p:spTgt>
                                        </p:tgtEl>
                                        <p:attrNameLst>
                                          <p:attrName>style.visibility</p:attrName>
                                        </p:attrNameLst>
                                      </p:cBhvr>
                                      <p:to>
                                        <p:strVal val="visible"/>
                                      </p:to>
                                    </p:set>
                                    <p:animEffect transition="in" filter="fade">
                                      <p:cBhvr>
                                        <p:cTn id="7" dur="500"/>
                                        <p:tgtEl>
                                          <p:spTgt spid="7680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6803">
                                            <p:txEl>
                                              <p:pRg st="2" end="2"/>
                                            </p:txEl>
                                          </p:spTgt>
                                        </p:tgtEl>
                                        <p:attrNameLst>
                                          <p:attrName>style.visibility</p:attrName>
                                        </p:attrNameLst>
                                      </p:cBhvr>
                                      <p:to>
                                        <p:strVal val="visible"/>
                                      </p:to>
                                    </p:set>
                                    <p:animEffect transition="in" filter="fade">
                                      <p:cBhvr>
                                        <p:cTn id="11" dur="500"/>
                                        <p:tgtEl>
                                          <p:spTgt spid="76803">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803">
                                            <p:txEl>
                                              <p:pRg st="3" end="3"/>
                                            </p:txEl>
                                          </p:spTgt>
                                        </p:tgtEl>
                                        <p:attrNameLst>
                                          <p:attrName>style.visibility</p:attrName>
                                        </p:attrNameLst>
                                      </p:cBhvr>
                                      <p:to>
                                        <p:strVal val="visible"/>
                                      </p:to>
                                    </p:set>
                                    <p:animEffect transition="in" filter="fade">
                                      <p:cBhvr>
                                        <p:cTn id="15" dur="500"/>
                                        <p:tgtEl>
                                          <p:spTgt spid="76803">
                                            <p:txEl>
                                              <p:pRg st="3" end="3"/>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6803">
                                            <p:txEl>
                                              <p:pRg st="4" end="4"/>
                                            </p:txEl>
                                          </p:spTgt>
                                        </p:tgtEl>
                                        <p:attrNameLst>
                                          <p:attrName>style.visibility</p:attrName>
                                        </p:attrNameLst>
                                      </p:cBhvr>
                                      <p:to>
                                        <p:strVal val="visible"/>
                                      </p:to>
                                    </p:set>
                                    <p:animEffect transition="in" filter="fade">
                                      <p:cBhvr>
                                        <p:cTn id="19" dur="500"/>
                                        <p:tgtEl>
                                          <p:spTgt spid="76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Hằng</a:t>
            </a:r>
            <a:r>
              <a:rPr lang="en-US"/>
              <a:t> (tiếp)</a:t>
            </a:r>
          </a:p>
        </p:txBody>
      </p:sp>
      <p:sp>
        <p:nvSpPr>
          <p:cNvPr id="55299" name="Content Placeholder 2"/>
          <p:cNvSpPr>
            <a:spLocks noGrp="1"/>
          </p:cNvSpPr>
          <p:nvPr>
            <p:ph idx="1"/>
          </p:nvPr>
        </p:nvSpPr>
        <p:spPr/>
        <p:txBody>
          <a:bodyPr>
            <a:normAutofit fontScale="92500" lnSpcReduction="10000"/>
          </a:bodyPr>
          <a:lstStyle/>
          <a:p>
            <a:pPr>
              <a:defRPr/>
            </a:pPr>
            <a:r>
              <a:rPr lang="vi-VN" dirty="0" smtClean="0"/>
              <a:t>Hằng trong PHP được định nghĩa bởi hàm define theo cú pháp: </a:t>
            </a:r>
            <a:endParaRPr lang="en-US" dirty="0" smtClean="0"/>
          </a:p>
          <a:p>
            <a:pPr marL="0" indent="0" algn="ctr">
              <a:buNone/>
              <a:defRPr/>
            </a:pPr>
            <a:r>
              <a:rPr lang="vi-VN" dirty="0" smtClean="0">
                <a:solidFill>
                  <a:srgbClr val="C00000"/>
                </a:solidFill>
              </a:rPr>
              <a:t>define</a:t>
            </a:r>
            <a:r>
              <a:rPr lang="vi-VN" dirty="0" smtClean="0"/>
              <a:t> (</a:t>
            </a:r>
            <a:r>
              <a:rPr lang="vi-VN" dirty="0" smtClean="0">
                <a:solidFill>
                  <a:schemeClr val="tx1"/>
                </a:solidFill>
              </a:rPr>
              <a:t>string</a:t>
            </a:r>
            <a:r>
              <a:rPr lang="vi-VN" dirty="0" smtClean="0">
                <a:solidFill>
                  <a:srgbClr val="00B0F0"/>
                </a:solidFill>
              </a:rPr>
              <a:t> tên_hằng</a:t>
            </a:r>
            <a:r>
              <a:rPr lang="vi-VN" dirty="0" smtClean="0"/>
              <a:t>, </a:t>
            </a:r>
            <a:r>
              <a:rPr lang="vi-VN" dirty="0" smtClean="0">
                <a:solidFill>
                  <a:srgbClr val="7030A0"/>
                </a:solidFill>
              </a:rPr>
              <a:t>giá_trị_hằng</a:t>
            </a:r>
            <a:r>
              <a:rPr lang="vi-VN" dirty="0" smtClean="0"/>
              <a:t>)</a:t>
            </a:r>
          </a:p>
          <a:p>
            <a:pPr>
              <a:defRPr/>
            </a:pPr>
            <a:r>
              <a:rPr lang="en-US" dirty="0" err="1" smtClean="0"/>
              <a:t>Ví</a:t>
            </a:r>
            <a:r>
              <a:rPr lang="en-US" dirty="0" smtClean="0"/>
              <a:t> </a:t>
            </a:r>
            <a:r>
              <a:rPr lang="en-US" dirty="0" err="1" smtClean="0"/>
              <a:t>dụ</a:t>
            </a:r>
            <a:r>
              <a:rPr lang="en-US" dirty="0" smtClean="0"/>
              <a:t> : 	</a:t>
            </a:r>
          </a:p>
          <a:p>
            <a:pPr marL="300026" lvl="1" indent="0">
              <a:buNone/>
              <a:defRPr/>
            </a:pPr>
            <a:r>
              <a:rPr lang="pt-BR" dirty="0" smtClean="0"/>
              <a:t>&lt;?php</a:t>
            </a:r>
          </a:p>
          <a:p>
            <a:pPr marL="300026" lvl="1" indent="0">
              <a:buNone/>
              <a:defRPr/>
            </a:pPr>
            <a:r>
              <a:rPr lang="pt-BR" dirty="0" smtClean="0"/>
              <a:t>	</a:t>
            </a:r>
            <a:r>
              <a:rPr lang="pt-BR" dirty="0" smtClean="0">
                <a:solidFill>
                  <a:srgbClr val="C00000"/>
                </a:solidFill>
              </a:rPr>
              <a:t>define(</a:t>
            </a:r>
            <a:r>
              <a:rPr lang="pt-BR" dirty="0" smtClean="0">
                <a:solidFill>
                  <a:srgbClr val="00B0F0"/>
                </a:solidFill>
              </a:rPr>
              <a:t>'PI'</a:t>
            </a:r>
            <a:r>
              <a:rPr lang="pt-BR" dirty="0" smtClean="0">
                <a:solidFill>
                  <a:srgbClr val="C00000"/>
                </a:solidFill>
              </a:rPr>
              <a:t>,</a:t>
            </a:r>
            <a:r>
              <a:rPr lang="pt-BR" dirty="0" smtClean="0">
                <a:solidFill>
                  <a:srgbClr val="7030A0"/>
                </a:solidFill>
              </a:rPr>
              <a:t>3.14</a:t>
            </a:r>
            <a:r>
              <a:rPr lang="pt-BR" dirty="0" smtClean="0">
                <a:solidFill>
                  <a:srgbClr val="C00000"/>
                </a:solidFill>
              </a:rPr>
              <a:t>); </a:t>
            </a:r>
          </a:p>
          <a:p>
            <a:pPr marL="300026" lvl="1" indent="0">
              <a:buNone/>
              <a:defRPr/>
            </a:pPr>
            <a:r>
              <a:rPr lang="pt-BR" dirty="0" smtClean="0"/>
              <a:t>	$r=4;</a:t>
            </a:r>
          </a:p>
          <a:p>
            <a:pPr marL="300026" lvl="1" indent="0">
              <a:buNone/>
              <a:defRPr/>
            </a:pPr>
            <a:r>
              <a:rPr lang="pt-BR" dirty="0" smtClean="0"/>
              <a:t>	echo 'Diện tích hình tròn: ' .$r*$r*</a:t>
            </a:r>
            <a:r>
              <a:rPr lang="pt-BR" dirty="0" smtClean="0">
                <a:solidFill>
                  <a:srgbClr val="C00000"/>
                </a:solidFill>
              </a:rPr>
              <a:t>PI</a:t>
            </a:r>
            <a:r>
              <a:rPr lang="pt-BR" dirty="0" smtClean="0"/>
              <a:t>;</a:t>
            </a:r>
          </a:p>
          <a:p>
            <a:pPr marL="300026" lvl="1" indent="0">
              <a:buNone/>
              <a:defRPr/>
            </a:pPr>
            <a:r>
              <a:rPr lang="pt-BR" dirty="0" smtClean="0"/>
              <a:t>?&gt;</a:t>
            </a:r>
            <a:endParaRPr lang="en-US" dirty="0" smtClean="0"/>
          </a:p>
          <a:p>
            <a:pPr>
              <a:defRPr/>
            </a:pPr>
            <a:endParaRPr lang="vi-VN" dirty="0" smtClean="0"/>
          </a:p>
          <a:p>
            <a:pPr>
              <a:defRPr/>
            </a:pPr>
            <a:endParaRPr lang="en-US" dirty="0" smtClean="0"/>
          </a:p>
        </p:txBody>
      </p:sp>
    </p:spTree>
    <p:extLst>
      <p:ext uri="{BB962C8B-B14F-4D97-AF65-F5344CB8AC3E}">
        <p14:creationId xmlns:p14="http://schemas.microsoft.com/office/powerpoint/2010/main" val="183361914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xEl>
                                              <p:pRg st="2" end="2"/>
                                            </p:txEl>
                                          </p:spTgt>
                                        </p:tgtEl>
                                        <p:attrNameLst>
                                          <p:attrName>style.visibility</p:attrName>
                                        </p:attrNameLst>
                                      </p:cBhvr>
                                      <p:to>
                                        <p:strVal val="visible"/>
                                      </p:to>
                                    </p:set>
                                    <p:animEffect transition="in" filter="fade">
                                      <p:cBhvr>
                                        <p:cTn id="7" dur="500"/>
                                        <p:tgtEl>
                                          <p:spTgt spid="5529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5299">
                                            <p:txEl>
                                              <p:pRg st="3" end="3"/>
                                            </p:txEl>
                                          </p:spTgt>
                                        </p:tgtEl>
                                        <p:attrNameLst>
                                          <p:attrName>style.visibility</p:attrName>
                                        </p:attrNameLst>
                                      </p:cBhvr>
                                      <p:to>
                                        <p:strVal val="visible"/>
                                      </p:to>
                                    </p:set>
                                    <p:animEffect transition="in" filter="fade">
                                      <p:cBhvr>
                                        <p:cTn id="10" dur="500"/>
                                        <p:tgtEl>
                                          <p:spTgt spid="5529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5299">
                                            <p:txEl>
                                              <p:pRg st="4" end="4"/>
                                            </p:txEl>
                                          </p:spTgt>
                                        </p:tgtEl>
                                        <p:attrNameLst>
                                          <p:attrName>style.visibility</p:attrName>
                                        </p:attrNameLst>
                                      </p:cBhvr>
                                      <p:to>
                                        <p:strVal val="visible"/>
                                      </p:to>
                                    </p:set>
                                    <p:animEffect transition="in" filter="fade">
                                      <p:cBhvr>
                                        <p:cTn id="13" dur="500"/>
                                        <p:tgtEl>
                                          <p:spTgt spid="5529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5299">
                                            <p:txEl>
                                              <p:pRg st="5" end="5"/>
                                            </p:txEl>
                                          </p:spTgt>
                                        </p:tgtEl>
                                        <p:attrNameLst>
                                          <p:attrName>style.visibility</p:attrName>
                                        </p:attrNameLst>
                                      </p:cBhvr>
                                      <p:to>
                                        <p:strVal val="visible"/>
                                      </p:to>
                                    </p:set>
                                    <p:animEffect transition="in" filter="fade">
                                      <p:cBhvr>
                                        <p:cTn id="16" dur="500"/>
                                        <p:tgtEl>
                                          <p:spTgt spid="55299">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5299">
                                            <p:txEl>
                                              <p:pRg st="6" end="6"/>
                                            </p:txEl>
                                          </p:spTgt>
                                        </p:tgtEl>
                                        <p:attrNameLst>
                                          <p:attrName>style.visibility</p:attrName>
                                        </p:attrNameLst>
                                      </p:cBhvr>
                                      <p:to>
                                        <p:strVal val="visible"/>
                                      </p:to>
                                    </p:set>
                                    <p:animEffect transition="in" filter="fade">
                                      <p:cBhvr>
                                        <p:cTn id="19" dur="500"/>
                                        <p:tgtEl>
                                          <p:spTgt spid="55299">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5299">
                                            <p:txEl>
                                              <p:pRg st="7" end="7"/>
                                            </p:txEl>
                                          </p:spTgt>
                                        </p:tgtEl>
                                        <p:attrNameLst>
                                          <p:attrName>style.visibility</p:attrName>
                                        </p:attrNameLst>
                                      </p:cBhvr>
                                      <p:to>
                                        <p:strVal val="visible"/>
                                      </p:to>
                                    </p:set>
                                    <p:animEffect transition="in" filter="fade">
                                      <p:cBhvr>
                                        <p:cTn id="22" dur="500"/>
                                        <p:tgtEl>
                                          <p:spTgt spid="55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Hằng (tiếp)</a:t>
            </a:r>
            <a:endParaRPr lang="en-US"/>
          </a:p>
        </p:txBody>
      </p:sp>
      <p:sp>
        <p:nvSpPr>
          <p:cNvPr id="66563" name="Content Placeholder 2"/>
          <p:cNvSpPr>
            <a:spLocks noGrp="1"/>
          </p:cNvSpPr>
          <p:nvPr>
            <p:ph idx="1"/>
          </p:nvPr>
        </p:nvSpPr>
        <p:spPr/>
        <p:txBody>
          <a:bodyPr/>
          <a:lstStyle/>
          <a:p>
            <a:pPr>
              <a:defRPr/>
            </a:pPr>
            <a:r>
              <a:rPr lang="en-US" dirty="0" err="1" smtClean="0"/>
              <a:t>Kiểm</a:t>
            </a:r>
            <a:r>
              <a:rPr lang="en-US" dirty="0" smtClean="0"/>
              <a:t> </a:t>
            </a:r>
            <a:r>
              <a:rPr lang="en-US" dirty="0" err="1" smtClean="0"/>
              <a:t>tra</a:t>
            </a:r>
            <a:r>
              <a:rPr lang="en-US" dirty="0" smtClean="0"/>
              <a:t> </a:t>
            </a:r>
            <a:r>
              <a:rPr lang="en-US" dirty="0" err="1" smtClean="0"/>
              <a:t>sự</a:t>
            </a:r>
            <a:r>
              <a:rPr lang="en-US" dirty="0" smtClean="0"/>
              <a:t> </a:t>
            </a:r>
            <a:r>
              <a:rPr lang="en-US" dirty="0" err="1" smtClean="0"/>
              <a:t>tồn</a:t>
            </a:r>
            <a:r>
              <a:rPr lang="en-US" dirty="0" smtClean="0"/>
              <a:t> </a:t>
            </a:r>
            <a:r>
              <a:rPr lang="en-US" dirty="0" err="1" smtClean="0"/>
              <a:t>tại</a:t>
            </a:r>
            <a:r>
              <a:rPr lang="en-US" dirty="0" smtClean="0"/>
              <a:t> </a:t>
            </a:r>
            <a:r>
              <a:rPr lang="en-US" dirty="0" err="1" smtClean="0"/>
              <a:t>của</a:t>
            </a:r>
            <a:r>
              <a:rPr lang="en-US" dirty="0" smtClean="0"/>
              <a:t> </a:t>
            </a:r>
            <a:r>
              <a:rPr lang="en-US" dirty="0" err="1" smtClean="0"/>
              <a:t>hằng</a:t>
            </a:r>
            <a:r>
              <a:rPr lang="en-US" dirty="0" smtClean="0"/>
              <a:t> </a:t>
            </a:r>
            <a:r>
              <a:rPr lang="en-US" dirty="0" err="1" smtClean="0"/>
              <a:t>bằng</a:t>
            </a:r>
            <a:r>
              <a:rPr lang="en-US" dirty="0" smtClean="0"/>
              <a:t> </a:t>
            </a:r>
            <a:r>
              <a:rPr lang="en-US" dirty="0" err="1" smtClean="0"/>
              <a:t>lệnh</a:t>
            </a:r>
            <a:r>
              <a:rPr lang="en-US" dirty="0" smtClean="0"/>
              <a:t>:</a:t>
            </a:r>
          </a:p>
          <a:p>
            <a:pPr marL="0" indent="0" algn="ctr">
              <a:buNone/>
              <a:defRPr/>
            </a:pPr>
            <a:r>
              <a:rPr lang="en-US" dirty="0" smtClean="0">
                <a:solidFill>
                  <a:srgbClr val="C00000"/>
                </a:solidFill>
                <a:latin typeface="Courier New" pitchFamily="49" charset="0"/>
                <a:cs typeface="Courier New" pitchFamily="49" charset="0"/>
              </a:rPr>
              <a:t>defined</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tên_hằng</a:t>
            </a:r>
            <a:r>
              <a:rPr lang="en-US" dirty="0" smtClean="0">
                <a:latin typeface="Courier New" pitchFamily="49" charset="0"/>
                <a:cs typeface="Courier New" pitchFamily="49" charset="0"/>
              </a:rPr>
              <a:t>')</a:t>
            </a:r>
          </a:p>
          <a:p>
            <a:pPr>
              <a:defRPr/>
            </a:pPr>
            <a:r>
              <a:rPr lang="en-US" dirty="0" err="1" smtClean="0"/>
              <a:t>Một</a:t>
            </a:r>
            <a:r>
              <a:rPr lang="en-US" dirty="0" smtClean="0"/>
              <a:t> </a:t>
            </a:r>
            <a:r>
              <a:rPr lang="en-US" dirty="0" err="1" smtClean="0"/>
              <a:t>số</a:t>
            </a:r>
            <a:r>
              <a:rPr lang="en-US" dirty="0" smtClean="0"/>
              <a:t> </a:t>
            </a:r>
            <a:r>
              <a:rPr lang="en-US" dirty="0" err="1" smtClean="0"/>
              <a:t>quy</a:t>
            </a:r>
            <a:r>
              <a:rPr lang="en-US" dirty="0" smtClean="0"/>
              <a:t> </a:t>
            </a:r>
            <a:r>
              <a:rPr lang="en-US" dirty="0" err="1" smtClean="0"/>
              <a:t>định</a:t>
            </a:r>
            <a:r>
              <a:rPr lang="en-US" dirty="0" smtClean="0"/>
              <a:t> </a:t>
            </a:r>
            <a:r>
              <a:rPr lang="en-US" dirty="0" err="1" smtClean="0"/>
              <a:t>của</a:t>
            </a:r>
            <a:r>
              <a:rPr lang="en-US" dirty="0" smtClean="0"/>
              <a:t> </a:t>
            </a:r>
            <a:r>
              <a:rPr lang="en-US" dirty="0" err="1" smtClean="0"/>
              <a:t>hằng</a:t>
            </a:r>
            <a:r>
              <a:rPr lang="en-US" dirty="0" smtClean="0"/>
              <a:t>:</a:t>
            </a:r>
            <a:endParaRPr lang="vi-VN" dirty="0" smtClean="0"/>
          </a:p>
          <a:p>
            <a:pPr lvl="1">
              <a:defRPr/>
            </a:pPr>
            <a:r>
              <a:rPr lang="en-US" dirty="0" err="1" smtClean="0"/>
              <a:t>Đặt</a:t>
            </a:r>
            <a:r>
              <a:rPr lang="en-US" dirty="0" smtClean="0"/>
              <a:t> </a:t>
            </a:r>
            <a:r>
              <a:rPr lang="en-US" dirty="0" err="1" smtClean="0"/>
              <a:t>tên</a:t>
            </a:r>
            <a:r>
              <a:rPr lang="en-US" dirty="0" smtClean="0"/>
              <a:t> </a:t>
            </a:r>
            <a:r>
              <a:rPr lang="en-US" dirty="0" err="1" smtClean="0"/>
              <a:t>hằng</a:t>
            </a:r>
            <a:r>
              <a:rPr lang="en-US" dirty="0" smtClean="0"/>
              <a:t> </a:t>
            </a:r>
            <a:r>
              <a:rPr lang="en-US" dirty="0" err="1" smtClean="0"/>
              <a:t>giống</a:t>
            </a:r>
            <a:r>
              <a:rPr lang="en-US" dirty="0" smtClean="0"/>
              <a:t> </a:t>
            </a:r>
            <a:r>
              <a:rPr lang="en-US" dirty="0" err="1" smtClean="0"/>
              <a:t>cách</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lang="en-US" dirty="0" smtClean="0"/>
          </a:p>
          <a:p>
            <a:pPr lvl="1">
              <a:defRPr/>
            </a:pPr>
            <a:r>
              <a:rPr lang="vi-VN" dirty="0" smtClean="0"/>
              <a:t>Hằng không có dấu "$" ở trước tên.</a:t>
            </a:r>
          </a:p>
          <a:p>
            <a:pPr lvl="1">
              <a:defRPr/>
            </a:pPr>
            <a:r>
              <a:rPr lang="vi-VN" dirty="0" smtClean="0"/>
              <a:t>Hằng thường </a:t>
            </a:r>
            <a:r>
              <a:rPr lang="en-US" dirty="0" err="1" smtClean="0"/>
              <a:t>được</a:t>
            </a:r>
            <a:r>
              <a:rPr lang="en-US" dirty="0" smtClean="0"/>
              <a:t> </a:t>
            </a:r>
            <a:r>
              <a:rPr lang="vi-VN" dirty="0" smtClean="0"/>
              <a:t>viết </a:t>
            </a:r>
            <a:r>
              <a:rPr lang="en-US" dirty="0" err="1" smtClean="0"/>
              <a:t>toàn</a:t>
            </a:r>
            <a:r>
              <a:rPr lang="en-US" dirty="0" smtClean="0"/>
              <a:t> </a:t>
            </a:r>
            <a:r>
              <a:rPr lang="en-US" dirty="0" err="1" smtClean="0"/>
              <a:t>bộ</a:t>
            </a:r>
            <a:r>
              <a:rPr lang="en-US" dirty="0" smtClean="0"/>
              <a:t> </a:t>
            </a:r>
            <a:r>
              <a:rPr lang="vi-VN" dirty="0" smtClean="0"/>
              <a:t>bằng chữ in để phân biệt với biến</a:t>
            </a:r>
            <a:r>
              <a:rPr lang="en-US" dirty="0" smtClean="0"/>
              <a:t>.</a:t>
            </a:r>
          </a:p>
          <a:p>
            <a:pPr lvl="1">
              <a:defRPr/>
            </a:pPr>
            <a:r>
              <a:rPr lang="en-US" dirty="0" err="1" smtClean="0"/>
              <a:t>Bắt</a:t>
            </a:r>
            <a:r>
              <a:rPr lang="en-US" dirty="0" smtClean="0"/>
              <a:t> </a:t>
            </a:r>
            <a:r>
              <a:rPr lang="en-US" dirty="0" err="1" smtClean="0"/>
              <a:t>buộc</a:t>
            </a:r>
            <a:r>
              <a:rPr lang="en-US" dirty="0" smtClean="0"/>
              <a:t> </a:t>
            </a:r>
            <a:r>
              <a:rPr lang="en-US" dirty="0" err="1" smtClean="0"/>
              <a:t>phải</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hằng</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sử</a:t>
            </a:r>
            <a:r>
              <a:rPr lang="en-US" dirty="0" smtClean="0"/>
              <a:t> </a:t>
            </a:r>
            <a:r>
              <a:rPr lang="en-US" dirty="0" err="1" smtClean="0"/>
              <a:t>dụng</a:t>
            </a:r>
            <a:r>
              <a:rPr lang="en-US" dirty="0" smtClean="0"/>
              <a:t>.</a:t>
            </a:r>
          </a:p>
        </p:txBody>
      </p:sp>
    </p:spTree>
    <p:extLst>
      <p:ext uri="{BB962C8B-B14F-4D97-AF65-F5344CB8AC3E}">
        <p14:creationId xmlns:p14="http://schemas.microsoft.com/office/powerpoint/2010/main" val="591696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6563">
                                            <p:txEl>
                                              <p:pRg st="2" end="2"/>
                                            </p:txEl>
                                          </p:spTgt>
                                        </p:tgtEl>
                                        <p:attrNameLst>
                                          <p:attrName>style.visibility</p:attrName>
                                        </p:attrNameLst>
                                      </p:cBhvr>
                                      <p:to>
                                        <p:strVal val="visible"/>
                                      </p:to>
                                    </p:set>
                                    <p:animEffect transition="in" filter="fade">
                                      <p:cBhvr>
                                        <p:cTn id="7" dur="500"/>
                                        <p:tgtEl>
                                          <p:spTgt spid="6656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6563">
                                            <p:txEl>
                                              <p:pRg st="3" end="3"/>
                                            </p:txEl>
                                          </p:spTgt>
                                        </p:tgtEl>
                                        <p:attrNameLst>
                                          <p:attrName>style.visibility</p:attrName>
                                        </p:attrNameLst>
                                      </p:cBhvr>
                                      <p:to>
                                        <p:strVal val="visible"/>
                                      </p:to>
                                    </p:set>
                                    <p:animEffect transition="in" filter="fade">
                                      <p:cBhvr>
                                        <p:cTn id="10" dur="500"/>
                                        <p:tgtEl>
                                          <p:spTgt spid="6656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6563">
                                            <p:txEl>
                                              <p:pRg st="4" end="4"/>
                                            </p:txEl>
                                          </p:spTgt>
                                        </p:tgtEl>
                                        <p:attrNameLst>
                                          <p:attrName>style.visibility</p:attrName>
                                        </p:attrNameLst>
                                      </p:cBhvr>
                                      <p:to>
                                        <p:strVal val="visible"/>
                                      </p:to>
                                    </p:set>
                                    <p:animEffect transition="in" filter="fade">
                                      <p:cBhvr>
                                        <p:cTn id="13" dur="500"/>
                                        <p:tgtEl>
                                          <p:spTgt spid="6656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6563">
                                            <p:txEl>
                                              <p:pRg st="5" end="5"/>
                                            </p:txEl>
                                          </p:spTgt>
                                        </p:tgtEl>
                                        <p:attrNameLst>
                                          <p:attrName>style.visibility</p:attrName>
                                        </p:attrNameLst>
                                      </p:cBhvr>
                                      <p:to>
                                        <p:strVal val="visible"/>
                                      </p:to>
                                    </p:set>
                                    <p:animEffect transition="in" filter="fade">
                                      <p:cBhvr>
                                        <p:cTn id="16" dur="500"/>
                                        <p:tgtEl>
                                          <p:spTgt spid="6656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6563">
                                            <p:txEl>
                                              <p:pRg st="6" end="6"/>
                                            </p:txEl>
                                          </p:spTgt>
                                        </p:tgtEl>
                                        <p:attrNameLst>
                                          <p:attrName>style.visibility</p:attrName>
                                        </p:attrNameLst>
                                      </p:cBhvr>
                                      <p:to>
                                        <p:strVal val="visible"/>
                                      </p:to>
                                    </p:set>
                                    <p:animEffect transition="in" filter="fade">
                                      <p:cBhvr>
                                        <p:cTn id="19" dur="500"/>
                                        <p:tgtEl>
                                          <p:spTgt spid="665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vi-VN" smtClean="0"/>
              <a:t>Các câu lệnh điều khiển</a:t>
            </a:r>
            <a:endParaRPr lang="en-US"/>
          </a:p>
        </p:txBody>
      </p:sp>
      <p:sp>
        <p:nvSpPr>
          <p:cNvPr id="81923" name="Content Placeholder 2"/>
          <p:cNvSpPr>
            <a:spLocks noGrp="1"/>
          </p:cNvSpPr>
          <p:nvPr>
            <p:ph idx="1"/>
          </p:nvPr>
        </p:nvSpPr>
        <p:spPr/>
        <p:txBody>
          <a:bodyPr/>
          <a:lstStyle/>
          <a:p>
            <a:r>
              <a:rPr lang="en-US" altLang="en-US" smtClean="0"/>
              <a:t>Rẽ nhánh</a:t>
            </a:r>
          </a:p>
          <a:p>
            <a:pPr lvl="1"/>
            <a:r>
              <a:rPr lang="en-US" altLang="en-US" smtClean="0"/>
              <a:t>If</a:t>
            </a:r>
          </a:p>
          <a:p>
            <a:pPr lvl="1"/>
            <a:r>
              <a:rPr lang="en-US" altLang="en-US" smtClean="0"/>
              <a:t>Switch</a:t>
            </a:r>
          </a:p>
          <a:p>
            <a:r>
              <a:rPr lang="en-US" altLang="en-US" smtClean="0"/>
              <a:t>Lặp</a:t>
            </a:r>
          </a:p>
          <a:p>
            <a:pPr lvl="1"/>
            <a:r>
              <a:rPr lang="en-US" altLang="en-US" smtClean="0"/>
              <a:t>For/Foreach</a:t>
            </a:r>
          </a:p>
          <a:p>
            <a:pPr lvl="1"/>
            <a:r>
              <a:rPr lang="en-US" altLang="en-US" smtClean="0"/>
              <a:t>While/Do…while</a:t>
            </a:r>
          </a:p>
          <a:p>
            <a:pPr lvl="1"/>
            <a:r>
              <a:rPr lang="en-US" altLang="en-US" smtClean="0"/>
              <a:t>Break/Continue</a:t>
            </a:r>
          </a:p>
          <a:p>
            <a:pPr lvl="1"/>
            <a:endParaRPr lang="en-US" altLang="en-US" smtClean="0"/>
          </a:p>
        </p:txBody>
      </p:sp>
    </p:spTree>
    <p:extLst>
      <p:ext uri="{BB962C8B-B14F-4D97-AF65-F5344CB8AC3E}">
        <p14:creationId xmlns:p14="http://schemas.microsoft.com/office/powerpoint/2010/main" val="105355490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fade">
                                      <p:cBhvr>
                                        <p:cTn id="7" dur="500"/>
                                        <p:tgtEl>
                                          <p:spTgt spid="8192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1923">
                                            <p:txEl>
                                              <p:pRg st="3" end="3"/>
                                            </p:txEl>
                                          </p:spTgt>
                                        </p:tgtEl>
                                        <p:attrNameLst>
                                          <p:attrName>style.visibility</p:attrName>
                                        </p:attrNameLst>
                                      </p:cBhvr>
                                      <p:to>
                                        <p:strVal val="visible"/>
                                      </p:to>
                                    </p:set>
                                    <p:animEffect transition="in" filter="fade">
                                      <p:cBhvr>
                                        <p:cTn id="11" dur="500"/>
                                        <p:tgtEl>
                                          <p:spTgt spid="81923">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1923">
                                            <p:txEl>
                                              <p:pRg st="1" end="1"/>
                                            </p:txEl>
                                          </p:spTgt>
                                        </p:tgtEl>
                                        <p:attrNameLst>
                                          <p:attrName>style.visibility</p:attrName>
                                        </p:attrNameLst>
                                      </p:cBhvr>
                                      <p:to>
                                        <p:strVal val="visible"/>
                                      </p:to>
                                    </p:set>
                                    <p:animEffect transition="in" filter="fade">
                                      <p:cBhvr>
                                        <p:cTn id="16" dur="500"/>
                                        <p:tgtEl>
                                          <p:spTgt spid="81923">
                                            <p:txEl>
                                              <p:pRg st="1" end="1"/>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81923">
                                            <p:txEl>
                                              <p:pRg st="2" end="2"/>
                                            </p:txEl>
                                          </p:spTgt>
                                        </p:tgtEl>
                                        <p:attrNameLst>
                                          <p:attrName>style.visibility</p:attrName>
                                        </p:attrNameLst>
                                      </p:cBhvr>
                                      <p:to>
                                        <p:strVal val="visible"/>
                                      </p:to>
                                    </p:set>
                                    <p:animEffect transition="in" filter="fade">
                                      <p:cBhvr>
                                        <p:cTn id="20" dur="500"/>
                                        <p:tgtEl>
                                          <p:spTgt spid="8192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81923">
                                            <p:txEl>
                                              <p:pRg st="4" end="4"/>
                                            </p:txEl>
                                          </p:spTgt>
                                        </p:tgtEl>
                                        <p:attrNameLst>
                                          <p:attrName>style.visibility</p:attrName>
                                        </p:attrNameLst>
                                      </p:cBhvr>
                                      <p:to>
                                        <p:strVal val="visible"/>
                                      </p:to>
                                    </p:set>
                                    <p:animEffect transition="in" filter="fade">
                                      <p:cBhvr>
                                        <p:cTn id="25" dur="500"/>
                                        <p:tgtEl>
                                          <p:spTgt spid="81923">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81923">
                                            <p:txEl>
                                              <p:pRg st="5" end="5"/>
                                            </p:txEl>
                                          </p:spTgt>
                                        </p:tgtEl>
                                        <p:attrNameLst>
                                          <p:attrName>style.visibility</p:attrName>
                                        </p:attrNameLst>
                                      </p:cBhvr>
                                      <p:to>
                                        <p:strVal val="visible"/>
                                      </p:to>
                                    </p:set>
                                    <p:animEffect transition="in" filter="fade">
                                      <p:cBhvr>
                                        <p:cTn id="29" dur="500"/>
                                        <p:tgtEl>
                                          <p:spTgt spid="81923">
                                            <p:txEl>
                                              <p:pRg st="5" end="5"/>
                                            </p:txEl>
                                          </p:spTgt>
                                        </p:tgtEl>
                                      </p:cBhvr>
                                    </p:animEffect>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81923">
                                            <p:txEl>
                                              <p:pRg st="6" end="6"/>
                                            </p:txEl>
                                          </p:spTgt>
                                        </p:tgtEl>
                                        <p:attrNameLst>
                                          <p:attrName>style.visibility</p:attrName>
                                        </p:attrNameLst>
                                      </p:cBhvr>
                                      <p:to>
                                        <p:strVal val="visible"/>
                                      </p:to>
                                    </p:set>
                                    <p:animEffect transition="in" filter="fade">
                                      <p:cBhvr>
                                        <p:cTn id="33" dur="500"/>
                                        <p:tgtEl>
                                          <p:spTgt spid="819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13352</Words>
  <Application>Microsoft Office PowerPoint</Application>
  <PresentationFormat>On-screen Show (4:3)</PresentationFormat>
  <Paragraphs>2404</Paragraphs>
  <Slides>274</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274</vt:i4>
      </vt:variant>
    </vt:vector>
  </HeadingPairs>
  <TitlesOfParts>
    <vt:vector size="283" baseType="lpstr">
      <vt:lpstr>맑은 고딕</vt:lpstr>
      <vt:lpstr>Arial</vt:lpstr>
      <vt:lpstr>Calibri</vt:lpstr>
      <vt:lpstr>Courier New</vt:lpstr>
      <vt:lpstr>Georgia</vt:lpstr>
      <vt:lpstr>Times New Roman</vt:lpstr>
      <vt:lpstr>Verdana</vt:lpstr>
      <vt:lpstr>Wingdings</vt:lpstr>
      <vt:lpstr>Training</vt:lpstr>
      <vt:lpstr>Lập trình ứng dụng web web application programming</vt:lpstr>
      <vt:lpstr>Nội dung</vt:lpstr>
      <vt:lpstr>Tài Liệu Tham Khảo</vt:lpstr>
      <vt:lpstr>Học phần</vt:lpstr>
      <vt:lpstr>Chương I: Tổng Quan</vt:lpstr>
      <vt:lpstr>Một số khái niệm (tiếp)</vt:lpstr>
      <vt:lpstr>Một số khái niệm (tiếp)</vt:lpstr>
      <vt:lpstr>Một số khái niệm (tiếp)</vt:lpstr>
      <vt:lpstr>Một số khái niệm (tiếp)</vt:lpstr>
      <vt:lpstr>Một số khái niệm (tiếp)</vt:lpstr>
      <vt:lpstr>Một số khái niệm (tiếp)</vt:lpstr>
      <vt:lpstr>Phân loại website</vt:lpstr>
      <vt:lpstr>Web tĩnh</vt:lpstr>
      <vt:lpstr>Web động</vt:lpstr>
      <vt:lpstr>Web động</vt:lpstr>
      <vt:lpstr>Web động</vt:lpstr>
      <vt:lpstr>Quy trình tổng quát xây dựng website</vt:lpstr>
      <vt:lpstr>Một số bước chính trong lập trình web</vt:lpstr>
      <vt:lpstr>Một số bước chính trong lập trình web</vt:lpstr>
      <vt:lpstr>Một số bước chính trong lập trình web</vt:lpstr>
      <vt:lpstr>Các phần mềm hỗ trợ</vt:lpstr>
      <vt:lpstr>Download</vt:lpstr>
      <vt:lpstr>Cài đặt webserver</vt:lpstr>
      <vt:lpstr>Cài đặt IIS</vt:lpstr>
      <vt:lpstr>Cài đặt PHP Engine</vt:lpstr>
      <vt:lpstr>Cài đặt PHP Engine (tiếp)</vt:lpstr>
      <vt:lpstr>Cài đặt PHP Engine (tiếp)</vt:lpstr>
      <vt:lpstr>Cài đặt PHP Engine (tiếp)</vt:lpstr>
      <vt:lpstr>Cài đặt PHP Engine (tiếp)</vt:lpstr>
      <vt:lpstr>Cài đặt MySQL</vt:lpstr>
      <vt:lpstr>Cài đặt MySQL (tiếp)</vt:lpstr>
      <vt:lpstr>Cài đặt MySQL (tiếp)</vt:lpstr>
      <vt:lpstr>Cài đặt MySQL (tiếp)</vt:lpstr>
      <vt:lpstr>Cài đặt MySQL (tiếp)</vt:lpstr>
      <vt:lpstr>Cài đặt MySQL (tiếp)</vt:lpstr>
      <vt:lpstr>Cài đặt MySQL (tiếp)</vt:lpstr>
      <vt:lpstr>Cài đặt MySQL (tiếp)</vt:lpstr>
      <vt:lpstr>Cài đặt MySQL (tiếp)</vt:lpstr>
      <vt:lpstr>Cài đặt WAMP</vt:lpstr>
      <vt:lpstr>Cấu hình đổi PORT của IIS và Apache</vt:lpstr>
      <vt:lpstr>Cấu hình đổi PORT của IIS và Apache (tiếp)</vt:lpstr>
      <vt:lpstr>Cấu hình đổi PORT của IIS và Apache (tiếp)</vt:lpstr>
      <vt:lpstr>Chương II: Giới thiệu PHP</vt:lpstr>
      <vt:lpstr>Ưu điểm của PHP</vt:lpstr>
      <vt:lpstr>Ưu điểm của PHP</vt:lpstr>
      <vt:lpstr>Đặc điểm PHP</vt:lpstr>
      <vt:lpstr>Nhúng PHP vào HTML</vt:lpstr>
      <vt:lpstr>Nhúng PHP vào HTML</vt:lpstr>
      <vt:lpstr>Trang PHP đầu tiên</vt:lpstr>
      <vt:lpstr>Trang PHP đầu tiên (tiếp)</vt:lpstr>
      <vt:lpstr>Quy tắc viết mã lệnh trong PHP</vt:lpstr>
      <vt:lpstr>Chú thích trong PHP</vt:lpstr>
      <vt:lpstr>Chương III: Lập Trình PHP</vt:lpstr>
      <vt:lpstr>Biến (tiếp)</vt:lpstr>
      <vt:lpstr>Biến (tiếp)</vt:lpstr>
      <vt:lpstr>Ví dụ sử dụng biến</vt:lpstr>
      <vt:lpstr>Biến động (biến biến)</vt:lpstr>
      <vt:lpstr>Tham trị và tham chiếu</vt:lpstr>
      <vt:lpstr>Tuổi thọ của biến</vt:lpstr>
      <vt:lpstr>Phạm vi của biến</vt:lpstr>
      <vt:lpstr>Phạm vi của biến (tiếp)</vt:lpstr>
      <vt:lpstr>Phạm vi của biến (tiếp)</vt:lpstr>
      <vt:lpstr>Phạm vi của biến (tiếp)</vt:lpstr>
      <vt:lpstr>Sử dụng biến toàn cục trong hàm</vt:lpstr>
      <vt:lpstr>Sử dụng biến toàn cục trong hàm (tiếp)</vt:lpstr>
      <vt:lpstr>Sử dụng biến toàn cục trong hàm (tiếp)</vt:lpstr>
      <vt:lpstr>Sử dụng biến toàn cục trong hàm (tiếp)</vt:lpstr>
      <vt:lpstr>Sử dụng biến toàn cục trong hàm (tiếp)</vt:lpstr>
      <vt:lpstr>Biến tĩnh</vt:lpstr>
      <vt:lpstr>Biến tĩnh (tiếp)</vt:lpstr>
      <vt:lpstr>Biến tĩnh (tiếp)</vt:lpstr>
      <vt:lpstr>Kiểu dữ liệu</vt:lpstr>
      <vt:lpstr>Kiểu logic</vt:lpstr>
      <vt:lpstr>Kiểu số</vt:lpstr>
      <vt:lpstr>Kiểu số (tiếp)</vt:lpstr>
      <vt:lpstr>Kiểu chuỗi</vt:lpstr>
      <vt:lpstr>Kiểu chuỗi (tiếp)</vt:lpstr>
      <vt:lpstr>Kiểu chuỗi (tiếp)</vt:lpstr>
      <vt:lpstr>Kiểu chuỗi (tiếp)</vt:lpstr>
      <vt:lpstr>Kiểu chuỗi (tiếp)</vt:lpstr>
      <vt:lpstr>Kiểu chuỗi (tiếp)</vt:lpstr>
      <vt:lpstr>Kiểu chuỗi (tiếp)</vt:lpstr>
      <vt:lpstr>Kiểu chuỗi (tiếp)</vt:lpstr>
      <vt:lpstr>Kiểu chuỗi (tiếp)</vt:lpstr>
      <vt:lpstr>Sự chuyển đổi kiểu dữ liệu</vt:lpstr>
      <vt:lpstr>Ép kiểu</vt:lpstr>
      <vt:lpstr>Một số hàm kiểm tra kiểu</vt:lpstr>
      <vt:lpstr>Một số hàm kiểm tra kiểu (tiếp)</vt:lpstr>
      <vt:lpstr>PowerPoint Presentation</vt:lpstr>
      <vt:lpstr>Toán tử</vt:lpstr>
      <vt:lpstr>Toán tử so sánh</vt:lpstr>
      <vt:lpstr>Toán tử bitwise</vt:lpstr>
      <vt:lpstr>Toán tử error @</vt:lpstr>
      <vt:lpstr>Thứ tự ưu tiên phép toán</vt:lpstr>
      <vt:lpstr>Thứ tự ưu tiên phép toán</vt:lpstr>
      <vt:lpstr>Hằng</vt:lpstr>
      <vt:lpstr>Hằng (tiếp)</vt:lpstr>
      <vt:lpstr>Hằng (tiếp)</vt:lpstr>
      <vt:lpstr>Các câu lệnh điều khiển</vt:lpstr>
      <vt:lpstr>Rẽ nhánh if</vt:lpstr>
      <vt:lpstr>Rẽ nhánh if (tiếp)</vt:lpstr>
      <vt:lpstr>Rẽ nhánh if (tiếp)</vt:lpstr>
      <vt:lpstr>Rẽ nhánh if (tiếp)</vt:lpstr>
      <vt:lpstr>switch</vt:lpstr>
      <vt:lpstr>switch (tiếp)</vt:lpstr>
      <vt:lpstr>Lặp không xác định</vt:lpstr>
      <vt:lpstr>Lặp không xác định (tiếp)</vt:lpstr>
      <vt:lpstr>Lặp "xác định"</vt:lpstr>
      <vt:lpstr>Lặp "xác định" (tiếp)</vt:lpstr>
      <vt:lpstr>Lặp "xác định" (tiếp)</vt:lpstr>
      <vt:lpstr>Lặp "xác định" (tiếp)</vt:lpstr>
      <vt:lpstr>break và continue</vt:lpstr>
      <vt:lpstr>break và continue (tiếp)</vt:lpstr>
      <vt:lpstr>break và continue (tiếp)</vt:lpstr>
      <vt:lpstr>Bài tập cấu trúc điều khiển</vt:lpstr>
      <vt:lpstr>Mảng</vt:lpstr>
      <vt:lpstr>Mảng (tiếp)</vt:lpstr>
      <vt:lpstr>Khai báo mảng</vt:lpstr>
      <vt:lpstr>Khai báo mảng (tiếp)</vt:lpstr>
      <vt:lpstr>Khai báo mảng (tiếp)</vt:lpstr>
      <vt:lpstr>Khai báo mảng (tiếp)</vt:lpstr>
      <vt:lpstr>Thao tác mảng</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Các hàm xử lý mảng</vt:lpstr>
      <vt:lpstr>Các hàm xử lý mảng (tiếp)</vt:lpstr>
      <vt:lpstr>Các hàm xử lý mảng (tiếp)</vt:lpstr>
      <vt:lpstr>Các hàm xử lý mảng (tiếp)</vt:lpstr>
      <vt:lpstr>Các hàm xử lý mảng (tiếp)</vt:lpstr>
      <vt:lpstr>Các hàm xử lý mảng (tiếp)</vt:lpstr>
      <vt:lpstr>Các hàm xử lý mảng (tiếp)</vt:lpstr>
      <vt:lpstr>Các hàm xử lý mảng (tiếp)</vt:lpstr>
      <vt:lpstr>Ví dụ về mảng động</vt:lpstr>
      <vt:lpstr>Một số hàm xử lý chuỗi</vt:lpstr>
      <vt:lpstr>Một số hàm xử lý chuỗi (tiếp)</vt:lpstr>
      <vt:lpstr>Một số hàm xử lý chuỗi (tiếp)</vt:lpstr>
      <vt:lpstr>Một số hàm xử lý chuỗi (tiếp)</vt:lpstr>
      <vt:lpstr>Một số hàm xử lý chuỗi (tiếp)</vt:lpstr>
      <vt:lpstr>HTML FORM</vt:lpstr>
      <vt:lpstr>HTML FORM (tiếp)</vt:lpstr>
      <vt:lpstr>HTML FORM (tiếp)</vt:lpstr>
      <vt:lpstr>Truyền dữ liệu của Form HTML</vt:lpstr>
      <vt:lpstr>Phương thức GET</vt:lpstr>
      <vt:lpstr>Phương thức POST</vt:lpstr>
      <vt:lpstr>Đọc dữ liệu gửi từ Form</vt:lpstr>
      <vt:lpstr>So sánh GET &amp; POST</vt:lpstr>
      <vt:lpstr>Đọc dữ liệu gửi từ Form</vt:lpstr>
      <vt:lpstr>Đọc dữ liệu gửi từ Form (tiếp)</vt:lpstr>
      <vt:lpstr>Đọc dữ liệu gửi từ Form (tiếp)</vt:lpstr>
      <vt:lpstr>Biến $REQUEST</vt:lpstr>
      <vt:lpstr>Ví dụ mẫu</vt:lpstr>
      <vt:lpstr>Ví dụ mẫu (tiếp)</vt:lpstr>
      <vt:lpstr>Ví dụ mẫu (tiếp)</vt:lpstr>
      <vt:lpstr>Ví dụ tổng hợp</vt:lpstr>
      <vt:lpstr>Ví dụ tổng hợp (tiếp)</vt:lpstr>
      <vt:lpstr>Ví dụ tổng hợp (tiếp)</vt:lpstr>
      <vt:lpstr>Ví dụ tổng hợp (tiếp)</vt:lpstr>
      <vt:lpstr>Bài tập</vt:lpstr>
      <vt:lpstr>Bài tập (tiếp)</vt:lpstr>
      <vt:lpstr>Bài tập (tiếp)</vt:lpstr>
      <vt:lpstr>Bài tập (tiếp)</vt:lpstr>
      <vt:lpstr>Bài tập (tiếp)</vt:lpstr>
      <vt:lpstr>Sử dụng lại mã lệnh</vt:lpstr>
      <vt:lpstr>Sử dụng lại mã lệnh (tiếp)</vt:lpstr>
      <vt:lpstr>Sử dụng lại mã lệnh (tiếp)</vt:lpstr>
      <vt:lpstr>Sử dụng lại mã lệnh (tiếp)</vt:lpstr>
      <vt:lpstr>Sử dụng lại mã lệnh (tiếp)</vt:lpstr>
      <vt:lpstr>Sử dụng lại mã lệnh (tiếp)</vt:lpstr>
      <vt:lpstr>Sử dụng lại mã lệnh (tiếp)</vt:lpstr>
      <vt:lpstr>Sử dụng lại mã lệnh (tiếp)</vt:lpstr>
      <vt:lpstr>Bài tập</vt:lpstr>
      <vt:lpstr>Hàm tự tạo</vt:lpstr>
      <vt:lpstr>Hàm tự tạo</vt:lpstr>
      <vt:lpstr>Hàm tự tạo (tiếp)</vt:lpstr>
      <vt:lpstr>Hàm tự tạo (tiếp)</vt:lpstr>
      <vt:lpstr>Hàm tự tạo (tiếp)</vt:lpstr>
      <vt:lpstr>Hàm tự tạo (tiếp)</vt:lpstr>
      <vt:lpstr>Truyền tham chiếu</vt:lpstr>
      <vt:lpstr>Hàm có tham số mặc định</vt:lpstr>
      <vt:lpstr>Hàm có tham số mặc định (tiếp)</vt:lpstr>
      <vt:lpstr>Hàm có tham số mặc định (tiếp)</vt:lpstr>
      <vt:lpstr>Hàm có tham số không xác định</vt:lpstr>
      <vt:lpstr>Hàm có tham số không xác định (tiếp)</vt:lpstr>
      <vt:lpstr>Hàm có tham số không xác định (tiếp)</vt:lpstr>
      <vt:lpstr>Hàm biến</vt:lpstr>
      <vt:lpstr>Hàm biến (tiếp)</vt:lpstr>
      <vt:lpstr>Chương IV: Giới thiệu MySQL</vt:lpstr>
      <vt:lpstr>Cú pháp truy vấn</vt:lpstr>
      <vt:lpstr>Cú pháp truy vấn</vt:lpstr>
      <vt:lpstr>Cú pháp truy vấn</vt:lpstr>
      <vt:lpstr>Cú pháp truy vấn</vt:lpstr>
      <vt:lpstr>Cú pháp truy vấn</vt:lpstr>
      <vt:lpstr>Các lệnh thông dụng trong MySQL</vt:lpstr>
      <vt:lpstr>Một số kiểu dữ liệu trong MySQL</vt:lpstr>
      <vt:lpstr>Các kiểu dữ liệu cơ bản trong MySQL</vt:lpstr>
      <vt:lpstr>Các kiểu dữ liệu cơ bản trong MySQL</vt:lpstr>
      <vt:lpstr>Một số thuật ngữ</vt:lpstr>
      <vt:lpstr>Chương V: MySQL và PHP      Kết nối MySQL từ PHP</vt:lpstr>
      <vt:lpstr>Thư viện mysql cải tiến trong PHP5</vt:lpstr>
      <vt:lpstr>Bước 1 - Tạo kết nối</vt:lpstr>
      <vt:lpstr>Bước 1 - Tạo kết nối (tiếp)</vt:lpstr>
      <vt:lpstr>Bước 2 - Lựa chọn CSDL</vt:lpstr>
      <vt:lpstr>Bước 3 – Chọn bảng mã (nếu cần)</vt:lpstr>
      <vt:lpstr>Bước 3 – Chọn bảng mã (nếu cần)</vt:lpstr>
      <vt:lpstr>Bước 4 – Xây dựng truy vấn</vt:lpstr>
      <vt:lpstr>Bước 5 - Thực hiện truy vấn</vt:lpstr>
      <vt:lpstr>Bước 6: Xử lý kết quả trả về</vt:lpstr>
      <vt:lpstr>Bước 6: Xử lý kết quả trả về (tiếp)</vt:lpstr>
      <vt:lpstr>Bước 6: Xử lý kết quả trả về (tiếp)</vt:lpstr>
      <vt:lpstr>Bước 6: Xử lý kết quả trả về (tiếp)</vt:lpstr>
      <vt:lpstr>Bước 6: Xử lý kết quả trả về (tiếp)</vt:lpstr>
      <vt:lpstr>Bước 6: Xử lý kết quả trả về (tiếp)</vt:lpstr>
      <vt:lpstr>Bước 7 – Dọn dẹp tài nguyên</vt:lpstr>
      <vt:lpstr>Bước 8 – Đóng kết nối</vt:lpstr>
      <vt:lpstr>Ví dụ</vt:lpstr>
      <vt:lpstr>Ví dụ (tiếp)</vt:lpstr>
      <vt:lpstr>Ví dụ (tiếp)</vt:lpstr>
      <vt:lpstr>Ví dụ (tiếp)</vt:lpstr>
      <vt:lpstr>Ví dụ (tiếp)</vt:lpstr>
      <vt:lpstr>Tiếng Việt trong PHP</vt:lpstr>
      <vt:lpstr>Tiếng Việt trong PHP (tiếp)</vt:lpstr>
      <vt:lpstr>Tiếng Việt trong PHP (tiếp)</vt:lpstr>
      <vt:lpstr>Bài tập</vt:lpstr>
      <vt:lpstr>Bài tập (tiếp)</vt:lpstr>
      <vt:lpstr>SQL Injection</vt:lpstr>
      <vt:lpstr>Ví dụ</vt:lpstr>
      <vt:lpstr>Cách phòng tránh</vt:lpstr>
      <vt:lpstr>Cách phòng tránh (tiếp)</vt:lpstr>
      <vt:lpstr>Cách phòng tránh (tiếp)</vt:lpstr>
      <vt:lpstr>Chương VI: Quản lý Session và Cookies</vt:lpstr>
      <vt:lpstr>Session (tiếp)</vt:lpstr>
      <vt:lpstr>Thao tác với Session</vt:lpstr>
      <vt:lpstr>Thao tác với Session (tiếp)</vt:lpstr>
      <vt:lpstr>Thao tác với Session (tiếp)</vt:lpstr>
      <vt:lpstr>Cookie</vt:lpstr>
      <vt:lpstr>Thiết lập cookie</vt:lpstr>
      <vt:lpstr>Thiết lập cookie</vt:lpstr>
      <vt:lpstr>Đọc cookie</vt:lpstr>
      <vt:lpstr>Đọc cookie (tiếp)</vt:lpstr>
      <vt:lpstr>Bài tập</vt:lpstr>
      <vt:lpstr>PowerPoint Presentation</vt:lpstr>
      <vt:lpstr>PowerPoint Presentation</vt:lpstr>
      <vt:lpstr>PowerPoint Presentation</vt:lpstr>
      <vt:lpstr>Mở file (tiếp)</vt:lpstr>
      <vt:lpstr>Mở file (tiếp)</vt:lpstr>
      <vt:lpstr>Đóng file</vt:lpstr>
      <vt:lpstr>Đọc file</vt:lpstr>
      <vt:lpstr>Đọc file (tiếp)</vt:lpstr>
      <vt:lpstr>Đọc file (tiếp)</vt:lpstr>
      <vt:lpstr>Đọc file (tiếp)</vt:lpstr>
      <vt:lpstr>Ghi file</vt:lpstr>
      <vt:lpstr>Ví dụ upload file</vt:lpstr>
      <vt:lpstr>Ví dụ upload file (tiếp)</vt:lpstr>
      <vt:lpstr>Phân trang với PhP</vt:lpstr>
      <vt:lpstr>Phân trang với PhP</vt:lpstr>
      <vt:lpstr>Phân trang với PhP</vt:lpstr>
      <vt:lpstr>Sao lưu dữ liệu phpMyAdmin</vt:lpstr>
      <vt:lpstr>Sao lưu dữ liệu phpMyAdmin</vt:lpstr>
      <vt:lpstr>Tạo trang chi tiết cho danh sách các đối tượng</vt:lpstr>
      <vt:lpstr>Tạo trang chi tiết cho danh sách các đối tượng</vt:lpstr>
      <vt:lpstr>Tạo trang chi tiết cho danh sách các đối tượng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2014-03-09T07:07:49Z</dcterms:created>
  <dcterms:modified xsi:type="dcterms:W3CDTF">2016-10-12T00:30:21Z</dcterms:modified>
</cp:coreProperties>
</file>